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3" r:id="rId1"/>
  </p:sldMasterIdLst>
  <p:notesMasterIdLst>
    <p:notesMasterId r:id="rId7"/>
  </p:notesMasterIdLst>
  <p:sldIdLst>
    <p:sldId id="256" r:id="rId2"/>
    <p:sldId id="280" r:id="rId3"/>
    <p:sldId id="332" r:id="rId4"/>
    <p:sldId id="285" r:id="rId5"/>
    <p:sldId id="331" r:id="rId6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70000"/>
      <a:buFont typeface="Wingdings" pitchFamily="2" charset="2"/>
      <a:buChar char="l"/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70000"/>
      <a:buFont typeface="Wingdings" pitchFamily="2" charset="2"/>
      <a:buChar char="l"/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70000"/>
      <a:buFont typeface="Wingdings" pitchFamily="2" charset="2"/>
      <a:buChar char="l"/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70000"/>
      <a:buFont typeface="Wingdings" pitchFamily="2" charset="2"/>
      <a:buChar char="l"/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70000"/>
      <a:buFont typeface="Wingdings" pitchFamily="2" charset="2"/>
      <a:buChar char="l"/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shp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  <a:srgbClr val="33CC33"/>
    <a:srgbClr val="0000CC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3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3957A3DB-4EF2-4E3F-BB22-42ED6EF47D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7C00C-13D1-426F-A43B-917B6B56028C}" type="slidenum">
              <a:rPr lang="en-US"/>
              <a:pPr/>
              <a:t>1</a:t>
            </a:fld>
            <a:endParaRPr lang="en-US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237" tIns="45289" rIns="90237" bIns="45289" anchor="b"/>
          <a:lstStyle/>
          <a:p>
            <a:pPr algn="r" defTabSz="433388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865188" algn="l"/>
                <a:tab pos="1728788" algn="l"/>
                <a:tab pos="2593975" algn="l"/>
                <a:tab pos="3460750" algn="l"/>
                <a:tab pos="4324350" algn="l"/>
                <a:tab pos="5189538" algn="l"/>
                <a:tab pos="6054725" algn="l"/>
                <a:tab pos="6918325" algn="l"/>
                <a:tab pos="7783513" algn="l"/>
                <a:tab pos="8650288" algn="l"/>
                <a:tab pos="9513888" algn="l"/>
              </a:tabLst>
            </a:pPr>
            <a:fld id="{8451138D-38A2-4272-802D-EDAD21D1B04B}" type="slidenum">
              <a:rPr lang="en-GB" sz="1200">
                <a:solidFill>
                  <a:srgbClr val="000000"/>
                </a:solidFill>
              </a:rPr>
              <a:pPr algn="r" defTabSz="433388"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865188" algn="l"/>
                  <a:tab pos="1728788" algn="l"/>
                  <a:tab pos="2593975" algn="l"/>
                  <a:tab pos="3460750" algn="l"/>
                  <a:tab pos="4324350" algn="l"/>
                  <a:tab pos="5189538" algn="l"/>
                  <a:tab pos="6054725" algn="l"/>
                  <a:tab pos="6918325" algn="l"/>
                  <a:tab pos="7783513" algn="l"/>
                  <a:tab pos="8650288" algn="l"/>
                  <a:tab pos="9513888" algn="l"/>
                </a:tabLst>
              </a:pPr>
              <a:t>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149507" name="Text Box 1"/>
          <p:cNvSpPr txBox="1">
            <a:spLocks noChangeArrowheads="1"/>
          </p:cNvSpPr>
          <p:nvPr/>
        </p:nvSpPr>
        <p:spPr bwMode="auto">
          <a:xfrm>
            <a:off x="1179513" y="685800"/>
            <a:ext cx="4500562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92" tIns="43246" rIns="86492" bIns="43246" anchor="ctr"/>
          <a:lstStyle/>
          <a:p>
            <a:pPr defTabSz="433388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</a:pPr>
            <a:endParaRPr lang="en-US" sz="2300">
              <a:solidFill>
                <a:schemeClr val="bg1"/>
              </a:solidFill>
            </a:endParaRPr>
          </a:p>
        </p:txBody>
      </p:sp>
      <p:sp>
        <p:nvSpPr>
          <p:cNvPr id="149508" name="Text Box 2"/>
          <p:cNvSpPr txBox="1">
            <a:spLocks noChangeArrowheads="1"/>
          </p:cNvSpPr>
          <p:nvPr>
            <p:ph type="body"/>
          </p:nvPr>
        </p:nvSpPr>
        <p:spPr>
          <a:noFill/>
          <a:ln/>
        </p:spPr>
        <p:txBody>
          <a:bodyPr lIns="90237" tIns="45289" rIns="90237" bIns="45289"/>
          <a:lstStyle/>
          <a:p>
            <a:pPr defTabSz="45720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7" y="-1"/>
                </a:cxn>
                <a:cxn ang="0">
                  <a:pos x="4917" y="500"/>
                </a:cxn>
                <a:cxn ang="0">
                  <a:pos x="4416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7" y="-1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1000"/>
                    <a:pt x="4416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buFont typeface="Wingdings" pitchFamily="-65" charset="2"/>
                <a:buChar char="l"/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</p:grpSp>
      <p:sp>
        <p:nvSpPr>
          <p:cNvPr id="931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19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-65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FE5B7BD5-3F18-49D2-AE54-99ACF5B80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5C3F3-A2CA-4A8A-842E-8B670B1761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D168C-885B-48F6-A5C4-8A8F91A47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C98E5-4D69-4A56-B5B7-458CBECC37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33506-41E1-4560-B119-683DF64AF6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34AE16-0C8F-49FB-A0A8-A8E3A28C3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5F01A-7EF4-44EE-8900-21606CE20F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F4E0F0-9317-4F47-B129-436FB5856D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7CE4A-9F27-4C16-9669-3DB2D03BD1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3E7F0-21C2-4F97-9D55-9BE31B036E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666928-5D23-4DFA-BCE0-04A5548812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9E5A74-EB63-493D-A13D-96B53F3B92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92163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164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500" y="-1"/>
                </a:cxn>
                <a:cxn ang="0">
                  <a:pos x="7000" y="500"/>
                </a:cxn>
                <a:cxn ang="0">
                  <a:pos x="6499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500" y="-1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1000"/>
                    <a:pt x="6499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165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buFont typeface="Wingdings" pitchFamily="-65" charset="2"/>
                <a:buChar char="l"/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r>
              <a:rPr lang="en-US"/>
              <a:t>pNFS FAST09 BOF 2009-02-25</a:t>
            </a:r>
          </a:p>
        </p:txBody>
      </p:sp>
      <p:sp>
        <p:nvSpPr>
          <p:cNvPr id="921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 Black" pitchFamily="34" charset="0"/>
              </a:defRPr>
            </a:lvl1pPr>
          </a:lstStyle>
          <a:p>
            <a:fld id="{44FB0D53-2B59-4B70-96C9-FD9744A6A4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-65" charset="2"/>
        <a:buChar char="l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-65" charset="2"/>
        <a:buChar char="l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-65" charset="2"/>
        <a:buChar char="l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-65" charset="2"/>
        <a:buChar char="l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66875"/>
            <a:ext cx="8610600" cy="1609725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pNFS </a:t>
            </a:r>
            <a:r>
              <a:rPr lang="en-US" sz="3600" dirty="0" smtClean="0"/>
              <a:t>Block Status - EMC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1E8CEE-F8EC-47FB-8BE8-E865222CE739}" type="slidenum">
              <a:rPr lang="en-US"/>
              <a:pPr/>
              <a:t>2</a:t>
            </a:fld>
            <a:endParaRPr lang="en-US"/>
          </a:p>
        </p:txBody>
      </p:sp>
      <p:sp>
        <p:nvSpPr>
          <p:cNvPr id="97287" name="Rectangle 12"/>
          <p:cNvSpPr>
            <a:spLocks noChangeArrowheads="1"/>
          </p:cNvSpPr>
          <p:nvPr/>
        </p:nvSpPr>
        <p:spPr bwMode="auto">
          <a:xfrm>
            <a:off x="3124200" y="3429000"/>
            <a:ext cx="1524000" cy="990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288" name="Rectangle 13"/>
          <p:cNvSpPr>
            <a:spLocks noChangeArrowheads="1"/>
          </p:cNvSpPr>
          <p:nvPr/>
        </p:nvSpPr>
        <p:spPr bwMode="auto">
          <a:xfrm>
            <a:off x="3124200" y="2819400"/>
            <a:ext cx="1524000" cy="609600"/>
          </a:xfrm>
          <a:prstGeom prst="rect">
            <a:avLst/>
          </a:prstGeom>
          <a:solidFill>
            <a:srgbClr val="C1B0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289" name="Rectangle 14"/>
          <p:cNvSpPr>
            <a:spLocks noChangeArrowheads="1"/>
          </p:cNvSpPr>
          <p:nvPr/>
        </p:nvSpPr>
        <p:spPr bwMode="auto">
          <a:xfrm>
            <a:off x="3886200" y="3886200"/>
            <a:ext cx="762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290" name="Text Box 15"/>
          <p:cNvSpPr txBox="1">
            <a:spLocks noChangeArrowheads="1"/>
          </p:cNvSpPr>
          <p:nvPr/>
        </p:nvSpPr>
        <p:spPr bwMode="auto">
          <a:xfrm>
            <a:off x="3394075" y="2949575"/>
            <a:ext cx="9842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/>
              <a:t>Client Apps</a:t>
            </a:r>
          </a:p>
        </p:txBody>
      </p:sp>
      <p:sp>
        <p:nvSpPr>
          <p:cNvPr id="97291" name="Text Box 16"/>
          <p:cNvSpPr txBox="1">
            <a:spLocks noChangeArrowheads="1"/>
          </p:cNvSpPr>
          <p:nvPr/>
        </p:nvSpPr>
        <p:spPr bwMode="auto">
          <a:xfrm>
            <a:off x="3886200" y="3886200"/>
            <a:ext cx="7620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>
                <a:solidFill>
                  <a:schemeClr val="bg1"/>
                </a:solidFill>
              </a:rPr>
              <a:t>Layout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97292" name="Text Box 17"/>
          <p:cNvSpPr txBox="1">
            <a:spLocks noChangeArrowheads="1"/>
          </p:cNvSpPr>
          <p:nvPr/>
        </p:nvSpPr>
        <p:spPr bwMode="auto">
          <a:xfrm>
            <a:off x="3124200" y="3505200"/>
            <a:ext cx="1447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bg1"/>
                </a:solidFill>
              </a:rPr>
              <a:t>pNFS Client</a:t>
            </a:r>
          </a:p>
        </p:txBody>
      </p:sp>
      <p:sp>
        <p:nvSpPr>
          <p:cNvPr id="97293" name="Rectangle 4"/>
          <p:cNvSpPr>
            <a:spLocks noChangeArrowheads="1"/>
          </p:cNvSpPr>
          <p:nvPr/>
        </p:nvSpPr>
        <p:spPr bwMode="auto">
          <a:xfrm>
            <a:off x="0" y="274638"/>
            <a:ext cx="8686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3800" dirty="0">
                <a:solidFill>
                  <a:schemeClr val="tx2"/>
                </a:solidFill>
              </a:rPr>
              <a:t>Linux </a:t>
            </a:r>
            <a:r>
              <a:rPr lang="en-US" sz="3800" dirty="0" smtClean="0">
                <a:solidFill>
                  <a:schemeClr val="tx2"/>
                </a:solidFill>
              </a:rPr>
              <a:t>pNFS Block Layout </a:t>
            </a:r>
            <a:endParaRPr lang="en-US" sz="3800" dirty="0">
              <a:solidFill>
                <a:schemeClr val="tx2"/>
              </a:solidFill>
            </a:endParaRPr>
          </a:p>
        </p:txBody>
      </p:sp>
      <p:sp>
        <p:nvSpPr>
          <p:cNvPr id="97294" name="AutoShape 29"/>
          <p:cNvSpPr>
            <a:spLocks noChangeArrowheads="1"/>
          </p:cNvSpPr>
          <p:nvPr/>
        </p:nvSpPr>
        <p:spPr bwMode="auto">
          <a:xfrm>
            <a:off x="5105400" y="2949575"/>
            <a:ext cx="3124200" cy="1295400"/>
          </a:xfrm>
          <a:prstGeom prst="wedgeRoundRectCallout">
            <a:avLst>
              <a:gd name="adj1" fmla="val -68546"/>
              <a:gd name="adj2" fmla="val 44486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</p:txBody>
      </p:sp>
      <p:sp>
        <p:nvSpPr>
          <p:cNvPr id="97295" name="Rectangle 5"/>
          <p:cNvSpPr>
            <a:spLocks noChangeArrowheads="1"/>
          </p:cNvSpPr>
          <p:nvPr/>
        </p:nvSpPr>
        <p:spPr bwMode="auto">
          <a:xfrm>
            <a:off x="457200" y="1276350"/>
            <a:ext cx="82296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buClr>
                <a:schemeClr val="hlink"/>
              </a:buClr>
              <a:buSzPct val="80000"/>
            </a:pPr>
            <a:r>
              <a:rPr lang="en-US" sz="2000" dirty="0"/>
              <a:t>Transparent to applications</a:t>
            </a:r>
          </a:p>
          <a:p>
            <a:pPr marL="342900" indent="-342900">
              <a:lnSpc>
                <a:spcPct val="100000"/>
              </a:lnSpc>
              <a:buClr>
                <a:schemeClr val="hlink"/>
              </a:buClr>
              <a:buSzPct val="80000"/>
            </a:pPr>
            <a:r>
              <a:rPr lang="en-US" sz="2000" dirty="0"/>
              <a:t>Common client for different storage </a:t>
            </a:r>
            <a:r>
              <a:rPr lang="en-US" sz="2000" dirty="0" smtClean="0"/>
              <a:t>vendors</a:t>
            </a:r>
            <a:endParaRPr lang="en-US" sz="2000" dirty="0"/>
          </a:p>
          <a:p>
            <a:pPr marL="342900" indent="-342900">
              <a:lnSpc>
                <a:spcPct val="100000"/>
              </a:lnSpc>
              <a:buClr>
                <a:schemeClr val="hlink"/>
              </a:buClr>
              <a:buSzPct val="80000"/>
            </a:pPr>
            <a:r>
              <a:rPr lang="en-US" sz="2000" dirty="0"/>
              <a:t>Fewer support issues for storage vendors</a:t>
            </a:r>
          </a:p>
          <a:p>
            <a:pPr marL="342900" indent="-342900">
              <a:lnSpc>
                <a:spcPct val="100000"/>
              </a:lnSpc>
              <a:buClr>
                <a:schemeClr val="hlink"/>
              </a:buClr>
              <a:buSzPct val="80000"/>
            </a:pPr>
            <a:r>
              <a:rPr lang="en-US" sz="2000" dirty="0"/>
              <a:t>Normalizes access to clustered file systems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791200" y="4930775"/>
          <a:ext cx="947738" cy="663575"/>
        </p:xfrm>
        <a:graphic>
          <a:graphicData uri="http://schemas.openxmlformats.org/presentationml/2006/ole">
            <p:oleObj spid="_x0000_s97282" name="Photo Editor Photo" r:id="rId3" imgW="476316" imgH="333333" progId="MSPhotoEd.3">
              <p:embed/>
            </p:oleObj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5486400" y="5235575"/>
          <a:ext cx="947738" cy="663575"/>
        </p:xfrm>
        <a:graphic>
          <a:graphicData uri="http://schemas.openxmlformats.org/presentationml/2006/ole">
            <p:oleObj spid="_x0000_s97283" name="Photo Editor Photo" r:id="rId4" imgW="476316" imgH="333333" progId="MSPhotoEd.3">
              <p:embed/>
            </p:oleObj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5029200" y="5540375"/>
          <a:ext cx="947738" cy="663575"/>
        </p:xfrm>
        <a:graphic>
          <a:graphicData uri="http://schemas.openxmlformats.org/presentationml/2006/ole">
            <p:oleObj spid="_x0000_s97284" name="Photo Editor Photo" r:id="rId5" imgW="476316" imgH="333333" progId="MSPhotoEd.3">
              <p:embed/>
            </p:oleObj>
          </a:graphicData>
        </a:graphic>
      </p:graphicFrame>
      <p:sp>
        <p:nvSpPr>
          <p:cNvPr id="97296" name="AutoShape 9"/>
          <p:cNvSpPr>
            <a:spLocks noChangeArrowheads="1"/>
          </p:cNvSpPr>
          <p:nvPr/>
        </p:nvSpPr>
        <p:spPr bwMode="auto">
          <a:xfrm>
            <a:off x="2895600" y="5943600"/>
            <a:ext cx="2057400" cy="76200"/>
          </a:xfrm>
          <a:prstGeom prst="leftRightArrow">
            <a:avLst>
              <a:gd name="adj1" fmla="val 46537"/>
              <a:gd name="adj2" fmla="val 205250"/>
            </a:avLst>
          </a:prstGeom>
          <a:solidFill>
            <a:srgbClr val="CC0000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297" name="Rectangle 10"/>
          <p:cNvSpPr>
            <a:spLocks noChangeArrowheads="1"/>
          </p:cNvSpPr>
          <p:nvPr/>
        </p:nvSpPr>
        <p:spPr bwMode="auto">
          <a:xfrm>
            <a:off x="1219200" y="5526088"/>
            <a:ext cx="1447800" cy="52863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800" b="1" i="1"/>
          </a:p>
        </p:txBody>
      </p:sp>
      <p:sp>
        <p:nvSpPr>
          <p:cNvPr id="97298" name="Rectangle 11"/>
          <p:cNvSpPr>
            <a:spLocks noChangeArrowheads="1"/>
          </p:cNvSpPr>
          <p:nvPr/>
        </p:nvSpPr>
        <p:spPr bwMode="auto">
          <a:xfrm>
            <a:off x="1219200" y="4648200"/>
            <a:ext cx="1447800" cy="762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299" name="AutoShape 18"/>
          <p:cNvSpPr>
            <a:spLocks noChangeArrowheads="1"/>
          </p:cNvSpPr>
          <p:nvPr/>
        </p:nvSpPr>
        <p:spPr bwMode="auto">
          <a:xfrm rot="2700000">
            <a:off x="4306094" y="4595019"/>
            <a:ext cx="1363663" cy="377825"/>
          </a:xfrm>
          <a:prstGeom prst="leftRightArrow">
            <a:avLst>
              <a:gd name="adj1" fmla="val 46537"/>
              <a:gd name="adj2" fmla="val 27437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300" name="Text Box 19"/>
          <p:cNvSpPr txBox="1">
            <a:spLocks noChangeArrowheads="1"/>
          </p:cNvSpPr>
          <p:nvPr/>
        </p:nvSpPr>
        <p:spPr bwMode="auto">
          <a:xfrm>
            <a:off x="1295400" y="4724400"/>
            <a:ext cx="129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bg1"/>
                </a:solidFill>
              </a:rPr>
              <a:t>pNFS Server</a:t>
            </a:r>
          </a:p>
        </p:txBody>
      </p:sp>
      <p:sp>
        <p:nvSpPr>
          <p:cNvPr id="97301" name="Text Box 20"/>
          <p:cNvSpPr txBox="1">
            <a:spLocks noChangeArrowheads="1"/>
          </p:cNvSpPr>
          <p:nvPr/>
        </p:nvSpPr>
        <p:spPr bwMode="auto">
          <a:xfrm>
            <a:off x="1219200" y="5486400"/>
            <a:ext cx="144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bg1"/>
                </a:solidFill>
              </a:rPr>
              <a:t>Cluster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bg1"/>
                </a:solidFill>
              </a:rPr>
              <a:t>File System</a:t>
            </a:r>
          </a:p>
        </p:txBody>
      </p:sp>
      <p:sp>
        <p:nvSpPr>
          <p:cNvPr id="97302" name="Line 21"/>
          <p:cNvSpPr>
            <a:spLocks noChangeShapeType="1"/>
          </p:cNvSpPr>
          <p:nvPr/>
        </p:nvSpPr>
        <p:spPr bwMode="auto">
          <a:xfrm flipV="1">
            <a:off x="2514600" y="5105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303" name="AutoShape 22"/>
          <p:cNvSpPr>
            <a:spLocks noChangeArrowheads="1"/>
          </p:cNvSpPr>
          <p:nvPr/>
        </p:nvSpPr>
        <p:spPr bwMode="auto">
          <a:xfrm rot="8100000">
            <a:off x="2286000" y="4343400"/>
            <a:ext cx="1219200" cy="166688"/>
          </a:xfrm>
          <a:prstGeom prst="leftRightArrow">
            <a:avLst>
              <a:gd name="adj1" fmla="val 46537"/>
              <a:gd name="adj2" fmla="val 55602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7304" name="Text Box 23"/>
          <p:cNvSpPr txBox="1">
            <a:spLocks noChangeArrowheads="1"/>
          </p:cNvSpPr>
          <p:nvPr/>
        </p:nvSpPr>
        <p:spPr bwMode="auto">
          <a:xfrm>
            <a:off x="5334000" y="3025775"/>
            <a:ext cx="2743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b="1" dirty="0" smtClean="0">
                <a:solidFill>
                  <a:srgbClr val="333333"/>
                </a:solidFill>
                <a:latin typeface="Helvetica" pitchFamily="34" charset="0"/>
              </a:rPr>
              <a:t> </a:t>
            </a:r>
            <a:endParaRPr lang="en-US" b="1" dirty="0">
              <a:solidFill>
                <a:srgbClr val="333333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b="1" dirty="0" smtClean="0">
                <a:solidFill>
                  <a:srgbClr val="333333"/>
                </a:solidFill>
                <a:latin typeface="Helvetica" pitchFamily="34" charset="0"/>
              </a:rPr>
              <a:t> </a:t>
            </a:r>
            <a:endParaRPr lang="en-US" b="1" dirty="0">
              <a:solidFill>
                <a:srgbClr val="333333"/>
              </a:solidFill>
              <a:latin typeface="Helvetica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b="1" dirty="0">
                <a:solidFill>
                  <a:srgbClr val="333333"/>
                </a:solidFill>
                <a:latin typeface="Helvetica" pitchFamily="34" charset="0"/>
              </a:rPr>
              <a:t>blocks </a:t>
            </a:r>
            <a:r>
              <a:rPr lang="en-US" b="1" dirty="0" smtClean="0">
                <a:solidFill>
                  <a:srgbClr val="333333"/>
                </a:solidFill>
                <a:latin typeface="Helvetica" pitchFamily="34" charset="0"/>
              </a:rPr>
              <a:t>(</a:t>
            </a:r>
            <a:r>
              <a:rPr lang="en-US" b="1" dirty="0" err="1" smtClean="0">
                <a:solidFill>
                  <a:srgbClr val="333333"/>
                </a:solidFill>
                <a:latin typeface="Helvetica" pitchFamily="34" charset="0"/>
              </a:rPr>
              <a:t>iSCSI</a:t>
            </a:r>
            <a:r>
              <a:rPr lang="en-US" b="1" dirty="0">
                <a:solidFill>
                  <a:srgbClr val="333333"/>
                </a:solidFill>
                <a:latin typeface="Helvetica" pitchFamily="34" charset="0"/>
              </a:rPr>
              <a:t>)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en-US" b="1" dirty="0">
              <a:solidFill>
                <a:srgbClr val="333333"/>
              </a:solidFill>
              <a:latin typeface="Helvetica" pitchFamily="34" charset="0"/>
            </a:endParaRPr>
          </a:p>
        </p:txBody>
      </p:sp>
      <p:sp>
        <p:nvSpPr>
          <p:cNvPr id="97305" name="Text Box 24"/>
          <p:cNvSpPr txBox="1">
            <a:spLocks noChangeArrowheads="1"/>
          </p:cNvSpPr>
          <p:nvPr/>
        </p:nvSpPr>
        <p:spPr bwMode="auto">
          <a:xfrm>
            <a:off x="2667000" y="5540375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333333"/>
                </a:solidFill>
                <a:latin typeface="Helvetica" pitchFamily="34" charset="0"/>
              </a:rPr>
              <a:t>Control Protocol</a:t>
            </a:r>
          </a:p>
        </p:txBody>
      </p:sp>
      <p:sp>
        <p:nvSpPr>
          <p:cNvPr id="97306" name="Text Box 25"/>
          <p:cNvSpPr txBox="1">
            <a:spLocks noChangeArrowheads="1"/>
          </p:cNvSpPr>
          <p:nvPr/>
        </p:nvSpPr>
        <p:spPr bwMode="auto">
          <a:xfrm rot="-2700000">
            <a:off x="1752600" y="3330575"/>
            <a:ext cx="12763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333333"/>
                </a:solidFill>
                <a:latin typeface="Helvetica" pitchFamily="34" charset="0"/>
              </a:rPr>
              <a:t>NFSv4.1 </a:t>
            </a:r>
            <a:r>
              <a:rPr lang="en-US" sz="2000" b="1">
                <a:solidFill>
                  <a:srgbClr val="333333"/>
                </a:solidFill>
              </a:rPr>
              <a:t>Layout</a:t>
            </a:r>
            <a:br>
              <a:rPr lang="en-US" sz="2000" b="1">
                <a:solidFill>
                  <a:srgbClr val="333333"/>
                </a:solidFill>
              </a:rPr>
            </a:br>
            <a:r>
              <a:rPr lang="en-US" sz="2000" b="1">
                <a:solidFill>
                  <a:srgbClr val="333333"/>
                </a:solidFill>
              </a:rPr>
              <a:t>grant &amp; recall</a:t>
            </a:r>
            <a:endParaRPr lang="en-US" sz="2000" b="1">
              <a:solidFill>
                <a:srgbClr val="333333"/>
              </a:solidFill>
              <a:latin typeface="Helvetica" pitchFamily="34" charset="0"/>
            </a:endParaRPr>
          </a:p>
        </p:txBody>
      </p:sp>
      <p:sp>
        <p:nvSpPr>
          <p:cNvPr id="97307" name="Text Box 30"/>
          <p:cNvSpPr txBox="1">
            <a:spLocks noChangeArrowheads="1"/>
          </p:cNvSpPr>
          <p:nvPr/>
        </p:nvSpPr>
        <p:spPr bwMode="auto">
          <a:xfrm rot="2638005">
            <a:off x="4038600" y="4778375"/>
            <a:ext cx="129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333333"/>
                </a:solidFill>
                <a:latin typeface="Helvetica" pitchFamily="34" charset="0"/>
              </a:rPr>
              <a:t>iSCSI</a:t>
            </a:r>
            <a:r>
              <a:rPr lang="en-US" sz="2000" b="1" dirty="0" smtClean="0">
                <a:solidFill>
                  <a:srgbClr val="333333"/>
                </a:solidFill>
                <a:latin typeface="Helvetica" pitchFamily="34" charset="0"/>
              </a:rPr>
              <a:t> </a:t>
            </a:r>
            <a:endParaRPr lang="en-US" sz="2000" b="1" dirty="0">
              <a:solidFill>
                <a:srgbClr val="333333"/>
              </a:solidFill>
              <a:latin typeface="Helvetica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rgbClr val="333333"/>
                </a:solidFill>
                <a:latin typeface="Helvetica" pitchFamily="34" charset="0"/>
              </a:rPr>
              <a:t>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6553200" y="6381750"/>
            <a:ext cx="2132013" cy="4746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algn="r" defTabSz="457200">
              <a:lnSpc>
                <a:spcPct val="100000"/>
              </a:lnSpc>
              <a:spcBef>
                <a:spcPct val="0"/>
              </a:spcBef>
              <a:buClr>
                <a:srgbClr val="808080"/>
              </a:buClr>
              <a:buSzPct val="100000"/>
              <a:buFont typeface="Gill Sans MT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39D211-E395-4CEF-8B39-9D5CD714E3B9}" type="slidenum">
              <a:rPr lang="en-GB" sz="1200" b="1">
                <a:solidFill>
                  <a:srgbClr val="808080"/>
                </a:solidFill>
                <a:latin typeface="Gill Sans MT" pitchFamily="34" charset="0"/>
              </a:rPr>
              <a:pPr algn="r" defTabSz="457200">
                <a:lnSpc>
                  <a:spcPct val="100000"/>
                </a:lnSpc>
                <a:spcBef>
                  <a:spcPct val="0"/>
                </a:spcBef>
                <a:buClr>
                  <a:srgbClr val="808080"/>
                </a:buClr>
                <a:buSzPct val="100000"/>
                <a:buFont typeface="Gill Sans MT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GB" sz="1200" b="1">
              <a:solidFill>
                <a:srgbClr val="808080"/>
              </a:solidFill>
              <a:latin typeface="Gill Sans MT" pitchFamily="34" charset="0"/>
            </a:endParaRPr>
          </a:p>
        </p:txBody>
      </p:sp>
      <p:sp>
        <p:nvSpPr>
          <p:cNvPr id="14848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533400"/>
            <a:ext cx="7981950" cy="609600"/>
          </a:xfrm>
        </p:spPr>
        <p:txBody>
          <a:bodyPr lIns="90000" tIns="46800" rIns="90000" bIns="46800"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dirty="0" smtClean="0"/>
              <a:t>NFSv4.1 – </a:t>
            </a:r>
            <a:r>
              <a:rPr lang="en-GB" sz="3800" dirty="0" smtClean="0"/>
              <a:t>with pNFS Block</a:t>
            </a:r>
            <a:endParaRPr lang="en-GB" sz="3800" dirty="0" smtClean="0"/>
          </a:p>
        </p:txBody>
      </p:sp>
      <p:sp>
        <p:nvSpPr>
          <p:cNvPr id="14848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7696200" cy="4525963"/>
          </a:xfrm>
        </p:spPr>
        <p:txBody>
          <a:bodyPr lIns="90000" tIns="46800" rIns="90000" bIns="46800"/>
          <a:lstStyle/>
          <a:p>
            <a:pPr marL="341313" indent="-341313" defTabSz="457200">
              <a:lnSpc>
                <a:spcPct val="90000"/>
              </a:lnSpc>
              <a:buSzPct val="116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/>
              <a:t>Linux pNFS block layout </a:t>
            </a:r>
            <a:r>
              <a:rPr lang="en-GB" sz="2400" dirty="0" smtClean="0"/>
              <a:t>Client</a:t>
            </a:r>
            <a:endParaRPr lang="en-GB" sz="2400" dirty="0" smtClean="0"/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Support generic layout – CITI Univ. of Michigan</a:t>
            </a:r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Support block layout client </a:t>
            </a:r>
            <a:r>
              <a:rPr lang="en-GB" sz="2000" dirty="0" smtClean="0"/>
              <a:t>(</a:t>
            </a:r>
            <a:r>
              <a:rPr lang="en-GB" sz="2000" dirty="0" err="1" smtClean="0"/>
              <a:t>iSCSI</a:t>
            </a:r>
            <a:r>
              <a:rPr lang="en-GB" sz="2000" dirty="0" smtClean="0"/>
              <a:t>)</a:t>
            </a:r>
            <a:r>
              <a:rPr lang="ar-SA" sz="2000" dirty="0" smtClean="0">
                <a:cs typeface="Arial" charset="0"/>
              </a:rPr>
              <a:t>‏</a:t>
            </a:r>
            <a:r>
              <a:rPr lang="en-US" sz="2000" dirty="0" smtClean="0">
                <a:cs typeface="Arial" charset="0"/>
              </a:rPr>
              <a:t> - </a:t>
            </a:r>
            <a:r>
              <a:rPr lang="en-US" sz="2000" dirty="0" smtClean="0">
                <a:cs typeface="Arial" charset="0"/>
              </a:rPr>
              <a:t>F-16 </a:t>
            </a:r>
            <a:r>
              <a:rPr lang="en-US" sz="2000" dirty="0" smtClean="0">
                <a:cs typeface="Arial" charset="0"/>
              </a:rPr>
              <a:t>CITI</a:t>
            </a:r>
            <a:endParaRPr lang="en-GB" sz="2000" dirty="0" smtClean="0"/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Maintenance </a:t>
            </a:r>
            <a:r>
              <a:rPr lang="en-GB" sz="2000" dirty="0" smtClean="0"/>
              <a:t>of block layout – </a:t>
            </a:r>
            <a:r>
              <a:rPr lang="en-GB" sz="2000" dirty="0" smtClean="0"/>
              <a:t>CITI </a:t>
            </a:r>
            <a:r>
              <a:rPr lang="en-GB" sz="2000" dirty="0" smtClean="0"/>
              <a:t>via Linux kernel </a:t>
            </a:r>
            <a:r>
              <a:rPr lang="en-GB" sz="2000" dirty="0" err="1" smtClean="0"/>
              <a:t>Bugzilla</a:t>
            </a:r>
            <a:endParaRPr lang="en-GB" sz="2000" dirty="0" smtClean="0"/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Performance monitoring and patching – CITI via </a:t>
            </a:r>
            <a:r>
              <a:rPr lang="en-GB" sz="2000" dirty="0" err="1" smtClean="0"/>
              <a:t>Bugzilla</a:t>
            </a:r>
            <a:endParaRPr lang="en-GB" sz="2000" dirty="0" smtClean="0"/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New EMC VNX release with improved pNFS block performance – Q3 2012</a:t>
            </a:r>
          </a:p>
          <a:p>
            <a:pPr marL="1141413" lvl="2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 smtClean="0"/>
              <a:t>High bandwidth</a:t>
            </a:r>
          </a:p>
          <a:p>
            <a:pPr marL="1141413" lvl="2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dirty="0" smtClean="0"/>
              <a:t>Improved small files performance</a:t>
            </a:r>
            <a:endParaRPr lang="en-GB" sz="1600" dirty="0" smtClean="0"/>
          </a:p>
          <a:p>
            <a:pPr marL="341313" indent="-341313" defTabSz="457200">
              <a:lnSpc>
                <a:spcPct val="90000"/>
              </a:lnSpc>
              <a:buSzPct val="116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/>
              <a:t>Support to </a:t>
            </a:r>
            <a:r>
              <a:rPr lang="en-GB" sz="2400" dirty="0" err="1" smtClean="0"/>
              <a:t>RedHat</a:t>
            </a:r>
            <a:endParaRPr lang="en-GB" sz="2400" dirty="0" smtClean="0"/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Support block layout – </a:t>
            </a:r>
            <a:r>
              <a:rPr lang="en-GB" sz="2000" dirty="0" smtClean="0"/>
              <a:t>EMC </a:t>
            </a:r>
            <a:r>
              <a:rPr lang="en-GB" sz="2000" dirty="0" err="1" smtClean="0"/>
              <a:t>Elab</a:t>
            </a:r>
            <a:r>
              <a:rPr lang="en-GB" sz="2000" dirty="0" smtClean="0"/>
              <a:t> </a:t>
            </a:r>
            <a:r>
              <a:rPr lang="en-GB" sz="2000" dirty="0" smtClean="0"/>
              <a:t>work with </a:t>
            </a:r>
            <a:r>
              <a:rPr lang="en-GB" sz="2000" dirty="0" err="1" smtClean="0"/>
              <a:t>RedHat</a:t>
            </a:r>
            <a:r>
              <a:rPr lang="en-GB" sz="2000" dirty="0" smtClean="0"/>
              <a:t> to </a:t>
            </a:r>
            <a:r>
              <a:rPr lang="en-GB" sz="2000" dirty="0" smtClean="0"/>
              <a:t>qualify </a:t>
            </a:r>
            <a:r>
              <a:rPr lang="en-GB" sz="2000" dirty="0" smtClean="0"/>
              <a:t>pNFS</a:t>
            </a:r>
          </a:p>
          <a:p>
            <a:pPr marL="741363" lvl="1" indent="-284163" defTabSz="457200">
              <a:lnSpc>
                <a:spcPct val="90000"/>
              </a:lnSpc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/>
              <a:t>EMC </a:t>
            </a:r>
            <a:r>
              <a:rPr lang="en-GB" sz="2000" dirty="0" err="1" smtClean="0"/>
              <a:t>Elab</a:t>
            </a:r>
            <a:r>
              <a:rPr lang="en-GB" sz="2000" dirty="0" smtClean="0"/>
              <a:t> will qualify Fedora </a:t>
            </a:r>
            <a:r>
              <a:rPr lang="en-GB" sz="2000" dirty="0" smtClean="0"/>
              <a:t>16</a:t>
            </a:r>
            <a:endParaRPr lang="en-GB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13171E-F0A0-48FC-983C-F2590663AC64}" type="slidenum">
              <a:rPr lang="en-US"/>
              <a:pPr/>
              <a:t>4</a:t>
            </a:fld>
            <a:endParaRPr lang="en-US"/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210550" cy="9144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pNFS </a:t>
            </a:r>
            <a:r>
              <a:rPr lang="en-US" sz="3800" dirty="0" smtClean="0"/>
              <a:t>Block – Protocol enhancement</a:t>
            </a:r>
            <a:endParaRPr lang="en-US" sz="3800" dirty="0" smtClean="0"/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NFSv4.1/pNFS were standardized at IETF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NFSv4 working group (WG)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New Disk Protection draft approved by IESG</a:t>
            </a:r>
          </a:p>
          <a:p>
            <a:pPr lvl="2"/>
            <a:r>
              <a:rPr lang="en-US" dirty="0" smtClean="0"/>
              <a:t>Extension to RFC 5663</a:t>
            </a:r>
          </a:p>
          <a:p>
            <a:pPr lvl="2"/>
            <a:r>
              <a:rPr lang="en-US" dirty="0" smtClean="0"/>
              <a:t>Added mechanism that enables </a:t>
            </a:r>
            <a:r>
              <a:rPr lang="en-US" dirty="0" smtClean="0"/>
              <a:t>identification of block storage devices used by </a:t>
            </a:r>
            <a:r>
              <a:rPr lang="en-US" dirty="0" smtClean="0"/>
              <a:t>pNFS to be protected using GPT </a:t>
            </a:r>
            <a:endParaRPr lang="en-US" sz="54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EMC VNX will implement it when RFC is approved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4E39368-AEEC-4F36-944A-1992C84FA4D7}" type="slidenum">
              <a:rPr lang="en-US" sz="1200">
                <a:latin typeface="Arial Black" pitchFamily="34" charset="0"/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sz="1200">
              <a:latin typeface="Arial Black" pitchFamily="34" charset="0"/>
            </a:endParaRPr>
          </a:p>
        </p:txBody>
      </p:sp>
      <p:sp>
        <p:nvSpPr>
          <p:cNvPr id="14746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10550" cy="9144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pNFS </a:t>
            </a:r>
            <a:r>
              <a:rPr lang="en-US" sz="3800" dirty="0" smtClean="0"/>
              <a:t>Block Performance  </a:t>
            </a:r>
            <a:endParaRPr lang="en-US" sz="3800" dirty="0" smtClean="0"/>
          </a:p>
        </p:txBody>
      </p:sp>
      <p:sp>
        <p:nvSpPr>
          <p:cNvPr id="1474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79248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100" dirty="0" smtClean="0"/>
              <a:t>Latest Performance Using 10GbE server </a:t>
            </a:r>
            <a:r>
              <a:rPr lang="en-US" sz="3100" dirty="0" err="1" smtClean="0"/>
              <a:t>iSCSI</a:t>
            </a:r>
            <a:r>
              <a:rPr lang="en-US" sz="3100" dirty="0" smtClean="0"/>
              <a:t> and 1 </a:t>
            </a:r>
            <a:r>
              <a:rPr lang="en-US" sz="3100" dirty="0" err="1" smtClean="0"/>
              <a:t>GbE</a:t>
            </a:r>
            <a:r>
              <a:rPr lang="en-US" sz="3100" dirty="0" smtClean="0"/>
              <a:t> clients 4 threads per client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700" dirty="0" smtClean="0"/>
              <a:t>Single Client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300" dirty="0" smtClean="0"/>
              <a:t>Write:  107 MB/sec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300" dirty="0" smtClean="0"/>
              <a:t>Read: 90 MB/sec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700" dirty="0" smtClean="0"/>
              <a:t>8 Clients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300" dirty="0" smtClean="0"/>
              <a:t>Write: 852 MB/sec – 98% scalability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300" dirty="0" smtClean="0"/>
              <a:t>Read: 674 MB/sec – 96% scalability</a:t>
            </a:r>
            <a:endParaRPr lang="en-US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742950" marR="0" indent="-28575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0000"/>
          <a:buFont typeface="Wingdings" pitchFamily="-65" charset="2"/>
          <a:buChar char="l"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742950" marR="0" indent="-28575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0000"/>
          <a:buFont typeface="Wingdings" pitchFamily="-65" charset="2"/>
          <a:buChar char="l"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4300</TotalTime>
  <Words>244</Words>
  <Application>Microsoft Office PowerPoint</Application>
  <PresentationFormat>On-screen Show (4:3)</PresentationFormat>
  <Paragraphs>53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MS PGothic</vt:lpstr>
      <vt:lpstr>Wingdings</vt:lpstr>
      <vt:lpstr>Times New Roman</vt:lpstr>
      <vt:lpstr>Arial Black</vt:lpstr>
      <vt:lpstr>Helvetica</vt:lpstr>
      <vt:lpstr>Gill Sans MT</vt:lpstr>
      <vt:lpstr>Radial</vt:lpstr>
      <vt:lpstr>Microsoft Photo Editor 3.0 Photo</vt:lpstr>
      <vt:lpstr>pNFS Block Status - EMC  </vt:lpstr>
      <vt:lpstr>Slide 2</vt:lpstr>
      <vt:lpstr>NFSv4.1 – with pNFS Block</vt:lpstr>
      <vt:lpstr>pNFS Block – Protocol enhancement</vt:lpstr>
      <vt:lpstr>pNFS Block Performance  </vt:lpstr>
    </vt:vector>
  </TitlesOfParts>
  <Company>EMC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pNFS BOF SC08 2008-11-19</dc:title>
  <dc:creator>Sorin Faibish</dc:creator>
  <cp:lastModifiedBy>EMC</cp:lastModifiedBy>
  <cp:revision>116</cp:revision>
  <dcterms:created xsi:type="dcterms:W3CDTF">2009-02-26T02:08:34Z</dcterms:created>
  <dcterms:modified xsi:type="dcterms:W3CDTF">2012-06-25T14:30:50Z</dcterms:modified>
</cp:coreProperties>
</file>