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5" r:id="rId4"/>
    <p:sldMasterId id="2147483676" r:id="rId5"/>
    <p:sldMasterId id="2147483677" r:id="rId6"/>
    <p:sldMasterId id="2147483678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</p:sldIdLst>
  <p:sldSz cy="5143500" cx="9144000"/>
  <p:notesSz cx="6858000" cy="9144000"/>
  <p:embeddedFontLst>
    <p:embeddedFont>
      <p:font typeface="Proxima Nova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DD959294-5561-4479-BB23-F24C3A6DE648}">
  <a:tblStyle styleId="{DD959294-5561-4479-BB23-F24C3A6DE64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20" Type="http://schemas.openxmlformats.org/officeDocument/2006/relationships/slide" Target="slides/slide1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22" Type="http://schemas.openxmlformats.org/officeDocument/2006/relationships/slide" Target="slides/slide14.xml"/><Relationship Id="rId44" Type="http://schemas.openxmlformats.org/officeDocument/2006/relationships/font" Target="fonts/ProximaNova-bold.fntdata"/><Relationship Id="rId21" Type="http://schemas.openxmlformats.org/officeDocument/2006/relationships/slide" Target="slides/slide13.xml"/><Relationship Id="rId43" Type="http://schemas.openxmlformats.org/officeDocument/2006/relationships/font" Target="fonts/ProximaNova-regular.fntdata"/><Relationship Id="rId24" Type="http://schemas.openxmlformats.org/officeDocument/2006/relationships/slide" Target="slides/slide16.xml"/><Relationship Id="rId46" Type="http://schemas.openxmlformats.org/officeDocument/2006/relationships/font" Target="fonts/ProximaNova-boldItalic.fntdata"/><Relationship Id="rId23" Type="http://schemas.openxmlformats.org/officeDocument/2006/relationships/slide" Target="slides/slide15.xml"/><Relationship Id="rId45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slide" Target="slides/slide25.xml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35" Type="http://schemas.openxmlformats.org/officeDocument/2006/relationships/slide" Target="slides/slide27.xml"/><Relationship Id="rId12" Type="http://schemas.openxmlformats.org/officeDocument/2006/relationships/slide" Target="slides/slide4.xml"/><Relationship Id="rId34" Type="http://schemas.openxmlformats.org/officeDocument/2006/relationships/slide" Target="slides/slide26.xml"/><Relationship Id="rId15" Type="http://schemas.openxmlformats.org/officeDocument/2006/relationships/slide" Target="slides/slide7.xml"/><Relationship Id="rId37" Type="http://schemas.openxmlformats.org/officeDocument/2006/relationships/slide" Target="slides/slide29.xml"/><Relationship Id="rId14" Type="http://schemas.openxmlformats.org/officeDocument/2006/relationships/slide" Target="slides/slide6.xml"/><Relationship Id="rId36" Type="http://schemas.openxmlformats.org/officeDocument/2006/relationships/slide" Target="slides/slide28.xml"/><Relationship Id="rId17" Type="http://schemas.openxmlformats.org/officeDocument/2006/relationships/slide" Target="slides/slide9.xml"/><Relationship Id="rId39" Type="http://schemas.openxmlformats.org/officeDocument/2006/relationships/slide" Target="slides/slide31.xml"/><Relationship Id="rId16" Type="http://schemas.openxmlformats.org/officeDocument/2006/relationships/slide" Target="slides/slide8.xml"/><Relationship Id="rId38" Type="http://schemas.openxmlformats.org/officeDocument/2006/relationships/slide" Target="slides/slide30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Shape 3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Shape 3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Shape 3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Shape 3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Shape 3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Shape 3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Shape 3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Shape 3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Shape 3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Shape 3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Shape 4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Shape 4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Prompt everyone to check they can login, ping something public such as google, check hana install files are in place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Shape 4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Shape 4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Shape 4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Shape 4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Shape 4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agenda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826650" y="1708181"/>
            <a:ext cx="3753900" cy="2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2" type="subTitle"/>
          </p:nvPr>
        </p:nvSpPr>
        <p:spPr>
          <a:xfrm>
            <a:off x="826650" y="1999125"/>
            <a:ext cx="3753900" cy="24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3" type="subTitle"/>
          </p:nvPr>
        </p:nvSpPr>
        <p:spPr>
          <a:xfrm>
            <a:off x="4630950" y="1708181"/>
            <a:ext cx="3753900" cy="2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4" type="subTitle"/>
          </p:nvPr>
        </p:nvSpPr>
        <p:spPr>
          <a:xfrm>
            <a:off x="4630950" y="1999125"/>
            <a:ext cx="3753900" cy="24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5" type="subTitle"/>
          </p:nvPr>
        </p:nvSpPr>
        <p:spPr>
          <a:xfrm>
            <a:off x="826650" y="2325375"/>
            <a:ext cx="3753900" cy="2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6" type="subTitle"/>
          </p:nvPr>
        </p:nvSpPr>
        <p:spPr>
          <a:xfrm>
            <a:off x="826650" y="2616319"/>
            <a:ext cx="3753900" cy="24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7" type="subTitle"/>
          </p:nvPr>
        </p:nvSpPr>
        <p:spPr>
          <a:xfrm>
            <a:off x="4630950" y="2325375"/>
            <a:ext cx="3753900" cy="2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8" type="subTitle"/>
          </p:nvPr>
        </p:nvSpPr>
        <p:spPr>
          <a:xfrm>
            <a:off x="4630950" y="2616319"/>
            <a:ext cx="3753900" cy="24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9" type="subTitle"/>
          </p:nvPr>
        </p:nvSpPr>
        <p:spPr>
          <a:xfrm>
            <a:off x="826650" y="2942569"/>
            <a:ext cx="3753900" cy="2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3" type="subTitle"/>
          </p:nvPr>
        </p:nvSpPr>
        <p:spPr>
          <a:xfrm>
            <a:off x="826650" y="3233513"/>
            <a:ext cx="3753900" cy="24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4" type="subTitle"/>
          </p:nvPr>
        </p:nvSpPr>
        <p:spPr>
          <a:xfrm>
            <a:off x="4630950" y="2942569"/>
            <a:ext cx="3753900" cy="2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5" type="subTitle"/>
          </p:nvPr>
        </p:nvSpPr>
        <p:spPr>
          <a:xfrm>
            <a:off x="4630950" y="3233513"/>
            <a:ext cx="3753900" cy="24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6" type="subTitle"/>
          </p:nvPr>
        </p:nvSpPr>
        <p:spPr>
          <a:xfrm>
            <a:off x="826650" y="3559763"/>
            <a:ext cx="3753900" cy="2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7" type="subTitle"/>
          </p:nvPr>
        </p:nvSpPr>
        <p:spPr>
          <a:xfrm>
            <a:off x="826650" y="3850706"/>
            <a:ext cx="3753900" cy="24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8" type="subTitle"/>
          </p:nvPr>
        </p:nvSpPr>
        <p:spPr>
          <a:xfrm>
            <a:off x="4630950" y="3559763"/>
            <a:ext cx="3753900" cy="2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9" type="subTitle"/>
          </p:nvPr>
        </p:nvSpPr>
        <p:spPr>
          <a:xfrm>
            <a:off x="4630950" y="3850706"/>
            <a:ext cx="3753900" cy="24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A3DBE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20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headline 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826650" y="1704884"/>
            <a:ext cx="7490700" cy="10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ext 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826700" y="1625925"/>
            <a:ext cx="7490700" cy="264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○"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2100" lvl="2" marL="1371600" rtl="0"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■"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2100" lvl="3" marL="1828800" rtl="0"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2100" lvl="4" marL="2286000" rtl="0"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○"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2100" lvl="5" marL="2743200" rtl="0"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■"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2100" lvl="6" marL="3200400" rtl="0"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2100" lvl="7" marL="3657600" rtl="0"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○"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2100" lvl="8" marL="4114800" rtl="0"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■"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6" name="Shape 76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2" type="subTitle"/>
          </p:nvPr>
        </p:nvSpPr>
        <p:spPr>
          <a:xfrm>
            <a:off x="826650" y="929775"/>
            <a:ext cx="7490700" cy="65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ext left, graphic righ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826700" y="1625925"/>
            <a:ext cx="3585000" cy="264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1" name="Shape 81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raphic left, text righ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4732350" y="1625925"/>
            <a:ext cx="3585000" cy="264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6" name="Shape 86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wo columns, graphics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x="4968475" y="2753153"/>
            <a:ext cx="3348900" cy="49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91" name="Shape 91"/>
          <p:cNvSpPr txBox="1"/>
          <p:nvPr>
            <p:ph idx="2" type="body"/>
          </p:nvPr>
        </p:nvSpPr>
        <p:spPr>
          <a:xfrm>
            <a:off x="4968350" y="3138578"/>
            <a:ext cx="3348900" cy="1341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2" name="Shape 92"/>
          <p:cNvSpPr txBox="1"/>
          <p:nvPr>
            <p:ph idx="3" type="subTitle"/>
          </p:nvPr>
        </p:nvSpPr>
        <p:spPr>
          <a:xfrm>
            <a:off x="826650" y="2753153"/>
            <a:ext cx="3348900" cy="49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93" name="Shape 93"/>
          <p:cNvSpPr txBox="1"/>
          <p:nvPr>
            <p:ph idx="4" type="body"/>
          </p:nvPr>
        </p:nvSpPr>
        <p:spPr>
          <a:xfrm>
            <a:off x="826525" y="3138578"/>
            <a:ext cx="3348900" cy="1341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4" name="Shape 94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5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wo columns, 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" name="Shape 98"/>
          <p:cNvSpPr txBox="1"/>
          <p:nvPr>
            <p:ph idx="1" type="subTitle"/>
          </p:nvPr>
        </p:nvSpPr>
        <p:spPr>
          <a:xfrm>
            <a:off x="4968475" y="1867647"/>
            <a:ext cx="3348900" cy="49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99" name="Shape 99"/>
          <p:cNvSpPr txBox="1"/>
          <p:nvPr>
            <p:ph idx="2" type="body"/>
          </p:nvPr>
        </p:nvSpPr>
        <p:spPr>
          <a:xfrm>
            <a:off x="4968350" y="2367377"/>
            <a:ext cx="3348900" cy="207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0" name="Shape 100"/>
          <p:cNvSpPr txBox="1"/>
          <p:nvPr>
            <p:ph idx="3" type="subTitle"/>
          </p:nvPr>
        </p:nvSpPr>
        <p:spPr>
          <a:xfrm>
            <a:off x="826650" y="1867647"/>
            <a:ext cx="3348900" cy="49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101" name="Shape 101"/>
          <p:cNvSpPr txBox="1"/>
          <p:nvPr>
            <p:ph idx="4" type="body"/>
          </p:nvPr>
        </p:nvSpPr>
        <p:spPr>
          <a:xfrm>
            <a:off x="826525" y="2367377"/>
            <a:ext cx="3348900" cy="207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2" name="Shape 102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5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hree columns, graphic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Shape 106"/>
          <p:cNvSpPr txBox="1"/>
          <p:nvPr>
            <p:ph idx="1" type="subTitle"/>
          </p:nvPr>
        </p:nvSpPr>
        <p:spPr>
          <a:xfrm>
            <a:off x="826650" y="2644932"/>
            <a:ext cx="2208600" cy="579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107" name="Shape 107"/>
          <p:cNvSpPr txBox="1"/>
          <p:nvPr>
            <p:ph idx="2" type="body"/>
          </p:nvPr>
        </p:nvSpPr>
        <p:spPr>
          <a:xfrm>
            <a:off x="826650" y="3110231"/>
            <a:ext cx="2208600" cy="1217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8" name="Shape 108"/>
          <p:cNvSpPr txBox="1"/>
          <p:nvPr>
            <p:ph idx="3" type="subTitle"/>
          </p:nvPr>
        </p:nvSpPr>
        <p:spPr>
          <a:xfrm>
            <a:off x="3467638" y="2644932"/>
            <a:ext cx="2208600" cy="579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109" name="Shape 109"/>
          <p:cNvSpPr txBox="1"/>
          <p:nvPr>
            <p:ph idx="4" type="body"/>
          </p:nvPr>
        </p:nvSpPr>
        <p:spPr>
          <a:xfrm>
            <a:off x="3467638" y="3110231"/>
            <a:ext cx="2208600" cy="1217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0" name="Shape 110"/>
          <p:cNvSpPr txBox="1"/>
          <p:nvPr>
            <p:ph idx="5" type="subTitle"/>
          </p:nvPr>
        </p:nvSpPr>
        <p:spPr>
          <a:xfrm>
            <a:off x="6108738" y="2644932"/>
            <a:ext cx="2208600" cy="579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111" name="Shape 111"/>
          <p:cNvSpPr txBox="1"/>
          <p:nvPr>
            <p:ph idx="6" type="body"/>
          </p:nvPr>
        </p:nvSpPr>
        <p:spPr>
          <a:xfrm>
            <a:off x="6108738" y="3110231"/>
            <a:ext cx="2208600" cy="1217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2" name="Shape 112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7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hree columns, tex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6" name="Shape 116"/>
          <p:cNvSpPr txBox="1"/>
          <p:nvPr>
            <p:ph idx="1" type="subTitle"/>
          </p:nvPr>
        </p:nvSpPr>
        <p:spPr>
          <a:xfrm>
            <a:off x="826650" y="1809825"/>
            <a:ext cx="2208600" cy="579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117" name="Shape 117"/>
          <p:cNvSpPr txBox="1"/>
          <p:nvPr>
            <p:ph idx="2" type="body"/>
          </p:nvPr>
        </p:nvSpPr>
        <p:spPr>
          <a:xfrm>
            <a:off x="826650" y="2332275"/>
            <a:ext cx="2208600" cy="1217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8" name="Shape 118"/>
          <p:cNvSpPr txBox="1"/>
          <p:nvPr>
            <p:ph idx="3" type="subTitle"/>
          </p:nvPr>
        </p:nvSpPr>
        <p:spPr>
          <a:xfrm>
            <a:off x="3467638" y="1809825"/>
            <a:ext cx="2208600" cy="579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119" name="Shape 119"/>
          <p:cNvSpPr txBox="1"/>
          <p:nvPr>
            <p:ph idx="4" type="body"/>
          </p:nvPr>
        </p:nvSpPr>
        <p:spPr>
          <a:xfrm>
            <a:off x="3467638" y="2332275"/>
            <a:ext cx="2208600" cy="1217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0" name="Shape 120"/>
          <p:cNvSpPr txBox="1"/>
          <p:nvPr>
            <p:ph idx="5" type="subTitle"/>
          </p:nvPr>
        </p:nvSpPr>
        <p:spPr>
          <a:xfrm>
            <a:off x="6108738" y="1809825"/>
            <a:ext cx="2208600" cy="579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121" name="Shape 121"/>
          <p:cNvSpPr txBox="1"/>
          <p:nvPr>
            <p:ph idx="6" type="body"/>
          </p:nvPr>
        </p:nvSpPr>
        <p:spPr>
          <a:xfrm>
            <a:off x="6108738" y="2332275"/>
            <a:ext cx="2208600" cy="1217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 algn="ctr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ctr">
              <a:spcBef>
                <a:spcPts val="48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ctr">
              <a:spcBef>
                <a:spcPts val="48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ctr">
              <a:spcBef>
                <a:spcPts val="36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ctr">
              <a:spcBef>
                <a:spcPts val="36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ctr">
              <a:spcBef>
                <a:spcPts val="36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2" name="Shape 122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7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ext top, graphic bottom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826650" y="1554319"/>
            <a:ext cx="74907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317500" lvl="0" marL="457200" rtl="0" algn="ctr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48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48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36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36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36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36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36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36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7" name="Shape 127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raphic top, text bottom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826650" y="3909498"/>
            <a:ext cx="7490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 algn="ctr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48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48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36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36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36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36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36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36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32" name="Shape 132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ext top, logos bottom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826650" y="1512056"/>
            <a:ext cx="7490700" cy="879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317500" lvl="0" marL="457200" rtl="0" algn="ctr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48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48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36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36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36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36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36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36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37" name="Shape 137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ogos top, text bottom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826650" y="3738063"/>
            <a:ext cx="7490700" cy="715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 algn="ctr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48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48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36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36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36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36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36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36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42" name="Shape 142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ext left, logos righ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826700" y="1625925"/>
            <a:ext cx="3585000" cy="2530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47" name="Shape 147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ogos left, text righ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4732350" y="1625925"/>
            <a:ext cx="3585000" cy="2536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52" name="Shape 152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rofile left, text righ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934725" y="2048925"/>
            <a:ext cx="3382500" cy="195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7" name="Shape 157"/>
          <p:cNvSpPr txBox="1"/>
          <p:nvPr>
            <p:ph idx="2" type="subTitle"/>
          </p:nvPr>
        </p:nvSpPr>
        <p:spPr>
          <a:xfrm>
            <a:off x="4943325" y="1834500"/>
            <a:ext cx="3382500" cy="328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/>
        </p:txBody>
      </p:sp>
      <p:sp>
        <p:nvSpPr>
          <p:cNvPr id="158" name="Shape 158"/>
          <p:cNvSpPr txBox="1"/>
          <p:nvPr>
            <p:ph idx="3" type="subTitle"/>
          </p:nvPr>
        </p:nvSpPr>
        <p:spPr>
          <a:xfrm>
            <a:off x="826650" y="2625314"/>
            <a:ext cx="3112800" cy="1328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004153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None/>
              <a:defRPr b="1">
                <a:solidFill>
                  <a:srgbClr val="004153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None/>
              <a:defRPr b="1">
                <a:solidFill>
                  <a:srgbClr val="004153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None/>
              <a:defRPr b="1">
                <a:solidFill>
                  <a:srgbClr val="004153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None/>
              <a:defRPr b="1">
                <a:solidFill>
                  <a:srgbClr val="004153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None/>
              <a:defRPr b="1">
                <a:solidFill>
                  <a:srgbClr val="004153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None/>
              <a:defRPr b="1">
                <a:solidFill>
                  <a:srgbClr val="004153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None/>
              <a:defRPr b="1">
                <a:solidFill>
                  <a:srgbClr val="004153"/>
                </a:solidFill>
              </a:defRPr>
            </a:lvl8pPr>
            <a:lvl9pPr lvl="8" rtl="0">
              <a:spcBef>
                <a:spcPts val="600"/>
              </a:spcBef>
              <a:spcAft>
                <a:spcPts val="0"/>
              </a:spcAft>
              <a:buNone/>
              <a:defRPr b="1">
                <a:solidFill>
                  <a:srgbClr val="004153"/>
                </a:solidFill>
              </a:defRPr>
            </a:lvl9pPr>
          </a:lstStyle>
          <a:p/>
        </p:txBody>
      </p:sp>
      <p:sp>
        <p:nvSpPr>
          <p:cNvPr id="159" name="Shape 159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Proxima Nova"/>
              <a:buNone/>
              <a:defRPr b="0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4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blue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826650" y="1660725"/>
            <a:ext cx="7490700" cy="182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red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826650" y="1660725"/>
            <a:ext cx="7490700" cy="182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x="4692274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 rtl="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red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1821825" y="2171700"/>
            <a:ext cx="5943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x="1821825" y="3048000"/>
            <a:ext cx="50292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2" type="subTitle"/>
          </p:nvPr>
        </p:nvSpPr>
        <p:spPr>
          <a:xfrm>
            <a:off x="1821825" y="3505200"/>
            <a:ext cx="4572000" cy="12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uctu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1821825" y="2171700"/>
            <a:ext cx="5943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1821825" y="3048000"/>
            <a:ext cx="50292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subTitle"/>
          </p:nvPr>
        </p:nvSpPr>
        <p:spPr>
          <a:xfrm>
            <a:off x="1821825" y="3505200"/>
            <a:ext cx="4572000" cy="12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natu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1821825" y="2171700"/>
            <a:ext cx="5943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1821825" y="3048000"/>
            <a:ext cx="50292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subTitle"/>
          </p:nvPr>
        </p:nvSpPr>
        <p:spPr>
          <a:xfrm>
            <a:off x="1821825" y="3505200"/>
            <a:ext cx="4572000" cy="12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19.xml"/><Relationship Id="rId1" Type="http://schemas.openxmlformats.org/officeDocument/2006/relationships/image" Target="../media/image2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2.xml"/><Relationship Id="rId19" Type="http://schemas.openxmlformats.org/officeDocument/2006/relationships/theme" Target="../theme/theme3.xml"/><Relationship Id="rId6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25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  <a:defRPr sz="3000">
                <a:solidFill>
                  <a:schemeClr val="dk1"/>
                </a:solidFill>
              </a:defRPr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2400">
                <a:solidFill>
                  <a:schemeClr val="dk1"/>
                </a:solidFill>
              </a:defRPr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2400">
                <a:solidFill>
                  <a:schemeClr val="dk1"/>
                </a:solidFill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  <a:endParaRPr sz="1300">
              <a:solidFill>
                <a:schemeClr val="dk1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large.png" id="31" name="Shape 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42000" y="1505844"/>
            <a:ext cx="1455250" cy="47052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3"/>
    <p:sldLayoutId id="2147483655" r:id="rId4"/>
    <p:sldLayoutId id="2147483656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idx="1" type="body"/>
          </p:nvPr>
        </p:nvSpPr>
        <p:spPr>
          <a:xfrm>
            <a:off x="826650" y="1360219"/>
            <a:ext cx="7490700" cy="30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●"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○"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■"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●"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○"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■"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●"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○"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■"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sz="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7" name="Shape 47"/>
          <p:cNvSpPr txBox="1"/>
          <p:nvPr/>
        </p:nvSpPr>
        <p:spPr>
          <a:xfrm>
            <a:off x="413050" y="4733944"/>
            <a:ext cx="7659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INSERT DESIGNATOR, IF NEEDED</a:t>
            </a:r>
            <a:endParaRPr sz="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logo_interior_xsmall_white.png" id="48" name="Shape 4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7450" y="4819525"/>
            <a:ext cx="654675" cy="209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Shape 49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sz="2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sz="2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sz="2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sz="2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sz="2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sz="2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sz="2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sz="2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sz="2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826650" y="1660725"/>
            <a:ext cx="7490700" cy="182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pic>
        <p:nvPicPr>
          <p:cNvPr descr="logo_interior_xsmall_white.png" id="163" name="Shape 16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7450" y="4819525"/>
            <a:ext cx="654675" cy="2090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3"/>
    <p:sldLayoutId id="2147483674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access.redhat.com/solutions/3075991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go.sap.com/documents/2015/03/74cdb554-5a7c-0010-82c7-eda71af511fa.html" TargetMode="External"/><Relationship Id="rId4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iki.scn.sap.com/wiki/x/rDK7Gg" TargetMode="External"/><Relationship Id="rId4" Type="http://schemas.openxmlformats.org/officeDocument/2006/relationships/hyperlink" Target="https://launchpad.support.sap.com/#/notes/2009879" TargetMode="External"/><Relationship Id="rId5" Type="http://schemas.openxmlformats.org/officeDocument/2006/relationships/hyperlink" Target="https://launchpad.support.sap.com/#/notes/0002292690" TargetMode="External"/><Relationship Id="rId6" Type="http://schemas.openxmlformats.org/officeDocument/2006/relationships/hyperlink" Target="https://launchpad.support.sap.com/#/notes/2382421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dl.fedoraproject.org/pub/epel/epel-release-latest-7.noarch.rp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1821825" y="2171700"/>
            <a:ext cx="5943600" cy="68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SAP Workshop</a:t>
            </a:r>
            <a:endParaRPr/>
          </a:p>
        </p:txBody>
      </p:sp>
      <p:sp>
        <p:nvSpPr>
          <p:cNvPr id="173" name="Shape 173"/>
          <p:cNvSpPr txBox="1"/>
          <p:nvPr>
            <p:ph idx="1" type="subTitle"/>
          </p:nvPr>
        </p:nvSpPr>
        <p:spPr>
          <a:xfrm>
            <a:off x="1821825" y="3048000"/>
            <a:ext cx="5029200" cy="28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SAP HANA Installation</a:t>
            </a:r>
            <a:endParaRPr/>
          </a:p>
        </p:txBody>
      </p:sp>
      <p:sp>
        <p:nvSpPr>
          <p:cNvPr id="174" name="Shape 174"/>
          <p:cNvSpPr txBox="1"/>
          <p:nvPr>
            <p:ph idx="2" type="subTitle"/>
          </p:nvPr>
        </p:nvSpPr>
        <p:spPr>
          <a:xfrm>
            <a:off x="1821825" y="3505200"/>
            <a:ext cx="4572000" cy="120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Markus Koch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mkoch@redhat.com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826700" y="1063200"/>
            <a:ext cx="7490700" cy="10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HANA Files should be available for install:</a:t>
            </a:r>
            <a:endParaRPr/>
          </a:p>
        </p:txBody>
      </p:sp>
      <p:sp>
        <p:nvSpPr>
          <p:cNvPr id="254" name="Shape 254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UNPACKING</a:t>
            </a:r>
            <a:endParaRPr/>
          </a:p>
        </p:txBody>
      </p:sp>
      <p:sp>
        <p:nvSpPr>
          <p:cNvPr id="255" name="Shape 255"/>
          <p:cNvSpPr txBox="1"/>
          <p:nvPr/>
        </p:nvSpPr>
        <p:spPr>
          <a:xfrm>
            <a:off x="2280825" y="1506250"/>
            <a:ext cx="3871200" cy="29382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latin typeface="Consolas"/>
                <a:ea typeface="Consolas"/>
                <a:cs typeface="Consolas"/>
                <a:sym typeface="Consolas"/>
              </a:rPr>
              <a:t>tree -L 1</a:t>
            </a:r>
            <a:br>
              <a:rPr lang="en">
                <a:latin typeface="Consolas"/>
                <a:ea typeface="Consolas"/>
                <a:cs typeface="Consolas"/>
                <a:sym typeface="Consolas"/>
              </a:rPr>
            </a:br>
            <a:r>
              <a:rPr lang="en">
                <a:latin typeface="Consolas"/>
                <a:ea typeface="Consolas"/>
                <a:cs typeface="Consolas"/>
                <a:sym typeface="Consolas"/>
              </a:rPr>
              <a:t>.</a:t>
            </a:r>
            <a:br>
              <a:rPr lang="en">
                <a:latin typeface="Consolas"/>
                <a:ea typeface="Consolas"/>
                <a:cs typeface="Consolas"/>
                <a:sym typeface="Consolas"/>
              </a:rPr>
            </a:br>
            <a:r>
              <a:rPr lang="en">
                <a:latin typeface="Consolas"/>
                <a:ea typeface="Consolas"/>
                <a:cs typeface="Consolas"/>
                <a:sym typeface="Consolas"/>
              </a:rPr>
              <a:t>├── </a:t>
            </a:r>
            <a:r>
              <a:rPr b="1" lang="en">
                <a:latin typeface="Consolas"/>
                <a:ea typeface="Consolas"/>
                <a:cs typeface="Consolas"/>
                <a:sym typeface="Consolas"/>
              </a:rPr>
              <a:t>51051151</a:t>
            </a:r>
            <a:br>
              <a:rPr lang="en">
                <a:latin typeface="Consolas"/>
                <a:ea typeface="Consolas"/>
                <a:cs typeface="Consolas"/>
                <a:sym typeface="Consolas"/>
              </a:rPr>
            </a:br>
            <a:r>
              <a:rPr lang="en">
                <a:latin typeface="Consolas"/>
                <a:ea typeface="Consolas"/>
                <a:cs typeface="Consolas"/>
                <a:sym typeface="Consolas"/>
              </a:rPr>
              <a:t>├── 51051151_part1.exe</a:t>
            </a:r>
            <a:br>
              <a:rPr lang="en">
                <a:latin typeface="Consolas"/>
                <a:ea typeface="Consolas"/>
                <a:cs typeface="Consolas"/>
                <a:sym typeface="Consolas"/>
              </a:rPr>
            </a:br>
            <a:r>
              <a:rPr lang="en">
                <a:latin typeface="Consolas"/>
                <a:ea typeface="Consolas"/>
                <a:cs typeface="Consolas"/>
                <a:sym typeface="Consolas"/>
              </a:rPr>
              <a:t>├── 51051151_part2.rar</a:t>
            </a:r>
            <a:br>
              <a:rPr lang="en">
                <a:latin typeface="Consolas"/>
                <a:ea typeface="Consolas"/>
                <a:cs typeface="Consolas"/>
                <a:sym typeface="Consolas"/>
              </a:rPr>
            </a:br>
            <a:r>
              <a:rPr lang="en">
                <a:latin typeface="Consolas"/>
                <a:ea typeface="Consolas"/>
                <a:cs typeface="Consolas"/>
                <a:sym typeface="Consolas"/>
              </a:rPr>
              <a:t>└── 51051151_part3.rar</a:t>
            </a:r>
            <a:br>
              <a:rPr lang="en">
                <a:latin typeface="Consolas"/>
                <a:ea typeface="Consolas"/>
                <a:cs typeface="Consolas"/>
                <a:sym typeface="Consolas"/>
              </a:rPr>
            </a:br>
            <a:br>
              <a:rPr lang="en">
                <a:latin typeface="Consolas"/>
                <a:ea typeface="Consolas"/>
                <a:cs typeface="Consolas"/>
                <a:sym typeface="Consolas"/>
              </a:rPr>
            </a:br>
            <a:r>
              <a:rPr lang="en">
                <a:latin typeface="Consolas"/>
                <a:ea typeface="Consolas"/>
                <a:cs typeface="Consolas"/>
                <a:sym typeface="Consolas"/>
              </a:rPr>
              <a:t>1 directory, 3 files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type="title"/>
          </p:nvPr>
        </p:nvSpPr>
        <p:spPr>
          <a:xfrm>
            <a:off x="826650" y="1660725"/>
            <a:ext cx="7490700" cy="182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MACHINE PREP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x="826700" y="987000"/>
            <a:ext cx="7490700" cy="23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Required Software channels are available through</a:t>
            </a:r>
            <a:endParaRPr/>
          </a:p>
          <a:p>
            <a: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/>
              <a:t>RHEL for SAP Solutions (EVAL, premium &amp; standard) incl. EUS &amp; E4S</a:t>
            </a:r>
            <a:endParaRPr b="1"/>
          </a:p>
          <a:p>
            <a: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/>
              <a:t>RHEL for SAP HANA premium incl. EUS only</a:t>
            </a:r>
            <a:endParaRPr b="1"/>
          </a:p>
          <a:p>
            <a: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/>
              <a:t>RHEL for SAP HANA standard w/o EUS -- EUS addon required</a:t>
            </a:r>
            <a:endParaRPr b="1"/>
          </a:p>
          <a:p>
            <a: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/>
              <a:t>RHEL for Business Partner NFRs</a:t>
            </a:r>
            <a:endParaRPr b="1"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Not EVERY Minor release of RHEL might be certified for HANA - To ensure systems can be secured, customers and HW partners are encouraged to use EUS entitlements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Follow subscription steps at:</a:t>
            </a:r>
            <a:r>
              <a:rPr lang="en">
                <a:solidFill>
                  <a:srgbClr val="D9D9D9"/>
                </a:solidFill>
              </a:rPr>
              <a:t> </a:t>
            </a:r>
            <a:r>
              <a:rPr lang="en" u="sng">
                <a:solidFill>
                  <a:srgbClr val="D9D9D9"/>
                </a:solidFill>
                <a:hlinkClick r:id="rId3"/>
              </a:rPr>
              <a:t>https://access.redhat.com/solutions/3075991</a:t>
            </a:r>
            <a:r>
              <a:rPr lang="en">
                <a:solidFill>
                  <a:srgbClr val="D9D9D9"/>
                </a:solidFill>
              </a:rPr>
              <a:t>  </a:t>
            </a:r>
            <a:br>
              <a:rPr lang="en">
                <a:solidFill>
                  <a:srgbClr val="D9D9D9"/>
                </a:solidFill>
              </a:rPr>
            </a:br>
            <a:r>
              <a:rPr lang="en">
                <a:solidFill>
                  <a:srgbClr val="D9D9D9"/>
                </a:solidFill>
              </a:rPr>
              <a:t>(Replace eus by e4s if you want to use 4 years update services)</a:t>
            </a:r>
            <a:endParaRPr>
              <a:solidFill>
                <a:srgbClr val="D9D9D9"/>
              </a:solidFill>
            </a:endParaRPr>
          </a:p>
        </p:txBody>
      </p:sp>
      <p:sp>
        <p:nvSpPr>
          <p:cNvPr id="267" name="Shape 267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RH CHANNEL SUBSCRIPTION</a:t>
            </a:r>
            <a:endParaRPr/>
          </a:p>
        </p:txBody>
      </p:sp>
      <p:sp>
        <p:nvSpPr>
          <p:cNvPr id="268" name="Shape 268"/>
          <p:cNvSpPr txBox="1"/>
          <p:nvPr/>
        </p:nvSpPr>
        <p:spPr>
          <a:xfrm>
            <a:off x="826650" y="3524850"/>
            <a:ext cx="7490700" cy="11886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subscription-manager register --username=</a:t>
            </a:r>
            <a:r>
              <a:rPr i="1" lang="en" sz="11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your_rhnuser</a:t>
            </a:r>
            <a:r>
              <a:rPr lang="en" sz="11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--password=</a:t>
            </a:r>
            <a:r>
              <a:rPr i="1" lang="en" sz="11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your_password</a:t>
            </a:r>
            <a:endParaRPr i="1" sz="11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subscription-manager attach</a:t>
            </a:r>
            <a:endParaRPr sz="11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subscription-manager repos --disable=*</a:t>
            </a:r>
            <a:endParaRPr sz="11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subscription-manager repos --enable=rhel-7-server-eus-rpms \ </a:t>
            </a:r>
            <a:endParaRPr sz="11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                     --enable=rhel-sap-hana-for-rhel-7-server-eus-rpms</a:t>
            </a:r>
            <a:endParaRPr sz="11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subscription-manager release --set 7.3</a:t>
            </a:r>
            <a:endParaRPr sz="11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4" name="Shape 274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Certification Workflow</a:t>
            </a:r>
            <a:endParaRPr/>
          </a:p>
        </p:txBody>
      </p:sp>
      <p:grpSp>
        <p:nvGrpSpPr>
          <p:cNvPr id="275" name="Shape 275"/>
          <p:cNvGrpSpPr/>
          <p:nvPr/>
        </p:nvGrpSpPr>
        <p:grpSpPr>
          <a:xfrm>
            <a:off x="645350" y="1612050"/>
            <a:ext cx="7853300" cy="1919400"/>
            <a:chOff x="463925" y="1139400"/>
            <a:chExt cx="7853300" cy="1919400"/>
          </a:xfrm>
        </p:grpSpPr>
        <p:sp>
          <p:nvSpPr>
            <p:cNvPr id="276" name="Shape 276"/>
            <p:cNvSpPr/>
            <p:nvPr/>
          </p:nvSpPr>
          <p:spPr>
            <a:xfrm>
              <a:off x="2655625" y="1452925"/>
              <a:ext cx="1502400" cy="13908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SAP validates new OS minor release with SAP HANA SPS</a:t>
              </a: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463925" y="1139400"/>
              <a:ext cx="1502400" cy="8526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New OS </a:t>
              </a:r>
              <a:r>
                <a:rPr lang="en">
                  <a:solidFill>
                    <a:schemeClr val="dk1"/>
                  </a:solidFill>
                </a:rPr>
                <a:t>minor </a:t>
              </a:r>
              <a:r>
                <a:rPr lang="en"/>
                <a:t>release </a:t>
              </a:r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4539925" y="1452925"/>
              <a:ext cx="1572000" cy="13908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OEM certifies new OS </a:t>
              </a:r>
              <a:r>
                <a:rPr lang="en"/>
                <a:t>release with any validated </a:t>
              </a:r>
              <a:r>
                <a:rPr lang="en"/>
                <a:t>SAP HANA release</a:t>
              </a:r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463925" y="2206200"/>
              <a:ext cx="1502400" cy="8526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New SAP HANA SPS </a:t>
              </a:r>
              <a:endParaRPr/>
            </a:p>
          </p:txBody>
        </p:sp>
        <p:cxnSp>
          <p:nvCxnSpPr>
            <p:cNvPr id="280" name="Shape 280"/>
            <p:cNvCxnSpPr>
              <a:stCxn id="279" idx="3"/>
              <a:endCxn id="276" idx="1"/>
            </p:cNvCxnSpPr>
            <p:nvPr/>
          </p:nvCxnSpPr>
          <p:spPr>
            <a:xfrm flipH="1" rot="10800000">
              <a:off x="1966325" y="2148300"/>
              <a:ext cx="689400" cy="484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  <p:cxnSp>
          <p:nvCxnSpPr>
            <p:cNvPr id="281" name="Shape 281"/>
            <p:cNvCxnSpPr>
              <a:stCxn id="277" idx="3"/>
              <a:endCxn id="276" idx="1"/>
            </p:cNvCxnSpPr>
            <p:nvPr/>
          </p:nvCxnSpPr>
          <p:spPr>
            <a:xfrm>
              <a:off x="1966325" y="1565700"/>
              <a:ext cx="689400" cy="582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  <p:cxnSp>
          <p:nvCxnSpPr>
            <p:cNvPr id="282" name="Shape 282"/>
            <p:cNvCxnSpPr>
              <a:stCxn id="276" idx="3"/>
              <a:endCxn id="278" idx="1"/>
            </p:cNvCxnSpPr>
            <p:nvPr/>
          </p:nvCxnSpPr>
          <p:spPr>
            <a:xfrm>
              <a:off x="4158025" y="2148325"/>
              <a:ext cx="381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  <p:sp>
          <p:nvSpPr>
            <p:cNvPr id="283" name="Shape 283"/>
            <p:cNvSpPr/>
            <p:nvPr/>
          </p:nvSpPr>
          <p:spPr>
            <a:xfrm>
              <a:off x="6904525" y="1477375"/>
              <a:ext cx="1412700" cy="13419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Ready for upgrade</a:t>
              </a:r>
              <a:endParaRPr/>
            </a:p>
          </p:txBody>
        </p:sp>
        <p:cxnSp>
          <p:nvCxnSpPr>
            <p:cNvPr id="284" name="Shape 284"/>
            <p:cNvCxnSpPr>
              <a:stCxn id="278" idx="3"/>
              <a:endCxn id="283" idx="1"/>
            </p:cNvCxnSpPr>
            <p:nvPr/>
          </p:nvCxnSpPr>
          <p:spPr>
            <a:xfrm>
              <a:off x="6111925" y="2148325"/>
              <a:ext cx="792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0" name="Shape 290"/>
          <p:cNvSpPr txBox="1"/>
          <p:nvPr>
            <p:ph idx="1" type="body"/>
          </p:nvPr>
        </p:nvSpPr>
        <p:spPr>
          <a:xfrm>
            <a:off x="826700" y="1063200"/>
            <a:ext cx="7490700" cy="5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Verify repositories &amp; list out the packages in the SAP HANA Channel:</a:t>
            </a:r>
            <a:endParaRPr/>
          </a:p>
        </p:txBody>
      </p:sp>
      <p:sp>
        <p:nvSpPr>
          <p:cNvPr id="291" name="Shape 291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RH CHANNEL SUBSCRIPTION</a:t>
            </a:r>
            <a:endParaRPr/>
          </a:p>
        </p:txBody>
      </p:sp>
      <p:sp>
        <p:nvSpPr>
          <p:cNvPr id="292" name="Shape 292"/>
          <p:cNvSpPr txBox="1"/>
          <p:nvPr/>
        </p:nvSpPr>
        <p:spPr>
          <a:xfrm>
            <a:off x="873125" y="1665850"/>
            <a:ext cx="7490700" cy="27387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yum repolist</a:t>
            </a:r>
            <a:b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Loaded plugins: product-id, search-disabled-repos, subscription-manager</a:t>
            </a:r>
            <a:b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repo id                                                    repo name                           status</a:t>
            </a:r>
            <a:b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rhel-7-server-eus-rpms/7.2/x86_64                      	Red Hat Enterprise Linux 7 Ser      11,343</a:t>
            </a:r>
            <a:b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rhel-sap-hana-for-rhel-7-server-eus-rpms/7.2/x86_64    	RHEL for SAP HANA (for RHEL 7       14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yum --disablerepo="*" --enablerepo="rhel-sap-hana-for-rhel-7-server-eus-rpms" list available</a:t>
            </a:r>
            <a:b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Loaded plugins: product-id, search-disabled-repos, subscription-manager</a:t>
            </a:r>
            <a:b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Available Packages</a:t>
            </a:r>
            <a:b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compat-sap-c++-5</a:t>
            </a: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.x86_64               5.3.1-6.el7_2            rhel-sap-hana-for-rhel-7-server-eus-rpms</a:t>
            </a:r>
            <a:b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resource-agents-sap-hana</a:t>
            </a: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.x86_64       3.9.5-54.el7_2.17        rhel-sap-hana-for-rhel-7-server-eus-rpms</a:t>
            </a:r>
            <a:b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tuned-profiles-sap-hana</a:t>
            </a: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.noarch        2.5.1-4.el7_2.6          rhel-sap-hana-for-rhel-7-server-eus-rpms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8" name="Shape 298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DISK CONFIGURATION</a:t>
            </a:r>
            <a:endParaRPr/>
          </a:p>
        </p:txBody>
      </p:sp>
      <p:sp>
        <p:nvSpPr>
          <p:cNvPr id="299" name="Shape 299"/>
          <p:cNvSpPr txBox="1"/>
          <p:nvPr>
            <p:ph idx="2" type="subTitle"/>
          </p:nvPr>
        </p:nvSpPr>
        <p:spPr>
          <a:xfrm>
            <a:off x="826575" y="929675"/>
            <a:ext cx="7647000" cy="8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Sizing should always following the guidance provided by SAP for TDI Installs: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-"/>
            </a:pPr>
            <a:r>
              <a:rPr lang="en" u="sng">
                <a:solidFill>
                  <a:srgbClr val="D9D9D9"/>
                </a:solidFill>
                <a:hlinkClick r:id="rId3"/>
              </a:rPr>
              <a:t>http://go.sap.com/documents/2015/03/74cdb554-5a7c-0010-82c7-eda71af511fa.html</a:t>
            </a:r>
            <a:endParaRPr>
              <a:solidFill>
                <a:srgbClr val="D9D9D9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This can change from release to release</a:t>
            </a:r>
            <a:endParaRPr/>
          </a:p>
        </p:txBody>
      </p:sp>
      <p:pic>
        <p:nvPicPr>
          <p:cNvPr descr="Screen Shot 2016-09-21 at 17.35.58.png" id="300" name="Shape 3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4350" y="2210113"/>
            <a:ext cx="3495575" cy="1931499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Shape 301"/>
          <p:cNvSpPr txBox="1"/>
          <p:nvPr>
            <p:ph idx="2" type="subTitle"/>
          </p:nvPr>
        </p:nvSpPr>
        <p:spPr>
          <a:xfrm>
            <a:off x="521788" y="1803300"/>
            <a:ext cx="34956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SAP Conceptual View: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endParaRPr/>
          </a:p>
        </p:txBody>
      </p:sp>
      <p:sp>
        <p:nvSpPr>
          <p:cNvPr id="302" name="Shape 302"/>
          <p:cNvSpPr txBox="1"/>
          <p:nvPr>
            <p:ph idx="2" type="subTitle"/>
          </p:nvPr>
        </p:nvSpPr>
        <p:spPr>
          <a:xfrm>
            <a:off x="4586475" y="1816525"/>
            <a:ext cx="4275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Scale Up Recommendations (System &lt;512GB):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endParaRPr/>
          </a:p>
        </p:txBody>
      </p:sp>
      <p:graphicFrame>
        <p:nvGraphicFramePr>
          <p:cNvPr id="303" name="Shape 303"/>
          <p:cNvGraphicFramePr/>
          <p:nvPr/>
        </p:nvGraphicFramePr>
        <p:xfrm>
          <a:off x="4932325" y="229589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{DD959294-5561-4479-BB23-F24C3A6DE648}</a:tableStyleId>
              </a:tblPr>
              <a:tblGrid>
                <a:gridCol w="1711350"/>
                <a:gridCol w="1711350"/>
              </a:tblGrid>
              <a:tr h="303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MOUNT</a:t>
                      </a:r>
                      <a:endParaRPr sz="1200">
                        <a:solidFill>
                          <a:schemeClr val="l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415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RECOMMENDED SIZE</a:t>
                      </a:r>
                      <a:endParaRPr sz="1200">
                        <a:solidFill>
                          <a:schemeClr val="l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4153"/>
                    </a:solidFill>
                  </a:tcPr>
                </a:tc>
              </a:tr>
              <a:tr h="294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/hana/shared</a:t>
                      </a:r>
                      <a:endParaRPr sz="1100">
                        <a:solidFill>
                          <a:srgbClr val="4C4C4C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 x </a:t>
                      </a: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SYSTEM RAM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CDCDC"/>
                    </a:solidFill>
                  </a:tcPr>
                </a:tc>
              </a:tr>
              <a:tr h="294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/hana/data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 x </a:t>
                      </a: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SYSTEM RAM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294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/hana/log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0,5 x </a:t>
                      </a: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SYSTEM RAM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CDCDC"/>
                    </a:solidFill>
                  </a:tcPr>
                </a:tc>
              </a:tr>
              <a:tr h="294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/usr/sap</a:t>
                      </a:r>
                      <a:endParaRPr sz="1100">
                        <a:solidFill>
                          <a:srgbClr val="4C4C4C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&gt; 50 GiB</a:t>
                      </a:r>
                      <a:endParaRPr sz="1100">
                        <a:solidFill>
                          <a:srgbClr val="4C4C4C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304" name="Shape 304"/>
          <p:cNvSpPr txBox="1"/>
          <p:nvPr/>
        </p:nvSpPr>
        <p:spPr>
          <a:xfrm>
            <a:off x="5144625" y="3788788"/>
            <a:ext cx="31587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D9D9D9"/>
                </a:solidFill>
              </a:rPr>
              <a:t>Note: backup size: data + log required</a:t>
            </a:r>
            <a:endParaRPr sz="1000">
              <a:solidFill>
                <a:srgbClr val="D9D9D9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0" name="Shape 310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DISK CONFIGURATION</a:t>
            </a:r>
            <a:endParaRPr/>
          </a:p>
        </p:txBody>
      </p:sp>
      <p:sp>
        <p:nvSpPr>
          <p:cNvPr id="311" name="Shape 311"/>
          <p:cNvSpPr txBox="1"/>
          <p:nvPr>
            <p:ph idx="2" type="subTitle"/>
          </p:nvPr>
        </p:nvSpPr>
        <p:spPr>
          <a:xfrm>
            <a:off x="826650" y="929775"/>
            <a:ext cx="7647000" cy="6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...since our Workshop is NOT a production environment (and disks = money):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endParaRPr/>
          </a:p>
        </p:txBody>
      </p:sp>
      <p:pic>
        <p:nvPicPr>
          <p:cNvPr descr="Screen Shot 2016-09-21 at 17.57.02.png" id="312" name="Shape 3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6645" y="1586475"/>
            <a:ext cx="2033250" cy="11480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13" name="Shape 313"/>
          <p:cNvGraphicFramePr/>
          <p:nvPr/>
        </p:nvGraphicFramePr>
        <p:xfrm>
          <a:off x="3009450" y="169285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{DD959294-5561-4479-BB23-F24C3A6DE648}</a:tableStyleId>
              </a:tblPr>
              <a:tblGrid>
                <a:gridCol w="1061575"/>
                <a:gridCol w="1061575"/>
                <a:gridCol w="1061575"/>
                <a:gridCol w="1061575"/>
                <a:gridCol w="1061575"/>
              </a:tblGrid>
              <a:tr h="303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VG</a:t>
                      </a:r>
                      <a:endParaRPr sz="1200">
                        <a:solidFill>
                          <a:schemeClr val="l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415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LV</a:t>
                      </a:r>
                      <a:endParaRPr sz="1200">
                        <a:solidFill>
                          <a:schemeClr val="l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415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SIZE</a:t>
                      </a:r>
                      <a:endParaRPr sz="1100">
                        <a:solidFill>
                          <a:schemeClr val="l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415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MOUNT</a:t>
                      </a:r>
                      <a:endParaRPr sz="1100">
                        <a:solidFill>
                          <a:schemeClr val="l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415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FS</a:t>
                      </a:r>
                      <a:endParaRPr sz="1200">
                        <a:solidFill>
                          <a:schemeClr val="l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4153"/>
                    </a:solidFill>
                  </a:tcPr>
                </a:tc>
              </a:tr>
              <a:tr h="294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vg_hana</a:t>
                      </a:r>
                      <a:endParaRPr sz="1100">
                        <a:solidFill>
                          <a:srgbClr val="4C4C4C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lv_data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99GiB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/hana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xfs</a:t>
                      </a:r>
                      <a:endParaRPr sz="1100">
                        <a:solidFill>
                          <a:srgbClr val="4C4C4C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CDCDC"/>
                    </a:solidFill>
                  </a:tcPr>
                </a:tc>
              </a:tr>
              <a:tr h="294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vg_hana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lv_usr_sap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1GiB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/usr/sap</a:t>
                      </a:r>
                      <a:endParaRPr sz="11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C4C4C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xfs</a:t>
                      </a:r>
                      <a:endParaRPr sz="1100">
                        <a:solidFill>
                          <a:srgbClr val="4C4C4C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8575" marB="6857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314" name="Shape 314"/>
          <p:cNvSpPr txBox="1"/>
          <p:nvPr>
            <p:ph idx="1" type="body"/>
          </p:nvPr>
        </p:nvSpPr>
        <p:spPr>
          <a:xfrm>
            <a:off x="826650" y="3055000"/>
            <a:ext cx="7490700" cy="10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Create volumes, sized, formatted and mounted per above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*NOTE: For a production environment XFS tuning should also be considered where applicable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0" name="Shape 320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DISK CONFIGURATION</a:t>
            </a:r>
            <a:endParaRPr/>
          </a:p>
        </p:txBody>
      </p:sp>
      <p:sp>
        <p:nvSpPr>
          <p:cNvPr id="321" name="Shape 321"/>
          <p:cNvSpPr txBox="1"/>
          <p:nvPr/>
        </p:nvSpPr>
        <p:spPr>
          <a:xfrm>
            <a:off x="2295650" y="1012775"/>
            <a:ext cx="3636300" cy="36267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pvcreate /dev/vdb /dev/vdc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vgcreate vg_hana /dev/vdb /dev/vdc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lvcreate -L 1G -n lv_usr_sap /dev/vg_hana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lvcreate -l +100%FREE -n lv_hana /dev/vg_hana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mkfs.xfs /dev/vg_hana/lv_hana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mkfs.xfs /dev/vg_hana/lv_usr_sap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mkdir /usr/sap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mount /dev/vg_hana/lv_usr_sap /usr/sap/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mkdir /hana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mount /dev/vg_hana/lv_hana /hana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cat /etc/mtab | grep vg_hana &gt;&gt; /etc/fstab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7" name="Shape 327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DISK CONFIGURATION</a:t>
            </a:r>
            <a:endParaRPr/>
          </a:p>
        </p:txBody>
      </p:sp>
      <p:sp>
        <p:nvSpPr>
          <p:cNvPr id="328" name="Shape 328"/>
          <p:cNvSpPr txBox="1"/>
          <p:nvPr/>
        </p:nvSpPr>
        <p:spPr>
          <a:xfrm>
            <a:off x="1505025" y="1380900"/>
            <a:ext cx="5895900" cy="32586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lvs</a:t>
            </a:r>
            <a:endParaRPr i="1"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LV     	VG  	Attr   	LSize   Pool Origin Data%  Meta%  Move Log Cpy%Sync Convert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lv_hana	vg_hana -wi-ao---- 100.99g</a:t>
            </a:r>
            <a:endParaRPr b="1"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lv_usr_sap vg_hana -wi-ao----   1.00g</a:t>
            </a:r>
            <a:endParaRPr b="1"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df -h</a:t>
            </a:r>
            <a:endParaRPr i="1"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Filesystem                  	Size  Used Avail Use% Mounted on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/dev/xvda2                   	30G   21G  9.3G  70% /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devtmpfs                     	16G 	0   16G   0% /dev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tmpfs                        	16G 	0   16G   0% /dev/shm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tmpfs                        	16G   17M   16G   1% /run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tmpfs                        	16G 	0   16G   0% /sys/fs/cgroup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tmpfs                       	3.2G 	0  3.2G   0% /run/user/0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/dev/mapper/vg_hana-lv_usr_sap</a:t>
            </a: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1014M   33M  982M   4% /usr/sap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/dev/mapper/vg_hana-lv_hana </a:t>
            </a: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	101G   33M  101G   1% /hana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329" name="Shape 329"/>
          <p:cNvSpPr txBox="1"/>
          <p:nvPr>
            <p:ph idx="2" type="subTitle"/>
          </p:nvPr>
        </p:nvSpPr>
        <p:spPr>
          <a:xfrm>
            <a:off x="826650" y="929775"/>
            <a:ext cx="7647000" cy="6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logical volumes where applicable to keep flexibility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5" name="Shape 335"/>
          <p:cNvSpPr txBox="1"/>
          <p:nvPr>
            <p:ph idx="1" type="body"/>
          </p:nvPr>
        </p:nvSpPr>
        <p:spPr>
          <a:xfrm>
            <a:off x="826700" y="1063200"/>
            <a:ext cx="7490700" cy="28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roxima Nova"/>
              <a:buChar char="●"/>
            </a:pPr>
            <a:r>
              <a:rPr lang="en"/>
              <a:t>Yum install @base and additional required packages: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Validate time is correct:</a:t>
            </a:r>
            <a:endParaRPr/>
          </a:p>
        </p:txBody>
      </p:sp>
      <p:sp>
        <p:nvSpPr>
          <p:cNvPr id="336" name="Shape 336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ESSENTIAL RHEL PACKAGES</a:t>
            </a:r>
            <a:endParaRPr/>
          </a:p>
        </p:txBody>
      </p:sp>
      <p:sp>
        <p:nvSpPr>
          <p:cNvPr id="337" name="Shape 337"/>
          <p:cNvSpPr txBox="1"/>
          <p:nvPr/>
        </p:nvSpPr>
        <p:spPr>
          <a:xfrm>
            <a:off x="1101625" y="1776575"/>
            <a:ext cx="6640800" cy="18387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yum install @base xfsprogs libaio net-tools bind-utils gtk2 libicu xulrunner tcsh sudo libssh2 expect cairo graphviz iptraf-ng krb5-workstation krb5-libs libpng12 ntp ntpdate nfs-utils lm_sensors rsyslog openssl098e openssl PackageKit-gtk3-module libcanberra-gtk2 libtool-ltdl xorg-x11-xauth numactl -y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4437225" y="1513625"/>
            <a:ext cx="3879900" cy="24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>
              <a:spcBef>
                <a:spcPts val="60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Step through process to go from a vanilla RHEL install to completed HANA install</a:t>
            </a:r>
            <a:endParaRPr/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Navigating and locating media on SAP Marketplace</a:t>
            </a:r>
            <a:endParaRPr/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Learn where to find installation guidance and understand the pre-reqs</a:t>
            </a:r>
            <a:endParaRPr/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Connect to HANA from hdbstudio**/cockpit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** deprecated</a:t>
            </a:r>
            <a:endParaRPr/>
          </a:p>
        </p:txBody>
      </p:sp>
      <p:sp>
        <p:nvSpPr>
          <p:cNvPr id="181" name="Shape 181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</a:t>
            </a:r>
            <a:endParaRPr/>
          </a:p>
        </p:txBody>
      </p:sp>
      <p:sp>
        <p:nvSpPr>
          <p:cNvPr id="182" name="Shape 182"/>
          <p:cNvSpPr txBox="1"/>
          <p:nvPr>
            <p:ph idx="4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HANA deployed on a RHEL 7 Server </a:t>
            </a:r>
            <a:endParaRPr/>
          </a:p>
        </p:txBody>
      </p:sp>
      <p:pic>
        <p:nvPicPr>
          <p:cNvPr descr="Screen Shot 2016-09-27 at 20.28.38.png"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8550" y="1908449"/>
            <a:ext cx="2357925" cy="178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3" name="Shape 343"/>
          <p:cNvSpPr txBox="1"/>
          <p:nvPr>
            <p:ph idx="1" type="body"/>
          </p:nvPr>
        </p:nvSpPr>
        <p:spPr>
          <a:xfrm>
            <a:off x="826650" y="1032200"/>
            <a:ext cx="7490700" cy="28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Forward and Reverse DNS should be configured for the host</a:t>
            </a:r>
            <a:endParaRPr/>
          </a:p>
          <a:p>
            <a: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‘hostname’ and ‘hostname -s’ should output the same value</a:t>
            </a:r>
            <a:endParaRPr/>
          </a:p>
          <a:p>
            <a: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For testing you can put all entries in /etc/hosts</a:t>
            </a:r>
            <a:endParaRPr/>
          </a:p>
          <a:p>
            <a:pPr indent="0" lvl="0" marL="45720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Validate time is correct:</a:t>
            </a:r>
            <a:endParaRPr/>
          </a:p>
        </p:txBody>
      </p:sp>
      <p:sp>
        <p:nvSpPr>
          <p:cNvPr id="344" name="Shape 344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DNS &amp; TIME</a:t>
            </a:r>
            <a:endParaRPr/>
          </a:p>
        </p:txBody>
      </p:sp>
      <p:sp>
        <p:nvSpPr>
          <p:cNvPr id="345" name="Shape 345"/>
          <p:cNvSpPr txBox="1"/>
          <p:nvPr/>
        </p:nvSpPr>
        <p:spPr>
          <a:xfrm>
            <a:off x="826650" y="2206050"/>
            <a:ext cx="7490700" cy="9066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nsolas"/>
                <a:ea typeface="Consolas"/>
                <a:cs typeface="Consolas"/>
                <a:sym typeface="Consolas"/>
              </a:rPr>
              <a:t>echo $(ifconfig eth0 | awk '/inet / {print $2}')" "$(hostname -f)" "$(hostname -s) &gt;&gt; /etc/hosts</a:t>
            </a:r>
            <a:endParaRPr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nsolas"/>
                <a:ea typeface="Consolas"/>
                <a:cs typeface="Consolas"/>
                <a:sym typeface="Consolas"/>
              </a:rPr>
              <a:t>hostnamectl set-hostname $(hostname -s)</a:t>
            </a:r>
            <a:endParaRPr sz="10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46" name="Shape 346"/>
          <p:cNvSpPr txBox="1"/>
          <p:nvPr/>
        </p:nvSpPr>
        <p:spPr>
          <a:xfrm>
            <a:off x="826700" y="3526525"/>
            <a:ext cx="7490700" cy="9066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*On RHEV, assume this is correct, on other systems make sure ntpd or chrony is configured accordingly *</a:t>
            </a:r>
            <a:endParaRPr sz="10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2" name="Shape 352"/>
          <p:cNvSpPr txBox="1"/>
          <p:nvPr>
            <p:ph idx="1" type="body"/>
          </p:nvPr>
        </p:nvSpPr>
        <p:spPr>
          <a:xfrm>
            <a:off x="826700" y="1063200"/>
            <a:ext cx="7490700" cy="28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Install SAP HANA tuned profile (on VMware environments use sap-hana-vmware)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Disable SELinux:</a:t>
            </a:r>
            <a:endParaRPr/>
          </a:p>
        </p:txBody>
      </p:sp>
      <p:sp>
        <p:nvSpPr>
          <p:cNvPr id="353" name="Shape 353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OPTIMIZATIONS</a:t>
            </a:r>
            <a:endParaRPr/>
          </a:p>
        </p:txBody>
      </p:sp>
      <p:sp>
        <p:nvSpPr>
          <p:cNvPr id="354" name="Shape 354"/>
          <p:cNvSpPr txBox="1"/>
          <p:nvPr/>
        </p:nvSpPr>
        <p:spPr>
          <a:xfrm>
            <a:off x="826650" y="1472900"/>
            <a:ext cx="7490700" cy="12504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yum install tuned-profiles-sap-hana -y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tuned-adm profile sap-hana-vmware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tuned-adm active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nsolas"/>
                <a:ea typeface="Consolas"/>
                <a:cs typeface="Consolas"/>
                <a:sym typeface="Consolas"/>
              </a:rPr>
              <a:t>Current active profile: sap-hana-vmware</a:t>
            </a:r>
            <a:endParaRPr sz="10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55" name="Shape 355"/>
          <p:cNvSpPr txBox="1"/>
          <p:nvPr/>
        </p:nvSpPr>
        <p:spPr>
          <a:xfrm>
            <a:off x="826650" y="3250575"/>
            <a:ext cx="7490700" cy="9102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setenforce 0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sed -i 's/SELINUX=enforcing/SELINUX=permissive/'  /etc/selinux/config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sestatus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1" name="Shape 361"/>
          <p:cNvSpPr txBox="1"/>
          <p:nvPr>
            <p:ph idx="1" type="body"/>
          </p:nvPr>
        </p:nvSpPr>
        <p:spPr>
          <a:xfrm>
            <a:off x="826700" y="1063200"/>
            <a:ext cx="7490700" cy="28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Disable OS NUMA Balancing: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Disable THP:</a:t>
            </a:r>
            <a:endParaRPr/>
          </a:p>
        </p:txBody>
      </p:sp>
      <p:sp>
        <p:nvSpPr>
          <p:cNvPr id="362" name="Shape 362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OPTIMIZATIONS</a:t>
            </a:r>
            <a:endParaRPr/>
          </a:p>
        </p:txBody>
      </p:sp>
      <p:sp>
        <p:nvSpPr>
          <p:cNvPr id="363" name="Shape 363"/>
          <p:cNvSpPr txBox="1"/>
          <p:nvPr/>
        </p:nvSpPr>
        <p:spPr>
          <a:xfrm>
            <a:off x="826700" y="1557875"/>
            <a:ext cx="7490700" cy="11814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echo "kernel.numa_balancing=0" &gt; /etc/sysctl.d/90-sap_hana.conf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sysctl -p /etc/sysctl.d/90-sap_hana.conf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sysctl kernel.numa_balancing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systemctl stop numad;systemctl disable numad;systemctl status numad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 u="sng">
                <a:latin typeface="Consolas"/>
                <a:ea typeface="Consolas"/>
                <a:cs typeface="Consolas"/>
                <a:sym typeface="Consolas"/>
              </a:rPr>
              <a:t>** numad service is not installed on AWS instance</a:t>
            </a:r>
            <a:endParaRPr b="1" i="1" sz="1000" u="sng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64" name="Shape 364"/>
          <p:cNvSpPr txBox="1"/>
          <p:nvPr/>
        </p:nvSpPr>
        <p:spPr>
          <a:xfrm>
            <a:off x="826700" y="3165225"/>
            <a:ext cx="7490700" cy="13317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echo never &gt; /sys/kernel/mm/transparent_hugepage/enabled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sed -i '/^GRUB_CMDLINE_LINUX*./ s/\"$/ transparent_hugepage=never\"/' /etc/default/grub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grub2-mkconfig -o /boot/grub2/grub.cfg</a:t>
            </a:r>
            <a:endParaRPr b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latin typeface="Consolas"/>
                <a:ea typeface="Consolas"/>
                <a:cs typeface="Consolas"/>
                <a:sym typeface="Consolas"/>
              </a:rPr>
              <a:t>(if the system is UEFI)</a:t>
            </a:r>
            <a:r>
              <a:rPr lang="en" sz="100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grub2-mkconfig -o /boot/efi/EFI/redhat/grub.cfg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0" name="Shape 370"/>
          <p:cNvSpPr txBox="1"/>
          <p:nvPr>
            <p:ph idx="1" type="body"/>
          </p:nvPr>
        </p:nvSpPr>
        <p:spPr>
          <a:xfrm>
            <a:off x="826700" y="1063200"/>
            <a:ext cx="7490700" cy="37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Check acpi driver is being used (C-states):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Amend memory limits for sapsys group:</a:t>
            </a:r>
            <a:endParaRPr/>
          </a:p>
        </p:txBody>
      </p:sp>
      <p:sp>
        <p:nvSpPr>
          <p:cNvPr id="371" name="Shape 371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OPTIMIZATIONS</a:t>
            </a:r>
            <a:endParaRPr/>
          </a:p>
        </p:txBody>
      </p:sp>
      <p:sp>
        <p:nvSpPr>
          <p:cNvPr id="372" name="Shape 372"/>
          <p:cNvSpPr txBox="1"/>
          <p:nvPr/>
        </p:nvSpPr>
        <p:spPr>
          <a:xfrm>
            <a:off x="826700" y="1557875"/>
            <a:ext cx="7490700" cy="11814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cat /sys/devices/system/cpu/cpuidle/current_driver</a:t>
            </a:r>
            <a:endParaRPr i="1"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none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** Since this is not using intel_idle, no action is required **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73" name="Shape 373"/>
          <p:cNvSpPr txBox="1"/>
          <p:nvPr/>
        </p:nvSpPr>
        <p:spPr>
          <a:xfrm>
            <a:off x="826700" y="3568650"/>
            <a:ext cx="7490700" cy="10320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echo "@sapsys  soft   nproc    unlimited" &gt; /etc/security/limits.d/99-sapsys.conf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9" name="Shape 379"/>
          <p:cNvSpPr txBox="1"/>
          <p:nvPr>
            <p:ph idx="1" type="body"/>
          </p:nvPr>
        </p:nvSpPr>
        <p:spPr>
          <a:xfrm>
            <a:off x="826700" y="1063200"/>
            <a:ext cx="7490700" cy="16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Link required libraries: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Disable firewalld, abrt, core dumps &amp; kdump (not all applies to AWS):</a:t>
            </a:r>
            <a:endParaRPr/>
          </a:p>
        </p:txBody>
      </p:sp>
      <p:sp>
        <p:nvSpPr>
          <p:cNvPr id="380" name="Shape 380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ADDITIONAL CHANGES</a:t>
            </a:r>
            <a:endParaRPr/>
          </a:p>
        </p:txBody>
      </p:sp>
      <p:sp>
        <p:nvSpPr>
          <p:cNvPr id="381" name="Shape 381"/>
          <p:cNvSpPr txBox="1"/>
          <p:nvPr/>
        </p:nvSpPr>
        <p:spPr>
          <a:xfrm>
            <a:off x="826700" y="1557875"/>
            <a:ext cx="7490700" cy="9558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ln -s /usr/lib64/libssl.so.1.0.1e /usr/lib64/libssl.so.1.0.1</a:t>
            </a:r>
            <a:br>
              <a:rPr i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ln -s /usr/lib64/libcrypto.so.0.9.8e /usr/lib64/libcrypto.so.0.9.8</a:t>
            </a:r>
            <a:br>
              <a:rPr i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ln -s /usr/lib64/libcrypto.so.1.0.1e /usr/lib64/libcrypto.so.1.0.1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82" name="Shape 382"/>
          <p:cNvSpPr txBox="1"/>
          <p:nvPr/>
        </p:nvSpPr>
        <p:spPr>
          <a:xfrm>
            <a:off x="826700" y="3072125"/>
            <a:ext cx="7490700" cy="15723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systemctl stop firewalld;systemctl disable firewalld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systemctl stop abrtd;systemctl disable abrtd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systemctl stop abrt-ccpp;systemctl disable abrt-ccpp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systemctl stop kdump;systemctl disable kdump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echo '* soft core 0' &gt;&gt; /etc/security/limits.conf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nsolas"/>
                <a:ea typeface="Consolas"/>
                <a:cs typeface="Consolas"/>
                <a:sym typeface="Consolas"/>
              </a:rPr>
              <a:t>echo '* hard core 0' &gt;&gt; /etc/security/limits.conf</a:t>
            </a:r>
            <a:endParaRPr i="1" sz="10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>
            <p:ph type="title"/>
          </p:nvPr>
        </p:nvSpPr>
        <p:spPr>
          <a:xfrm>
            <a:off x="826650" y="1660725"/>
            <a:ext cx="7490700" cy="182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HANA INSTALL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3" name="Shape 393"/>
          <p:cNvSpPr txBox="1"/>
          <p:nvPr>
            <p:ph idx="1" type="body"/>
          </p:nvPr>
        </p:nvSpPr>
        <p:spPr>
          <a:xfrm>
            <a:off x="826700" y="1063200"/>
            <a:ext cx="7490700" cy="28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Just run the following: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	</a:t>
            </a:r>
            <a:br>
              <a:rPr lang="en"/>
            </a:br>
            <a:r>
              <a:rPr lang="en"/>
              <a:t>	</a:t>
            </a:r>
            <a:r>
              <a:rPr b="1" lang="en"/>
              <a:t>NOTE</a:t>
            </a:r>
            <a:r>
              <a:rPr lang="en"/>
              <a:t>: SID=HXE and instance=90 always required for HANA express</a:t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This will default to using the pre-specified mountpoints for installation</a:t>
            </a:r>
            <a:endParaRPr/>
          </a:p>
        </p:txBody>
      </p:sp>
      <p:sp>
        <p:nvSpPr>
          <p:cNvPr id="394" name="Shape 394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INSTALLATION ONE-LINER</a:t>
            </a:r>
            <a:endParaRPr/>
          </a:p>
        </p:txBody>
      </p:sp>
      <p:sp>
        <p:nvSpPr>
          <p:cNvPr id="395" name="Shape 395"/>
          <p:cNvSpPr txBox="1"/>
          <p:nvPr/>
        </p:nvSpPr>
        <p:spPr>
          <a:xfrm>
            <a:off x="826650" y="1693225"/>
            <a:ext cx="7490700" cy="11814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/install/51051151/DATA_UNITS/HDB_SERVER_LINUX_X86_64/hdbinst  --batch --sid=HAN --number=42 --password=redhatredhat --system_user_password=manager</a:t>
            </a:r>
            <a:endParaRPr sz="10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1" name="Shape 401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INSTALLATION ONE-LINER (CON’T)</a:t>
            </a:r>
            <a:endParaRPr/>
          </a:p>
        </p:txBody>
      </p:sp>
      <p:pic>
        <p:nvPicPr>
          <p:cNvPr descr="Screen Shot 2016-09-27 at 21.43.56.png" id="402" name="Shape 4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7500" y="996725"/>
            <a:ext cx="6189000" cy="368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8" name="Shape 408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INSTALLATION ONE-LINER (CON’T)</a:t>
            </a:r>
            <a:endParaRPr/>
          </a:p>
        </p:txBody>
      </p:sp>
      <p:pic>
        <p:nvPicPr>
          <p:cNvPr descr="Screen Shot 2016-09-27 at 21.52.36.png" id="409" name="Shape 4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2238" y="976200"/>
            <a:ext cx="6039525" cy="3687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0" name="Shape 410"/>
          <p:cNvCxnSpPr/>
          <p:nvPr/>
        </p:nvCxnSpPr>
        <p:spPr>
          <a:xfrm>
            <a:off x="1419700" y="4460800"/>
            <a:ext cx="1248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6" name="Shape 416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INSTALLATION ONE-LINER</a:t>
            </a:r>
            <a:endParaRPr/>
          </a:p>
        </p:txBody>
      </p:sp>
      <p:sp>
        <p:nvSpPr>
          <p:cNvPr id="417" name="Shape 417"/>
          <p:cNvSpPr txBox="1"/>
          <p:nvPr>
            <p:ph idx="1" type="body"/>
          </p:nvPr>
        </p:nvSpPr>
        <p:spPr>
          <a:xfrm>
            <a:off x="826700" y="1063200"/>
            <a:ext cx="7490700" cy="28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On completion, verify HANA is running:</a:t>
            </a:r>
            <a:endParaRPr/>
          </a:p>
        </p:txBody>
      </p:sp>
      <p:sp>
        <p:nvSpPr>
          <p:cNvPr id="418" name="Shape 418"/>
          <p:cNvSpPr txBox="1"/>
          <p:nvPr/>
        </p:nvSpPr>
        <p:spPr>
          <a:xfrm>
            <a:off x="899925" y="1520550"/>
            <a:ext cx="6524400" cy="8301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su - hanadm</a:t>
            </a:r>
            <a:endParaRPr i="1"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hanadm@ip-10-0-1-161.eu-central-1:/usr/sap/HAN/HDB42&gt;</a:t>
            </a: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i="1"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HDB info</a:t>
            </a:r>
            <a:endParaRPr sz="1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descr="Screen Shot 2016-09-27 at 21.56.40.png" id="419" name="Shape 4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00" y="2555250"/>
            <a:ext cx="8610600" cy="189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3654500" y="1576875"/>
            <a:ext cx="4662900" cy="2700600"/>
          </a:xfrm>
          <a:prstGeom prst="rect">
            <a:avLst/>
          </a:prstGeom>
          <a:ln cap="flat" cmpd="sng" w="9525">
            <a:solidFill>
              <a:srgbClr val="F3F3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Create a virtual RHEL 7.2 instance with</a:t>
            </a:r>
            <a:endParaRPr/>
          </a:p>
          <a:p>
            <a: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Instance size: 8 cores, 32GB</a:t>
            </a:r>
            <a:endParaRPr/>
          </a:p>
          <a:p>
            <a: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Diskspace</a:t>
            </a:r>
            <a:endParaRPr/>
          </a:p>
          <a:p>
            <a:pPr indent="-292100" lvl="2" marL="1371600" rtl="0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/>
              <a:t>50GB volume (root volume)</a:t>
            </a:r>
            <a:endParaRPr/>
          </a:p>
          <a:p>
            <a:pPr indent="-292100" lvl="2" marL="1371600" rtl="0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/>
              <a:t>300GB volume </a:t>
            </a:r>
            <a:br>
              <a:rPr lang="en"/>
            </a:br>
            <a:r>
              <a:rPr lang="en"/>
              <a:t>(can be thin provisioned)</a:t>
            </a:r>
            <a:br>
              <a:rPr lang="en"/>
            </a:b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Accessible via SSH 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NOTE: This is a demo setup that will not fulfill SAP’s storage performance requirements</a:t>
            </a:r>
            <a:endParaRPr b="1"/>
          </a:p>
        </p:txBody>
      </p:sp>
      <p:sp>
        <p:nvSpPr>
          <p:cNvPr id="190" name="Shape 190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WORKSHOP ENVIRONMENT</a:t>
            </a:r>
            <a:endParaRPr/>
          </a:p>
        </p:txBody>
      </p:sp>
      <p:sp>
        <p:nvSpPr>
          <p:cNvPr id="191" name="Shape 191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a RHEL 7.2 virtual instance </a:t>
            </a:r>
            <a:endParaRPr/>
          </a:p>
        </p:txBody>
      </p:sp>
      <p:pic>
        <p:nvPicPr>
          <p:cNvPr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175" y="1805475"/>
            <a:ext cx="2780409" cy="246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5" name="Shape 425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INSTALL METHODS..</a:t>
            </a:r>
            <a:endParaRPr/>
          </a:p>
        </p:txBody>
      </p:sp>
      <p:sp>
        <p:nvSpPr>
          <p:cNvPr id="426" name="Shape 426"/>
          <p:cNvSpPr txBox="1"/>
          <p:nvPr>
            <p:ph idx="1" type="body"/>
          </p:nvPr>
        </p:nvSpPr>
        <p:spPr>
          <a:xfrm>
            <a:off x="826675" y="1092400"/>
            <a:ext cx="7490700" cy="28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Interactive commandline with hdbclm tool: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Interactive GUI with hdbclmgui:</a:t>
            </a:r>
            <a:endParaRPr/>
          </a:p>
        </p:txBody>
      </p:sp>
      <p:sp>
        <p:nvSpPr>
          <p:cNvPr id="427" name="Shape 427"/>
          <p:cNvSpPr txBox="1"/>
          <p:nvPr/>
        </p:nvSpPr>
        <p:spPr>
          <a:xfrm>
            <a:off x="826625" y="1635100"/>
            <a:ext cx="7490700" cy="7137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/hanainstall/51051151/DATA_UNITS/HDB_SERVER_LINUX_X86_64/</a:t>
            </a: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hdblcm --action=install</a:t>
            </a:r>
            <a:endParaRPr sz="10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28" name="Shape 428"/>
          <p:cNvSpPr txBox="1"/>
          <p:nvPr/>
        </p:nvSpPr>
        <p:spPr>
          <a:xfrm>
            <a:off x="826625" y="2891500"/>
            <a:ext cx="7490700" cy="7137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/hanainstall/51051151/DATA_UNITS/HDB_SERVER_LINUX_X86_64/hdblcmgui</a:t>
            </a:r>
            <a:endParaRPr sz="10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 txBox="1"/>
          <p:nvPr>
            <p:ph type="title"/>
          </p:nvPr>
        </p:nvSpPr>
        <p:spPr>
          <a:xfrm>
            <a:off x="826650" y="1660725"/>
            <a:ext cx="7490700" cy="182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HANA COCKPIT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9" name="Shape 439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HANA COCKPIT URL:</a:t>
            </a:r>
            <a:endParaRPr/>
          </a:p>
        </p:txBody>
      </p:sp>
      <p:sp>
        <p:nvSpPr>
          <p:cNvPr id="440" name="Shape 440"/>
          <p:cNvSpPr txBox="1"/>
          <p:nvPr>
            <p:ph idx="1" type="body"/>
          </p:nvPr>
        </p:nvSpPr>
        <p:spPr>
          <a:xfrm>
            <a:off x="826700" y="1063200"/>
            <a:ext cx="7490700" cy="171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HTTP OR HTTPS:</a:t>
            </a:r>
            <a:endParaRPr/>
          </a:p>
          <a:p>
            <a:pPr indent="-292100" lvl="1" marL="914400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https://</a:t>
            </a:r>
            <a:r>
              <a:rPr lang="en">
                <a:solidFill>
                  <a:srgbClr val="FF9900"/>
                </a:solidFill>
              </a:rPr>
              <a:t>&lt;host_FQDN&gt;</a:t>
            </a:r>
            <a:r>
              <a:rPr lang="en"/>
              <a:t>:43</a:t>
            </a:r>
            <a:r>
              <a:rPr lang="en">
                <a:solidFill>
                  <a:srgbClr val="FF9900"/>
                </a:solidFill>
              </a:rPr>
              <a:t>&lt;instance&gt;</a:t>
            </a:r>
            <a:r>
              <a:rPr lang="en"/>
              <a:t>/sap/hana/admin/cockpit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For our install use instance number 42, create a security exception in the browser for self-signed cert when using https</a:t>
            </a:r>
            <a:endParaRPr/>
          </a:p>
        </p:txBody>
      </p:sp>
      <p:pic>
        <p:nvPicPr>
          <p:cNvPr descr="Screen Shot 2016-09-27 at 22.05.05.png" id="441" name="Shape 4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9425" y="2028975"/>
            <a:ext cx="2305450" cy="297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7" name="Shape 447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HANA COCKPIT DASHBOARD</a:t>
            </a:r>
            <a:endParaRPr/>
          </a:p>
        </p:txBody>
      </p:sp>
      <p:sp>
        <p:nvSpPr>
          <p:cNvPr id="448" name="Shape 448"/>
          <p:cNvSpPr txBox="1"/>
          <p:nvPr>
            <p:ph idx="1" type="body"/>
          </p:nvPr>
        </p:nvSpPr>
        <p:spPr>
          <a:xfrm>
            <a:off x="826700" y="1063200"/>
            <a:ext cx="7490700" cy="171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Login with User: SYSTEM  Password: manager</a:t>
            </a:r>
            <a:endParaRPr/>
          </a:p>
        </p:txBody>
      </p:sp>
      <p:pic>
        <p:nvPicPr>
          <p:cNvPr descr="Screen Shot 2016-09-27 at 22.07.14.png" id="449" name="Shape 4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5137" y="1515950"/>
            <a:ext cx="4933726" cy="327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/>
          <p:nvPr>
            <p:ph type="title"/>
          </p:nvPr>
        </p:nvSpPr>
        <p:spPr>
          <a:xfrm>
            <a:off x="826650" y="1660725"/>
            <a:ext cx="7490700" cy="182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HANA INSTALL COMPLETE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826700" y="1141100"/>
            <a:ext cx="7490700" cy="312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AutoNum type="arabicPeriod"/>
            </a:pPr>
            <a:r>
              <a:rPr lang="en"/>
              <a:t>Locate and download HANA installation media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/>
              <a:t>Subscribe host to the correct RH channels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/>
              <a:t>Install pre-req packages on the host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/>
              <a:t>Ensure tuning parameters and services configured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/>
              <a:t>Configure disk for optimal size and performance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/>
              <a:t>Install HANA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/>
              <a:t>Connect to HANA from local machines using HANA Studio or DB Cockpit</a:t>
            </a:r>
            <a:endParaRPr/>
          </a:p>
        </p:txBody>
      </p:sp>
      <p:sp>
        <p:nvSpPr>
          <p:cNvPr id="199" name="Shape 199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DEPLOYMENT OVERVIEW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826650" y="1586475"/>
            <a:ext cx="7490700" cy="268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Technical Resources on SCN </a:t>
            </a:r>
            <a:endParaRPr>
              <a:solidFill>
                <a:srgbClr val="F3F3F3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9D9D9"/>
                </a:solidFill>
              </a:rPr>
              <a:t>	</a:t>
            </a:r>
            <a:r>
              <a:rPr lang="en" u="sng">
                <a:solidFill>
                  <a:srgbClr val="D9D9D9"/>
                </a:solidFill>
                <a:hlinkClick r:id="rId3"/>
              </a:rPr>
              <a:t>https://wiki.scn.sap.com/wiki/x/rDK7Gg</a:t>
            </a:r>
            <a:r>
              <a:rPr lang="en">
                <a:solidFill>
                  <a:srgbClr val="D9D9D9"/>
                </a:solidFill>
              </a:rPr>
              <a:t> </a:t>
            </a:r>
            <a:endParaRPr>
              <a:solidFill>
                <a:srgbClr val="D9D9D9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9D9D9"/>
                </a:solidFill>
              </a:rPr>
              <a:t>Installation Guide in SAP Note  2009879</a:t>
            </a:r>
            <a:endParaRPr>
              <a:solidFill>
                <a:srgbClr val="D9D9D9"/>
              </a:solidFill>
            </a:endParaRPr>
          </a:p>
          <a:p>
            <a:pPr indent="45720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D9D9D9"/>
                </a:solidFill>
                <a:hlinkClick r:id="rId4"/>
              </a:rPr>
              <a:t>https://launchpad.support.sap.com/#/notes/2009879</a:t>
            </a:r>
            <a:r>
              <a:rPr lang="en">
                <a:solidFill>
                  <a:srgbClr val="D9D9D9"/>
                </a:solidFill>
              </a:rPr>
              <a:t> </a:t>
            </a:r>
            <a:endParaRPr>
              <a:solidFill>
                <a:srgbClr val="D9D9D9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RHEL 7 Recommended OS settings SAP NOTE 7.2 (2292690):</a:t>
            </a:r>
            <a:endParaRPr>
              <a:solidFill>
                <a:srgbClr val="F3F3F3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	</a:t>
            </a:r>
            <a:r>
              <a:rPr lang="en" u="sng">
                <a:solidFill>
                  <a:srgbClr val="F3F3F3"/>
                </a:solidFill>
                <a:hlinkClick r:id="rId5"/>
              </a:rPr>
              <a:t>https://launchpad.support.sap.com/#/notes/0002292690</a:t>
            </a:r>
            <a:endParaRPr>
              <a:solidFill>
                <a:srgbClr val="F3F3F3"/>
              </a:solidFill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3F3F3"/>
                </a:solidFill>
              </a:rPr>
              <a:t>Optimizing the Network Configuration on HANA- and OS-Level</a:t>
            </a:r>
            <a:endParaRPr>
              <a:solidFill>
                <a:srgbClr val="F3F3F3"/>
              </a:solidFill>
            </a:endParaRPr>
          </a:p>
          <a:p>
            <a:pPr indent="457200" lvl="0" marL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rgbClr val="D9D9D9"/>
                </a:solidFill>
                <a:hlinkClick r:id="rId6"/>
              </a:rPr>
              <a:t>https://launchpad.support.sap.com/#/notes/2382421</a:t>
            </a:r>
            <a:r>
              <a:rPr lang="en">
                <a:solidFill>
                  <a:srgbClr val="D9D9D9"/>
                </a:solidFill>
              </a:rPr>
              <a:t> </a:t>
            </a:r>
            <a:endParaRPr>
              <a:solidFill>
                <a:srgbClr val="D9D9D9"/>
              </a:solidFill>
            </a:endParaRPr>
          </a:p>
        </p:txBody>
      </p:sp>
      <p:sp>
        <p:nvSpPr>
          <p:cNvPr id="206" name="Shape 206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 OF INFORMATION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826650" y="1660725"/>
            <a:ext cx="7490700" cy="182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PRE-REQS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7" name="Shape 217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DOWNLOADING SAP HANA MEDIA</a:t>
            </a:r>
            <a:endParaRPr/>
          </a:p>
        </p:txBody>
      </p:sp>
      <p:sp>
        <p:nvSpPr>
          <p:cNvPr id="218" name="Shape 218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Downloading direct to server with curl (any other method is possible as well)</a:t>
            </a:r>
            <a:endParaRPr/>
          </a:p>
        </p:txBody>
      </p:sp>
      <p:sp>
        <p:nvSpPr>
          <p:cNvPr id="219" name="Shape 219"/>
          <p:cNvSpPr txBox="1"/>
          <p:nvPr>
            <p:ph idx="4294967295" type="body"/>
          </p:nvPr>
        </p:nvSpPr>
        <p:spPr>
          <a:xfrm>
            <a:off x="542650" y="1222250"/>
            <a:ext cx="8129700" cy="2693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●"/>
            </a:pPr>
            <a:r>
              <a:rPr lang="en"/>
              <a:t>Use Firefox plugin ‘cliget’ for cURL or wget command line options:  </a:t>
            </a:r>
            <a:endParaRPr sz="1000"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●"/>
            </a:pPr>
            <a:r>
              <a:rPr lang="en"/>
              <a:t>Basic Auth Req’d, append S-User account details: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○"/>
            </a:pPr>
            <a:r>
              <a:rPr lang="en"/>
              <a:t>cURL:  --user </a:t>
            </a:r>
            <a:r>
              <a:rPr i="1" lang="en"/>
              <a:t>SUSER</a:t>
            </a:r>
            <a:r>
              <a:rPr lang="en"/>
              <a:t>:</a:t>
            </a:r>
            <a:r>
              <a:rPr i="1" lang="en"/>
              <a:t>PASSWORD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○"/>
            </a:pPr>
            <a:r>
              <a:rPr lang="en"/>
              <a:t>wget:  --user=</a:t>
            </a:r>
            <a:r>
              <a:rPr i="1" lang="en"/>
              <a:t>SUSER</a:t>
            </a:r>
            <a:r>
              <a:rPr lang="en"/>
              <a:t> --password=</a:t>
            </a:r>
            <a:r>
              <a:rPr i="1" lang="en"/>
              <a:t>PASSWORD</a:t>
            </a:r>
            <a:endParaRPr i="1"/>
          </a:p>
          <a:p>
            <a:pPr indent="0" lvl="0" marL="45720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-317500" lvl="0" marL="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/>
              <a:t>Header information can be discarded:</a:t>
            </a:r>
            <a:endParaRPr/>
          </a:p>
        </p:txBody>
      </p:sp>
      <p:sp>
        <p:nvSpPr>
          <p:cNvPr id="220" name="Shape 220"/>
          <p:cNvSpPr txBox="1"/>
          <p:nvPr/>
        </p:nvSpPr>
        <p:spPr>
          <a:xfrm>
            <a:off x="826650" y="3915225"/>
            <a:ext cx="7490700" cy="7557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curl 'https://smpdl.sap-ag.de/~swdc/002007974700001039792016E/51051151_part1.exe?_ACTION=DL_DIRECT&amp;iesfx=.exe' -o '51051151_part1.exe' -L --user </a:t>
            </a:r>
            <a:r>
              <a:rPr b="1" lang="en" sz="1100">
                <a:solidFill>
                  <a:schemeClr val="dk1"/>
                </a:solidFill>
              </a:rPr>
              <a:t>SUSER</a:t>
            </a:r>
            <a:r>
              <a:rPr lang="en" sz="1100">
                <a:solidFill>
                  <a:schemeClr val="dk1"/>
                </a:solidFill>
              </a:rPr>
              <a:t>:</a:t>
            </a:r>
            <a:r>
              <a:rPr b="1" lang="en" sz="1100">
                <a:solidFill>
                  <a:schemeClr val="dk1"/>
                </a:solidFill>
              </a:rPr>
              <a:t>PASSWORD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descr="Screen Shot 2016-09-21 at 16.13.25.png" id="221" name="Shape 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2425" y="1665250"/>
            <a:ext cx="3319351" cy="961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7" name="Shape 227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DOWNLOADING SAP HANA MEDIA</a:t>
            </a:r>
            <a:endParaRPr/>
          </a:p>
        </p:txBody>
      </p:sp>
      <p:sp>
        <p:nvSpPr>
          <p:cNvPr id="228" name="Shape 228"/>
          <p:cNvSpPr txBox="1"/>
          <p:nvPr>
            <p:ph idx="2" type="subTitle"/>
          </p:nvPr>
        </p:nvSpPr>
        <p:spPr>
          <a:xfrm>
            <a:off x="826650" y="929775"/>
            <a:ext cx="7490700" cy="32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SAP Marketplace</a:t>
            </a:r>
            <a:endParaRPr/>
          </a:p>
        </p:txBody>
      </p:sp>
      <p:pic>
        <p:nvPicPr>
          <p:cNvPr descr="Screen Shot 2016-09-21 at 15.46.32.png" id="229" name="Shape 2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725" y="1567100"/>
            <a:ext cx="4036826" cy="188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 txBox="1"/>
          <p:nvPr>
            <p:ph idx="4294967295" type="body"/>
          </p:nvPr>
        </p:nvSpPr>
        <p:spPr>
          <a:xfrm>
            <a:off x="4315875" y="1063200"/>
            <a:ext cx="4356600" cy="36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Navigate to: https://support.sap.com/swdc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Login with S-User, Select ‘Software Downloads’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sz="1000"/>
              <a:t>&gt; By Alphabetical Index (A-Z) </a:t>
            </a:r>
            <a:endParaRPr sz="1000"/>
          </a:p>
          <a:p>
            <a:pPr indent="0" lvl="0" marL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000"/>
              <a:t>&gt; H </a:t>
            </a:r>
            <a:endParaRPr sz="1000"/>
          </a:p>
          <a:p>
            <a:pPr indent="45720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000"/>
              <a:t>&gt; SAP IN-MEMORY (SAP HANA ) </a:t>
            </a:r>
            <a:endParaRPr sz="1000"/>
          </a:p>
          <a:p>
            <a:pPr indent="45720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000"/>
              <a:t>&gt; HANA PLATFORM EDITION </a:t>
            </a:r>
            <a:endParaRPr sz="1000"/>
          </a:p>
          <a:p>
            <a:pPr indent="45720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000"/>
              <a:t>&gt; SAP HANA PLATFORM EDITION </a:t>
            </a:r>
            <a:endParaRPr sz="1000"/>
          </a:p>
          <a:p>
            <a:pPr indent="45720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000"/>
              <a:t>&gt; SAP HANA PLATFORM EDIT. 1.0</a:t>
            </a:r>
            <a:endParaRPr sz="1000"/>
          </a:p>
          <a:p>
            <a:pPr indent="45720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000"/>
              <a:t>&gt; INSTALLATION</a:t>
            </a:r>
            <a:endParaRPr sz="1000"/>
          </a:p>
          <a:p>
            <a: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We want all parts of SPS12 (51051151_1, _2, _3)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Ensure to avoid downloading any IBM Power versions</a:t>
            </a:r>
            <a:endParaRPr sz="1000"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1" name="Shape 231"/>
          <p:cNvCxnSpPr/>
          <p:nvPr/>
        </p:nvCxnSpPr>
        <p:spPr>
          <a:xfrm>
            <a:off x="1278025" y="2221350"/>
            <a:ext cx="1878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32" name="Shape 232"/>
          <p:cNvCxnSpPr/>
          <p:nvPr/>
        </p:nvCxnSpPr>
        <p:spPr>
          <a:xfrm>
            <a:off x="1278025" y="2571750"/>
            <a:ext cx="1878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33" name="Shape 233"/>
          <p:cNvCxnSpPr/>
          <p:nvPr/>
        </p:nvCxnSpPr>
        <p:spPr>
          <a:xfrm>
            <a:off x="1278025" y="2916650"/>
            <a:ext cx="1878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34" name="Shape 234"/>
          <p:cNvCxnSpPr/>
          <p:nvPr/>
        </p:nvCxnSpPr>
        <p:spPr>
          <a:xfrm>
            <a:off x="1024450" y="2307550"/>
            <a:ext cx="106500" cy="0"/>
          </a:xfrm>
          <a:prstGeom prst="straightConnector1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35" name="Shape 235"/>
          <p:cNvCxnSpPr/>
          <p:nvPr/>
        </p:nvCxnSpPr>
        <p:spPr>
          <a:xfrm>
            <a:off x="1024450" y="2652650"/>
            <a:ext cx="106500" cy="0"/>
          </a:xfrm>
          <a:prstGeom prst="straightConnector1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36" name="Shape 236"/>
          <p:cNvCxnSpPr/>
          <p:nvPr/>
        </p:nvCxnSpPr>
        <p:spPr>
          <a:xfrm>
            <a:off x="1024450" y="3002850"/>
            <a:ext cx="106500" cy="0"/>
          </a:xfrm>
          <a:prstGeom prst="straightConnector1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37" name="Shape 237"/>
          <p:cNvSpPr/>
          <p:nvPr/>
        </p:nvSpPr>
        <p:spPr>
          <a:xfrm>
            <a:off x="456450" y="3063225"/>
            <a:ext cx="1638000" cy="328800"/>
          </a:xfrm>
          <a:prstGeom prst="rect">
            <a:avLst/>
          </a:prstGeom>
          <a:solidFill>
            <a:srgbClr val="EFEFEF">
              <a:alpha val="542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idx="12" type="sldNum"/>
          </p:nvPr>
        </p:nvSpPr>
        <p:spPr>
          <a:xfrm>
            <a:off x="103328" y="4733944"/>
            <a:ext cx="360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826700" y="1063200"/>
            <a:ext cx="7490700" cy="10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SAP HANA archive is in rar format</a:t>
            </a:r>
            <a:endParaRPr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No unrar included in RHEL due to license restrictions, instead e.g. use unar from EPEL </a:t>
            </a:r>
            <a:endParaRPr/>
          </a:p>
        </p:txBody>
      </p:sp>
      <p:sp>
        <p:nvSpPr>
          <p:cNvPr id="244" name="Shape 244"/>
          <p:cNvSpPr txBox="1"/>
          <p:nvPr>
            <p:ph type="title"/>
          </p:nvPr>
        </p:nvSpPr>
        <p:spPr>
          <a:xfrm>
            <a:off x="826650" y="0"/>
            <a:ext cx="74907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UNPACKING</a:t>
            </a:r>
            <a:endParaRPr/>
          </a:p>
        </p:txBody>
      </p:sp>
      <p:sp>
        <p:nvSpPr>
          <p:cNvPr id="245" name="Shape 245"/>
          <p:cNvSpPr txBox="1"/>
          <p:nvPr/>
        </p:nvSpPr>
        <p:spPr>
          <a:xfrm>
            <a:off x="826650" y="1871700"/>
            <a:ext cx="7490700" cy="9558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# </a:t>
            </a: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yum install </a:t>
            </a:r>
            <a:r>
              <a:rPr lang="en" sz="1200" u="sng">
                <a:solidFill>
                  <a:schemeClr val="hlink"/>
                </a:solidFill>
                <a:latin typeface="Consolas"/>
                <a:ea typeface="Consolas"/>
                <a:cs typeface="Consolas"/>
                <a:sym typeface="Consolas"/>
                <a:hlinkClick r:id="rId3"/>
              </a:rPr>
              <a:t>https://dl.fedoraproject.org/pub/epel/epel-release-latest-7.noarch.rpm</a:t>
            </a:r>
            <a:endParaRPr sz="12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# yum install unar</a:t>
            </a:r>
            <a:endParaRPr sz="12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# yum-config-manager --disable epel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826700" y="2888700"/>
            <a:ext cx="7490700" cy="6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60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Proceed to unpack the HANA Archive:</a:t>
            </a:r>
            <a:endParaRPr/>
          </a:p>
        </p:txBody>
      </p:sp>
      <p:sp>
        <p:nvSpPr>
          <p:cNvPr id="247" name="Shape 247"/>
          <p:cNvSpPr txBox="1"/>
          <p:nvPr/>
        </p:nvSpPr>
        <p:spPr>
          <a:xfrm>
            <a:off x="826700" y="3590400"/>
            <a:ext cx="7490700" cy="6255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# unar x </a:t>
            </a: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H</a:t>
            </a: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AN</a:t>
            </a: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AFILE</a:t>
            </a: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.EXE </a:t>
            </a:r>
            <a:endParaRPr sz="12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ivider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ont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itl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