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712" r:id="rId3"/>
    <p:sldMasterId id="2147483713" r:id="rId4"/>
    <p:sldMasterId id="2147483714" r:id="rId5"/>
    <p:sldMasterId id="2147483715" r:id="rId6"/>
    <p:sldMasterId id="2147483716" r:id="rId7"/>
    <p:sldMasterId id="2147483717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</p:sldIdLst>
  <p:sldSz cy="5143500" cx="9144000"/>
  <p:notesSz cx="6858000" cy="9144000"/>
  <p:embeddedFontLst>
    <p:embeddedFont>
      <p:font typeface="Proxima Nova"/>
      <p:regular r:id="rId45"/>
      <p:bold r:id="rId46"/>
      <p:italic r:id="rId47"/>
      <p:boldItalic r:id="rId48"/>
    </p:embeddedFont>
    <p:embeddedFont>
      <p:font typeface="Overpass ExtraBold"/>
      <p:bold r:id="rId49"/>
      <p:boldItalic r:id="rId50"/>
    </p:embeddedFont>
    <p:embeddedFont>
      <p:font typeface="Overpass Black"/>
      <p:bold r:id="rId51"/>
      <p:boldItalic r:id="rId52"/>
    </p:embeddedFont>
    <p:embeddedFont>
      <p:font typeface="Overpass"/>
      <p:regular r:id="rId53"/>
      <p:bold r:id="rId54"/>
      <p:italic r:id="rId55"/>
      <p:boldItalic r:id="rId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1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6" Type="http://schemas.openxmlformats.org/officeDocument/2006/relationships/font" Target="fonts/ProximaNova-bold.fntdata"/><Relationship Id="rId45" Type="http://schemas.openxmlformats.org/officeDocument/2006/relationships/font" Target="fonts/ProximaNova-regular.fntdata"/><Relationship Id="rId1" Type="http://schemas.openxmlformats.org/officeDocument/2006/relationships/theme" Target="theme/theme6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48" Type="http://schemas.openxmlformats.org/officeDocument/2006/relationships/font" Target="fonts/ProximaNova-boldItalic.fntdata"/><Relationship Id="rId47" Type="http://schemas.openxmlformats.org/officeDocument/2006/relationships/font" Target="fonts/ProximaNova-italic.fntdata"/><Relationship Id="rId49" Type="http://schemas.openxmlformats.org/officeDocument/2006/relationships/font" Target="fonts/OverpassExtraBold-bold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9" Type="http://schemas.openxmlformats.org/officeDocument/2006/relationships/slide" Target="slides/slide20.xml"/><Relationship Id="rId51" Type="http://schemas.openxmlformats.org/officeDocument/2006/relationships/font" Target="fonts/OverpassBlack-bold.fntdata"/><Relationship Id="rId50" Type="http://schemas.openxmlformats.org/officeDocument/2006/relationships/font" Target="fonts/OverpassExtraBold-boldItalic.fntdata"/><Relationship Id="rId53" Type="http://schemas.openxmlformats.org/officeDocument/2006/relationships/font" Target="fonts/Overpass-regular.fntdata"/><Relationship Id="rId52" Type="http://schemas.openxmlformats.org/officeDocument/2006/relationships/font" Target="fonts/OverpassBlack-boldItalic.fntdata"/><Relationship Id="rId11" Type="http://schemas.openxmlformats.org/officeDocument/2006/relationships/slide" Target="slides/slide2.xml"/><Relationship Id="rId55" Type="http://schemas.openxmlformats.org/officeDocument/2006/relationships/font" Target="fonts/Overpass-italic.fntdata"/><Relationship Id="rId10" Type="http://schemas.openxmlformats.org/officeDocument/2006/relationships/slide" Target="slides/slide1.xml"/><Relationship Id="rId54" Type="http://schemas.openxmlformats.org/officeDocument/2006/relationships/font" Target="fonts/Overpass-bold.fntdata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56" Type="http://schemas.openxmlformats.org/officeDocument/2006/relationships/font" Target="fonts/Overpass-boldItalic.fntdata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Shape 4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Shape 4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Shape 4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Shape 50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Shape 5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Shape 5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Shape 51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Shape 5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Shape 53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" name="Shape 5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Shape 5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Shape 5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Shape 5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Shape 59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Shape 5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Shape 4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hape 61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Shape 6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hape 63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0" name="Shape 6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Shape 64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Shape 6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Shape 65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Shape 6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Shape 6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Shape 67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5" name="Shape 6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Shape 68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Shape 6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Shape 69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3" name="Shape 6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Shape 7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Shape 71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Shape 7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Shape 4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Shape 71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Shape 7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hape 72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Shape 7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Shape 73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Shape 7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hape 74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Shape 7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Shape 75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Shape 7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Shape 76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7" name="Shape 7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Shape 4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Shape 4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Shape 4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Shape 4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Shape 4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 47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Shape 4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8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9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6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7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8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9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0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42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7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8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6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43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3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4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41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2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5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9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40.png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 HA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54" name="Shape 54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58" name="Shape 58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62" name="Shape 62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66" name="Shape 66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0" name="Shape 70"/>
          <p:cNvSpPr txBox="1"/>
          <p:nvPr>
            <p:ph idx="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F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4" name="Shape 74"/>
          <p:cNvSpPr txBox="1"/>
          <p:nvPr>
            <p:ph idx="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G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78" name="Shape 78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H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82" name="Shape 82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I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5" name="Shape 8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86" name="Shape 86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J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9" name="Shape 8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90" name="Shape 90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94" name="Shape 94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ustom Layout 1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97" name="Shape 9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quotes, graphic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826700" y="1878994"/>
            <a:ext cx="3509100" cy="177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 algn="ctr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05" name="Shape 105"/>
          <p:cNvSpPr txBox="1"/>
          <p:nvPr>
            <p:ph idx="2" type="body"/>
          </p:nvPr>
        </p:nvSpPr>
        <p:spPr>
          <a:xfrm>
            <a:off x="4808250" y="1878994"/>
            <a:ext cx="3509100" cy="177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 algn="ctr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cxnSp>
        <p:nvCxnSpPr>
          <p:cNvPr id="106" name="Shape 106"/>
          <p:cNvCxnSpPr/>
          <p:nvPr/>
        </p:nvCxnSpPr>
        <p:spPr>
          <a:xfrm>
            <a:off x="4808250" y="3915900"/>
            <a:ext cx="35091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107" name="Shape 107"/>
          <p:cNvCxnSpPr/>
          <p:nvPr/>
        </p:nvCxnSpPr>
        <p:spPr>
          <a:xfrm>
            <a:off x="826700" y="3915900"/>
            <a:ext cx="35091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108" name="Shape 108"/>
          <p:cNvSpPr txBox="1"/>
          <p:nvPr>
            <p:ph idx="3" type="subTitle"/>
          </p:nvPr>
        </p:nvSpPr>
        <p:spPr>
          <a:xfrm>
            <a:off x="826775" y="3934694"/>
            <a:ext cx="35091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109" name="Shape 109"/>
          <p:cNvSpPr txBox="1"/>
          <p:nvPr>
            <p:ph idx="4" type="subTitle"/>
          </p:nvPr>
        </p:nvSpPr>
        <p:spPr>
          <a:xfrm>
            <a:off x="4808250" y="3934694"/>
            <a:ext cx="35091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110" name="Shape 11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Shape 111"/>
          <p:cNvSpPr txBox="1"/>
          <p:nvPr>
            <p:ph idx="5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lide title, quotes, graphic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idx="1" type="body"/>
          </p:nvPr>
        </p:nvSpPr>
        <p:spPr>
          <a:xfrm>
            <a:off x="91205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14" name="Shape 114"/>
          <p:cNvCxnSpPr/>
          <p:nvPr/>
        </p:nvCxnSpPr>
        <p:spPr>
          <a:xfrm>
            <a:off x="74300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115" name="Shape 115"/>
          <p:cNvSpPr txBox="1"/>
          <p:nvPr>
            <p:ph idx="2" type="subTitle"/>
          </p:nvPr>
        </p:nvSpPr>
        <p:spPr>
          <a:xfrm>
            <a:off x="742925" y="3934688"/>
            <a:ext cx="23625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116" name="Shape 116"/>
          <p:cNvSpPr txBox="1"/>
          <p:nvPr>
            <p:ph idx="3" type="body"/>
          </p:nvPr>
        </p:nvSpPr>
        <p:spPr>
          <a:xfrm>
            <a:off x="355980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17" name="Shape 117"/>
          <p:cNvCxnSpPr/>
          <p:nvPr/>
        </p:nvCxnSpPr>
        <p:spPr>
          <a:xfrm>
            <a:off x="338655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118" name="Shape 118"/>
          <p:cNvSpPr txBox="1"/>
          <p:nvPr>
            <p:ph idx="4" type="subTitle"/>
          </p:nvPr>
        </p:nvSpPr>
        <p:spPr>
          <a:xfrm>
            <a:off x="3390750" y="3934688"/>
            <a:ext cx="23625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119" name="Shape 119"/>
          <p:cNvSpPr txBox="1"/>
          <p:nvPr>
            <p:ph idx="5" type="body"/>
          </p:nvPr>
        </p:nvSpPr>
        <p:spPr>
          <a:xfrm>
            <a:off x="620335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20" name="Shape 120"/>
          <p:cNvCxnSpPr/>
          <p:nvPr/>
        </p:nvCxnSpPr>
        <p:spPr>
          <a:xfrm>
            <a:off x="603010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121" name="Shape 121"/>
          <p:cNvSpPr txBox="1"/>
          <p:nvPr>
            <p:ph idx="6" type="subTitle"/>
          </p:nvPr>
        </p:nvSpPr>
        <p:spPr>
          <a:xfrm>
            <a:off x="6034300" y="3934688"/>
            <a:ext cx="23625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122" name="Shape 12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7" type="subTitle"/>
          </p:nvPr>
        </p:nvSpPr>
        <p:spPr>
          <a:xfrm>
            <a:off x="826650" y="929775"/>
            <a:ext cx="75582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24" name="Shape 12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Shape 125"/>
          <p:cNvSpPr txBox="1"/>
          <p:nvPr>
            <p:ph idx="8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interconnected circle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" type="body"/>
          </p:nvPr>
        </p:nvSpPr>
        <p:spPr>
          <a:xfrm>
            <a:off x="2015500" y="3689156"/>
            <a:ext cx="1636500" cy="840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3" name="Shape 133"/>
          <p:cNvSpPr txBox="1"/>
          <p:nvPr>
            <p:ph idx="2" type="body"/>
          </p:nvPr>
        </p:nvSpPr>
        <p:spPr>
          <a:xfrm>
            <a:off x="3753750" y="3689156"/>
            <a:ext cx="1636500" cy="840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4" name="Shape 134"/>
          <p:cNvSpPr txBox="1"/>
          <p:nvPr>
            <p:ph idx="3" type="body"/>
          </p:nvPr>
        </p:nvSpPr>
        <p:spPr>
          <a:xfrm>
            <a:off x="5492000" y="3689156"/>
            <a:ext cx="1636500" cy="840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5" name="Shape 13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Shape 13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137" name="Shape 137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  <p:sp>
        <p:nvSpPr>
          <p:cNvPr id="138" name="Shape 138"/>
          <p:cNvSpPr txBox="1"/>
          <p:nvPr>
            <p:ph idx="5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ur callout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subTitle"/>
          </p:nvPr>
        </p:nvSpPr>
        <p:spPr>
          <a:xfrm>
            <a:off x="0" y="1957525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41" name="Shape 141"/>
          <p:cNvSpPr txBox="1"/>
          <p:nvPr>
            <p:ph idx="2" type="subTitle"/>
          </p:nvPr>
        </p:nvSpPr>
        <p:spPr>
          <a:xfrm>
            <a:off x="5900825" y="1957525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42" name="Shape 142"/>
          <p:cNvSpPr txBox="1"/>
          <p:nvPr>
            <p:ph idx="3" type="subTitle"/>
          </p:nvPr>
        </p:nvSpPr>
        <p:spPr>
          <a:xfrm>
            <a:off x="5900825" y="3199950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43" name="Shape 143"/>
          <p:cNvSpPr txBox="1"/>
          <p:nvPr>
            <p:ph idx="4" type="subTitle"/>
          </p:nvPr>
        </p:nvSpPr>
        <p:spPr>
          <a:xfrm>
            <a:off x="0" y="3199950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44" name="Shape 14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b="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45" name="Shape 145"/>
          <p:cNvSpPr txBox="1"/>
          <p:nvPr>
            <p:ph idx="5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46" name="Shape 14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147" name="Shape 147"/>
          <p:cNvSpPr txBox="1"/>
          <p:nvPr>
            <p:ph idx="6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subTitle"/>
          </p:nvPr>
        </p:nvSpPr>
        <p:spPr>
          <a:xfrm>
            <a:off x="826650" y="2872256"/>
            <a:ext cx="2260800" cy="66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0" name="Shape 150"/>
          <p:cNvSpPr txBox="1"/>
          <p:nvPr>
            <p:ph idx="2" type="subTitle"/>
          </p:nvPr>
        </p:nvSpPr>
        <p:spPr>
          <a:xfrm>
            <a:off x="826650" y="3536456"/>
            <a:ext cx="2260800" cy="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1" name="Shape 151"/>
          <p:cNvSpPr txBox="1"/>
          <p:nvPr>
            <p:ph idx="3" type="subTitle"/>
          </p:nvPr>
        </p:nvSpPr>
        <p:spPr>
          <a:xfrm>
            <a:off x="3441600" y="3536456"/>
            <a:ext cx="2260800" cy="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2" name="Shape 152"/>
          <p:cNvSpPr txBox="1"/>
          <p:nvPr>
            <p:ph idx="4" type="subTitle"/>
          </p:nvPr>
        </p:nvSpPr>
        <p:spPr>
          <a:xfrm>
            <a:off x="3441600" y="2872256"/>
            <a:ext cx="2260800" cy="66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3" name="Shape 153"/>
          <p:cNvSpPr txBox="1"/>
          <p:nvPr>
            <p:ph idx="5" type="subTitle"/>
          </p:nvPr>
        </p:nvSpPr>
        <p:spPr>
          <a:xfrm>
            <a:off x="6056550" y="3536456"/>
            <a:ext cx="2260800" cy="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4" name="Shape 154"/>
          <p:cNvSpPr txBox="1"/>
          <p:nvPr>
            <p:ph idx="6" type="subTitle"/>
          </p:nvPr>
        </p:nvSpPr>
        <p:spPr>
          <a:xfrm>
            <a:off x="6056550" y="2872256"/>
            <a:ext cx="2260800" cy="66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5" name="Shape 15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b="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6" name="Shape 156"/>
          <p:cNvSpPr txBox="1"/>
          <p:nvPr>
            <p:ph idx="7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7" name="Shape 15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</a:rPr>
              <a:t>‹#›</a:t>
            </a:fld>
            <a:endParaRPr sz="700">
              <a:solidFill>
                <a:srgbClr val="FFFFFF"/>
              </a:solidFill>
            </a:endParaRPr>
          </a:p>
        </p:txBody>
      </p:sp>
      <p:sp>
        <p:nvSpPr>
          <p:cNvPr id="158" name="Shape 158"/>
          <p:cNvSpPr txBox="1"/>
          <p:nvPr>
            <p:ph idx="8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rows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idx="1" type="subTitle"/>
          </p:nvPr>
        </p:nvSpPr>
        <p:spPr>
          <a:xfrm>
            <a:off x="2108850" y="1654442"/>
            <a:ext cx="62088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1" name="Shape 161"/>
          <p:cNvSpPr txBox="1"/>
          <p:nvPr>
            <p:ph idx="2" type="subTitle"/>
          </p:nvPr>
        </p:nvSpPr>
        <p:spPr>
          <a:xfrm>
            <a:off x="2108850" y="1866086"/>
            <a:ext cx="6208800" cy="25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162" name="Shape 162"/>
          <p:cNvSpPr txBox="1"/>
          <p:nvPr>
            <p:ph idx="3" type="subTitle"/>
          </p:nvPr>
        </p:nvSpPr>
        <p:spPr>
          <a:xfrm>
            <a:off x="2108850" y="2670339"/>
            <a:ext cx="62088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3" name="Shape 163"/>
          <p:cNvSpPr txBox="1"/>
          <p:nvPr>
            <p:ph idx="4" type="subTitle"/>
          </p:nvPr>
        </p:nvSpPr>
        <p:spPr>
          <a:xfrm>
            <a:off x="2108850" y="2881983"/>
            <a:ext cx="6208800" cy="25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164" name="Shape 164"/>
          <p:cNvSpPr txBox="1"/>
          <p:nvPr>
            <p:ph idx="5" type="subTitle"/>
          </p:nvPr>
        </p:nvSpPr>
        <p:spPr>
          <a:xfrm>
            <a:off x="2108850" y="3727323"/>
            <a:ext cx="62088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5" name="Shape 165"/>
          <p:cNvSpPr txBox="1"/>
          <p:nvPr>
            <p:ph idx="6" type="subTitle"/>
          </p:nvPr>
        </p:nvSpPr>
        <p:spPr>
          <a:xfrm>
            <a:off x="2108850" y="3938967"/>
            <a:ext cx="6208800" cy="25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166" name="Shape 16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Shape 167"/>
          <p:cNvSpPr txBox="1"/>
          <p:nvPr>
            <p:ph idx="7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8" name="Shape 16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169" name="Shape 169"/>
          <p:cNvSpPr txBox="1"/>
          <p:nvPr>
            <p:ph idx="8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step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idx="1" type="body"/>
          </p:nvPr>
        </p:nvSpPr>
        <p:spPr>
          <a:xfrm>
            <a:off x="851875" y="1645944"/>
            <a:ext cx="7490700" cy="449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2" name="Shape 172"/>
          <p:cNvSpPr txBox="1"/>
          <p:nvPr>
            <p:ph idx="2" type="subTitle"/>
          </p:nvPr>
        </p:nvSpPr>
        <p:spPr>
          <a:xfrm>
            <a:off x="0" y="1729475"/>
            <a:ext cx="41031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3" name="Shape 173"/>
          <p:cNvSpPr txBox="1"/>
          <p:nvPr>
            <p:ph idx="3" type="subTitle"/>
          </p:nvPr>
        </p:nvSpPr>
        <p:spPr>
          <a:xfrm>
            <a:off x="5208050" y="1729475"/>
            <a:ext cx="39360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4" name="Shape 17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Shape 17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176" name="Shape 176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  <p:sp>
        <p:nvSpPr>
          <p:cNvPr id="177" name="Shape 177"/>
          <p:cNvSpPr txBox="1"/>
          <p:nvPr>
            <p:ph idx="5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agenda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85" name="Shape 185"/>
          <p:cNvSpPr txBox="1"/>
          <p:nvPr>
            <p:ph idx="1" type="subTitle"/>
          </p:nvPr>
        </p:nvSpPr>
        <p:spPr>
          <a:xfrm>
            <a:off x="826650" y="1708181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186" name="Shape 186"/>
          <p:cNvSpPr txBox="1"/>
          <p:nvPr>
            <p:ph idx="2" type="subTitle"/>
          </p:nvPr>
        </p:nvSpPr>
        <p:spPr>
          <a:xfrm>
            <a:off x="826650" y="1999125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87" name="Shape 187"/>
          <p:cNvSpPr txBox="1"/>
          <p:nvPr>
            <p:ph idx="3" type="subTitle"/>
          </p:nvPr>
        </p:nvSpPr>
        <p:spPr>
          <a:xfrm>
            <a:off x="4630950" y="1708181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188" name="Shape 188"/>
          <p:cNvSpPr txBox="1"/>
          <p:nvPr>
            <p:ph idx="4" type="subTitle"/>
          </p:nvPr>
        </p:nvSpPr>
        <p:spPr>
          <a:xfrm>
            <a:off x="4630950" y="1999125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89" name="Shape 189"/>
          <p:cNvSpPr txBox="1"/>
          <p:nvPr>
            <p:ph idx="5" type="subTitle"/>
          </p:nvPr>
        </p:nvSpPr>
        <p:spPr>
          <a:xfrm>
            <a:off x="826650" y="2325375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190" name="Shape 190"/>
          <p:cNvSpPr txBox="1"/>
          <p:nvPr>
            <p:ph idx="6" type="subTitle"/>
          </p:nvPr>
        </p:nvSpPr>
        <p:spPr>
          <a:xfrm>
            <a:off x="826650" y="2616319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91" name="Shape 191"/>
          <p:cNvSpPr txBox="1"/>
          <p:nvPr>
            <p:ph idx="7" type="subTitle"/>
          </p:nvPr>
        </p:nvSpPr>
        <p:spPr>
          <a:xfrm>
            <a:off x="4630950" y="2325375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2" name="Shape 192"/>
          <p:cNvSpPr txBox="1"/>
          <p:nvPr>
            <p:ph idx="8" type="subTitle"/>
          </p:nvPr>
        </p:nvSpPr>
        <p:spPr>
          <a:xfrm>
            <a:off x="4630950" y="2616319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93" name="Shape 193"/>
          <p:cNvSpPr txBox="1"/>
          <p:nvPr>
            <p:ph idx="9" type="subTitle"/>
          </p:nvPr>
        </p:nvSpPr>
        <p:spPr>
          <a:xfrm>
            <a:off x="826650" y="2942569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194" name="Shape 194"/>
          <p:cNvSpPr txBox="1"/>
          <p:nvPr>
            <p:ph idx="13" type="subTitle"/>
          </p:nvPr>
        </p:nvSpPr>
        <p:spPr>
          <a:xfrm>
            <a:off x="826650" y="3233513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95" name="Shape 195"/>
          <p:cNvSpPr txBox="1"/>
          <p:nvPr>
            <p:ph idx="14" type="subTitle"/>
          </p:nvPr>
        </p:nvSpPr>
        <p:spPr>
          <a:xfrm>
            <a:off x="4630950" y="2942569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196" name="Shape 196"/>
          <p:cNvSpPr txBox="1"/>
          <p:nvPr>
            <p:ph idx="15" type="subTitle"/>
          </p:nvPr>
        </p:nvSpPr>
        <p:spPr>
          <a:xfrm>
            <a:off x="4630950" y="3233513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97" name="Shape 197"/>
          <p:cNvSpPr txBox="1"/>
          <p:nvPr>
            <p:ph idx="16" type="subTitle"/>
          </p:nvPr>
        </p:nvSpPr>
        <p:spPr>
          <a:xfrm>
            <a:off x="826650" y="3559763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8" name="Shape 198"/>
          <p:cNvSpPr txBox="1"/>
          <p:nvPr>
            <p:ph idx="17" type="subTitle"/>
          </p:nvPr>
        </p:nvSpPr>
        <p:spPr>
          <a:xfrm>
            <a:off x="826650" y="3850706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99" name="Shape 199"/>
          <p:cNvSpPr txBox="1"/>
          <p:nvPr>
            <p:ph idx="18" type="subTitle"/>
          </p:nvPr>
        </p:nvSpPr>
        <p:spPr>
          <a:xfrm>
            <a:off x="4630950" y="3559763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200" name="Shape 200"/>
          <p:cNvSpPr txBox="1"/>
          <p:nvPr>
            <p:ph idx="19" type="subTitle"/>
          </p:nvPr>
        </p:nvSpPr>
        <p:spPr>
          <a:xfrm>
            <a:off x="4630950" y="3850706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01" name="Shape 20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02" name="Shape 202"/>
          <p:cNvSpPr txBox="1"/>
          <p:nvPr>
            <p:ph idx="20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03" name="Shape 203"/>
          <p:cNvSpPr txBox="1"/>
          <p:nvPr>
            <p:ph idx="21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headline only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06" name="Shape 20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07" name="Shape 207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10" name="Shape 21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11" name="Shape 211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12" name="Shape 21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13" name="Shape 213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graphic right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idx="1" type="body"/>
          </p:nvPr>
        </p:nvSpPr>
        <p:spPr>
          <a:xfrm>
            <a:off x="82670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16" name="Shape 21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17" name="Shape 217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18" name="Shape 21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19" name="Shape 219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left, text right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idx="1" type="body"/>
          </p:nvPr>
        </p:nvSpPr>
        <p:spPr>
          <a:xfrm>
            <a:off x="473235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22" name="Shape 22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23" name="Shape 22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24" name="Shape 22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25" name="Shape 225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graphics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>
            <p:ph idx="1" type="subTitle"/>
          </p:nvPr>
        </p:nvSpPr>
        <p:spPr>
          <a:xfrm>
            <a:off x="4968350" y="1590291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28" name="Shape 228"/>
          <p:cNvSpPr txBox="1"/>
          <p:nvPr>
            <p:ph idx="2" type="body"/>
          </p:nvPr>
        </p:nvSpPr>
        <p:spPr>
          <a:xfrm>
            <a:off x="4968350" y="2093816"/>
            <a:ext cx="3348900" cy="1341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9" name="Shape 229"/>
          <p:cNvSpPr txBox="1"/>
          <p:nvPr>
            <p:ph idx="3" type="subTitle"/>
          </p:nvPr>
        </p:nvSpPr>
        <p:spPr>
          <a:xfrm>
            <a:off x="934225" y="1590303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30" name="Shape 230"/>
          <p:cNvSpPr txBox="1"/>
          <p:nvPr>
            <p:ph idx="4" type="body"/>
          </p:nvPr>
        </p:nvSpPr>
        <p:spPr>
          <a:xfrm>
            <a:off x="934100" y="2160178"/>
            <a:ext cx="3348900" cy="1341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1" name="Shape 23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32" name="Shape 232"/>
          <p:cNvSpPr txBox="1"/>
          <p:nvPr>
            <p:ph idx="5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33" name="Shape 233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34" name="Shape 234"/>
          <p:cNvSpPr txBox="1"/>
          <p:nvPr>
            <p:ph idx="6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text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37" name="Shape 237"/>
          <p:cNvSpPr txBox="1"/>
          <p:nvPr>
            <p:ph idx="1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38" name="Shape 23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9" name="Shape 239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graphics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/>
          <p:nvPr>
            <p:ph idx="1" type="subTitle"/>
          </p:nvPr>
        </p:nvSpPr>
        <p:spPr>
          <a:xfrm>
            <a:off x="826650" y="1533307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42" name="Shape 242"/>
          <p:cNvSpPr txBox="1"/>
          <p:nvPr>
            <p:ph idx="2" type="subTitle"/>
          </p:nvPr>
        </p:nvSpPr>
        <p:spPr>
          <a:xfrm>
            <a:off x="3467638" y="1533307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43" name="Shape 243"/>
          <p:cNvSpPr txBox="1"/>
          <p:nvPr>
            <p:ph idx="3" type="body"/>
          </p:nvPr>
        </p:nvSpPr>
        <p:spPr>
          <a:xfrm>
            <a:off x="34676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4" name="Shape 244"/>
          <p:cNvSpPr txBox="1"/>
          <p:nvPr>
            <p:ph idx="4" type="subTitle"/>
          </p:nvPr>
        </p:nvSpPr>
        <p:spPr>
          <a:xfrm>
            <a:off x="6108738" y="1533307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45" name="Shape 245"/>
          <p:cNvSpPr txBox="1"/>
          <p:nvPr>
            <p:ph idx="5" type="body"/>
          </p:nvPr>
        </p:nvSpPr>
        <p:spPr>
          <a:xfrm>
            <a:off x="61087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6" name="Shape 24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47" name="Shape 247"/>
          <p:cNvSpPr txBox="1"/>
          <p:nvPr>
            <p:ph idx="6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48" name="Shape 24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49" name="Shape 249"/>
          <p:cNvSpPr txBox="1"/>
          <p:nvPr>
            <p:ph idx="7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text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/>
          <p:nvPr>
            <p:ph idx="1" type="subTitle"/>
          </p:nvPr>
        </p:nvSpPr>
        <p:spPr>
          <a:xfrm>
            <a:off x="34676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52" name="Shape 252"/>
          <p:cNvSpPr txBox="1"/>
          <p:nvPr>
            <p:ph idx="2" type="body"/>
          </p:nvPr>
        </p:nvSpPr>
        <p:spPr>
          <a:xfrm>
            <a:off x="34676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3" name="Shape 253"/>
          <p:cNvSpPr txBox="1"/>
          <p:nvPr>
            <p:ph idx="3" type="subTitle"/>
          </p:nvPr>
        </p:nvSpPr>
        <p:spPr>
          <a:xfrm>
            <a:off x="61087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54" name="Shape 254"/>
          <p:cNvSpPr txBox="1"/>
          <p:nvPr>
            <p:ph idx="4" type="body"/>
          </p:nvPr>
        </p:nvSpPr>
        <p:spPr>
          <a:xfrm>
            <a:off x="61087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5" name="Shape 25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56" name="Shape 256"/>
          <p:cNvSpPr txBox="1"/>
          <p:nvPr>
            <p:ph idx="5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57" name="Shape 25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58" name="Shape 258"/>
          <p:cNvSpPr txBox="1"/>
          <p:nvPr>
            <p:ph idx="6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59" name="Shape 259"/>
          <p:cNvSpPr txBox="1"/>
          <p:nvPr>
            <p:ph idx="7" type="subTitle"/>
          </p:nvPr>
        </p:nvSpPr>
        <p:spPr>
          <a:xfrm>
            <a:off x="9165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60" name="Shape 260"/>
          <p:cNvSpPr txBox="1"/>
          <p:nvPr>
            <p:ph idx="8" type="body"/>
          </p:nvPr>
        </p:nvSpPr>
        <p:spPr>
          <a:xfrm>
            <a:off x="9165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top, text bottom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/>
          <p:nvPr>
            <p:ph idx="1" type="body"/>
          </p:nvPr>
        </p:nvSpPr>
        <p:spPr>
          <a:xfrm>
            <a:off x="826650" y="1496698"/>
            <a:ext cx="7490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263" name="Shape 26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64" name="Shape 264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65" name="Shape 26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66" name="Shape 266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top, text bot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>
            <p:ph idx="1" type="body"/>
          </p:nvPr>
        </p:nvSpPr>
        <p:spPr>
          <a:xfrm>
            <a:off x="826650" y="1494338"/>
            <a:ext cx="7490700" cy="715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269" name="Shape 26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70" name="Shape 270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71" name="Shape 27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72" name="Shape 272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logos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/>
          <p:nvPr>
            <p:ph idx="1" type="body"/>
          </p:nvPr>
        </p:nvSpPr>
        <p:spPr>
          <a:xfrm>
            <a:off x="826700" y="1625925"/>
            <a:ext cx="3585000" cy="2530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75" name="Shape 27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76" name="Shape 276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77" name="Shape 27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78" name="Shape 278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left, text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/>
          <p:nvPr>
            <p:ph idx="1" type="body"/>
          </p:nvPr>
        </p:nvSpPr>
        <p:spPr>
          <a:xfrm>
            <a:off x="4732350" y="1625925"/>
            <a:ext cx="3585000" cy="2536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81" name="Shape 28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82" name="Shape 282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83" name="Shape 283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84" name="Shape 284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rofile left, text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/>
          <p:nvPr>
            <p:ph idx="1" type="body"/>
          </p:nvPr>
        </p:nvSpPr>
        <p:spPr>
          <a:xfrm>
            <a:off x="4934725" y="2048925"/>
            <a:ext cx="3382500" cy="1955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7" name="Shape 287"/>
          <p:cNvSpPr txBox="1"/>
          <p:nvPr>
            <p:ph idx="2" type="subTitle"/>
          </p:nvPr>
        </p:nvSpPr>
        <p:spPr>
          <a:xfrm>
            <a:off x="4943325" y="1834500"/>
            <a:ext cx="33825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288" name="Shape 28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89" name="Shape 289"/>
          <p:cNvSpPr txBox="1"/>
          <p:nvPr>
            <p:ph idx="3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90" name="Shape 29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91" name="Shape 291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/>
          <p:nvPr>
            <p:ph type="title"/>
          </p:nvPr>
        </p:nvSpPr>
        <p:spPr>
          <a:xfrm>
            <a:off x="916950" y="1387925"/>
            <a:ext cx="73101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94" name="Shape 294"/>
          <p:cNvSpPr txBox="1"/>
          <p:nvPr>
            <p:ph idx="1" type="subTitle"/>
          </p:nvPr>
        </p:nvSpPr>
        <p:spPr>
          <a:xfrm>
            <a:off x="1188450" y="2253975"/>
            <a:ext cx="6772200" cy="28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95" name="Shape 295"/>
          <p:cNvSpPr txBox="1"/>
          <p:nvPr>
            <p:ph idx="2" type="subTitle"/>
          </p:nvPr>
        </p:nvSpPr>
        <p:spPr>
          <a:xfrm>
            <a:off x="1280675" y="2649700"/>
            <a:ext cx="65703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96" name="Shape 29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97" name="Shape 297"/>
          <p:cNvSpPr txBox="1"/>
          <p:nvPr>
            <p:ph idx="3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rPr>
              <a:t>CONFIDENTIAL - NDA REQUIRED</a:t>
            </a:r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ONGER TOGETH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02" name="Shape 30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03" name="Shape 303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06" name="Shape 30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07" name="Shape 307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10" name="Shape 310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11" name="Shape 311"/>
          <p:cNvSpPr txBox="1"/>
          <p:nvPr>
            <p:ph idx="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G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14" name="Shape 31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15" name="Shape 315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rtl="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H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18" name="Shape 31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19" name="Shape 319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I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22" name="Shape 32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23" name="Shape 323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J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26" name="Shape 32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27" name="Shape 327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DIVIDER 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30" name="Shape 33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31" name="Shape 331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Slide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9pPr>
          </a:lstStyle>
          <a:p/>
        </p:txBody>
      </p:sp>
      <p:sp>
        <p:nvSpPr>
          <p:cNvPr id="334" name="Shape 334"/>
          <p:cNvSpPr txBox="1"/>
          <p:nvPr>
            <p:ph idx="1" type="subTitle"/>
          </p:nvPr>
        </p:nvSpPr>
        <p:spPr>
          <a:xfrm>
            <a:off x="457200" y="112728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60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88900" lvl="1" marL="457200" marR="0" rtl="0" algn="l">
              <a:spcBef>
                <a:spcPts val="48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88900" lvl="2" marL="914400" marR="0" rtl="0" algn="l">
              <a:spcBef>
                <a:spcPts val="48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88900" lvl="3" marL="1371600" marR="0" rtl="0" algn="l">
              <a:spcBef>
                <a:spcPts val="36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88900" lvl="4" marL="1828800" marR="0" rtl="0" algn="l">
              <a:spcBef>
                <a:spcPts val="36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88900" lvl="5" marL="2286000" marR="0" rtl="0" algn="l">
              <a:spcBef>
                <a:spcPts val="36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6pPr>
            <a:lvl7pPr indent="-88900" lvl="6" marL="2743200" marR="0" rtl="0" algn="l">
              <a:spcBef>
                <a:spcPts val="36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7pPr>
            <a:lvl8pPr indent="-88900" lvl="7" marL="3200400" marR="0" rtl="0" algn="l">
              <a:spcBef>
                <a:spcPts val="36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8pPr>
            <a:lvl9pPr indent="-88900" lvl="8" marL="3657600" marR="0" rtl="0" algn="l">
              <a:spcBef>
                <a:spcPts val="36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9pPr>
          </a:lstStyle>
          <a:p/>
        </p:txBody>
      </p:sp>
      <p:sp>
        <p:nvSpPr>
          <p:cNvPr id="335" name="Shape 33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Shape 336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roxima Nova"/>
                <a:ea typeface="Proxima Nova"/>
                <a:cs typeface="Proxima Nova"/>
                <a:sym typeface="Proxima Nova"/>
              </a:rPr>
              <a:t>CONFIDENTIAL - NDA REQUIRED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lide title, quotes, graphic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/>
          <p:nvPr>
            <p:ph idx="1" type="body"/>
          </p:nvPr>
        </p:nvSpPr>
        <p:spPr>
          <a:xfrm>
            <a:off x="91205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339" name="Shape 339"/>
          <p:cNvCxnSpPr/>
          <p:nvPr/>
        </p:nvCxnSpPr>
        <p:spPr>
          <a:xfrm>
            <a:off x="74300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40" name="Shape 340"/>
          <p:cNvSpPr txBox="1"/>
          <p:nvPr>
            <p:ph idx="2" type="subTitle"/>
          </p:nvPr>
        </p:nvSpPr>
        <p:spPr>
          <a:xfrm>
            <a:off x="742925" y="3934688"/>
            <a:ext cx="23625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41" name="Shape 341"/>
          <p:cNvSpPr txBox="1"/>
          <p:nvPr>
            <p:ph idx="3" type="body"/>
          </p:nvPr>
        </p:nvSpPr>
        <p:spPr>
          <a:xfrm>
            <a:off x="355980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342" name="Shape 342"/>
          <p:cNvCxnSpPr/>
          <p:nvPr/>
        </p:nvCxnSpPr>
        <p:spPr>
          <a:xfrm>
            <a:off x="338655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43" name="Shape 343"/>
          <p:cNvSpPr txBox="1"/>
          <p:nvPr>
            <p:ph idx="4" type="subTitle"/>
          </p:nvPr>
        </p:nvSpPr>
        <p:spPr>
          <a:xfrm>
            <a:off x="3390750" y="3934688"/>
            <a:ext cx="23625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44" name="Shape 344"/>
          <p:cNvSpPr txBox="1"/>
          <p:nvPr>
            <p:ph idx="5" type="body"/>
          </p:nvPr>
        </p:nvSpPr>
        <p:spPr>
          <a:xfrm>
            <a:off x="620335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345" name="Shape 345"/>
          <p:cNvCxnSpPr/>
          <p:nvPr/>
        </p:nvCxnSpPr>
        <p:spPr>
          <a:xfrm>
            <a:off x="603010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46" name="Shape 346"/>
          <p:cNvSpPr txBox="1"/>
          <p:nvPr>
            <p:ph idx="6" type="subTitle"/>
          </p:nvPr>
        </p:nvSpPr>
        <p:spPr>
          <a:xfrm>
            <a:off x="6034300" y="3934688"/>
            <a:ext cx="2362500" cy="53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47" name="Shape 34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Shape 348"/>
          <p:cNvSpPr txBox="1"/>
          <p:nvPr>
            <p:ph idx="7" type="subTitle"/>
          </p:nvPr>
        </p:nvSpPr>
        <p:spPr>
          <a:xfrm>
            <a:off x="826650" y="929775"/>
            <a:ext cx="75582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49" name="Shape 34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0" name="Shape 350"/>
          <p:cNvSpPr txBox="1"/>
          <p:nvPr>
            <p:ph idx="8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ur callout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 txBox="1"/>
          <p:nvPr>
            <p:ph idx="1" type="subTitle"/>
          </p:nvPr>
        </p:nvSpPr>
        <p:spPr>
          <a:xfrm>
            <a:off x="0" y="1957525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53" name="Shape 353"/>
          <p:cNvSpPr txBox="1"/>
          <p:nvPr>
            <p:ph idx="2" type="subTitle"/>
          </p:nvPr>
        </p:nvSpPr>
        <p:spPr>
          <a:xfrm>
            <a:off x="5900825" y="1957525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54" name="Shape 354"/>
          <p:cNvSpPr txBox="1"/>
          <p:nvPr>
            <p:ph idx="3" type="subTitle"/>
          </p:nvPr>
        </p:nvSpPr>
        <p:spPr>
          <a:xfrm>
            <a:off x="5900825" y="3199950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55" name="Shape 355"/>
          <p:cNvSpPr txBox="1"/>
          <p:nvPr>
            <p:ph idx="4" type="subTitle"/>
          </p:nvPr>
        </p:nvSpPr>
        <p:spPr>
          <a:xfrm>
            <a:off x="0" y="3199950"/>
            <a:ext cx="3228900" cy="98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 algn="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56" name="Shape 35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b="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57" name="Shape 357"/>
          <p:cNvSpPr txBox="1"/>
          <p:nvPr>
            <p:ph idx="5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58" name="Shape 35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359" name="Shape 359"/>
          <p:cNvSpPr txBox="1"/>
          <p:nvPr>
            <p:ph idx="6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 txBox="1"/>
          <p:nvPr>
            <p:ph idx="1" type="subTitle"/>
          </p:nvPr>
        </p:nvSpPr>
        <p:spPr>
          <a:xfrm>
            <a:off x="826650" y="2872256"/>
            <a:ext cx="2260800" cy="66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2" name="Shape 362"/>
          <p:cNvSpPr txBox="1"/>
          <p:nvPr>
            <p:ph idx="2" type="subTitle"/>
          </p:nvPr>
        </p:nvSpPr>
        <p:spPr>
          <a:xfrm>
            <a:off x="826650" y="3536456"/>
            <a:ext cx="2260800" cy="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3" name="Shape 363"/>
          <p:cNvSpPr txBox="1"/>
          <p:nvPr>
            <p:ph idx="3" type="subTitle"/>
          </p:nvPr>
        </p:nvSpPr>
        <p:spPr>
          <a:xfrm>
            <a:off x="3441600" y="3536456"/>
            <a:ext cx="2260800" cy="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4" name="Shape 364"/>
          <p:cNvSpPr txBox="1"/>
          <p:nvPr>
            <p:ph idx="4" type="subTitle"/>
          </p:nvPr>
        </p:nvSpPr>
        <p:spPr>
          <a:xfrm>
            <a:off x="3441600" y="2872256"/>
            <a:ext cx="2260800" cy="66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5" name="Shape 365"/>
          <p:cNvSpPr txBox="1"/>
          <p:nvPr>
            <p:ph idx="5" type="subTitle"/>
          </p:nvPr>
        </p:nvSpPr>
        <p:spPr>
          <a:xfrm>
            <a:off x="6056550" y="3536456"/>
            <a:ext cx="2260800" cy="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6" name="Shape 366"/>
          <p:cNvSpPr txBox="1"/>
          <p:nvPr>
            <p:ph idx="6" type="subTitle"/>
          </p:nvPr>
        </p:nvSpPr>
        <p:spPr>
          <a:xfrm>
            <a:off x="6056550" y="2872256"/>
            <a:ext cx="2260800" cy="66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7" name="Shape 36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8" name="Shape 368"/>
          <p:cNvSpPr txBox="1"/>
          <p:nvPr>
            <p:ph idx="7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69" name="Shape 36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</a:rPr>
              <a:t>‹#›</a:t>
            </a:fld>
            <a:endParaRPr sz="700">
              <a:solidFill>
                <a:srgbClr val="FFFFFF"/>
              </a:solidFill>
            </a:endParaRPr>
          </a:p>
        </p:txBody>
      </p:sp>
      <p:sp>
        <p:nvSpPr>
          <p:cNvPr id="370" name="Shape 370"/>
          <p:cNvSpPr txBox="1"/>
          <p:nvPr>
            <p:ph idx="8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CONFIDENTIAL - NDA REQUIRED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rows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 txBox="1"/>
          <p:nvPr>
            <p:ph idx="1" type="subTitle"/>
          </p:nvPr>
        </p:nvSpPr>
        <p:spPr>
          <a:xfrm>
            <a:off x="2108850" y="1654442"/>
            <a:ext cx="62088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3" name="Shape 373"/>
          <p:cNvSpPr txBox="1"/>
          <p:nvPr>
            <p:ph idx="2" type="subTitle"/>
          </p:nvPr>
        </p:nvSpPr>
        <p:spPr>
          <a:xfrm>
            <a:off x="2108850" y="1866086"/>
            <a:ext cx="6208800" cy="25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374" name="Shape 374"/>
          <p:cNvSpPr txBox="1"/>
          <p:nvPr>
            <p:ph idx="3" type="subTitle"/>
          </p:nvPr>
        </p:nvSpPr>
        <p:spPr>
          <a:xfrm>
            <a:off x="2108850" y="2670339"/>
            <a:ext cx="62088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5" name="Shape 375"/>
          <p:cNvSpPr txBox="1"/>
          <p:nvPr>
            <p:ph idx="4" type="subTitle"/>
          </p:nvPr>
        </p:nvSpPr>
        <p:spPr>
          <a:xfrm>
            <a:off x="2108850" y="2881983"/>
            <a:ext cx="6208800" cy="25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376" name="Shape 376"/>
          <p:cNvSpPr txBox="1"/>
          <p:nvPr>
            <p:ph idx="5" type="subTitle"/>
          </p:nvPr>
        </p:nvSpPr>
        <p:spPr>
          <a:xfrm>
            <a:off x="2108850" y="3727323"/>
            <a:ext cx="62088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7" name="Shape 377"/>
          <p:cNvSpPr txBox="1"/>
          <p:nvPr>
            <p:ph idx="6" type="subTitle"/>
          </p:nvPr>
        </p:nvSpPr>
        <p:spPr>
          <a:xfrm>
            <a:off x="2108850" y="3938967"/>
            <a:ext cx="6208800" cy="253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378" name="Shape 37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Shape 379"/>
          <p:cNvSpPr txBox="1"/>
          <p:nvPr>
            <p:ph idx="7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80" name="Shape 38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381" name="Shape 381"/>
          <p:cNvSpPr txBox="1"/>
          <p:nvPr>
            <p:ph idx="8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step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/>
          <p:nvPr>
            <p:ph idx="1" type="body"/>
          </p:nvPr>
        </p:nvSpPr>
        <p:spPr>
          <a:xfrm>
            <a:off x="851875" y="1645944"/>
            <a:ext cx="7490700" cy="449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84" name="Shape 384"/>
          <p:cNvSpPr txBox="1"/>
          <p:nvPr>
            <p:ph idx="2" type="subTitle"/>
          </p:nvPr>
        </p:nvSpPr>
        <p:spPr>
          <a:xfrm>
            <a:off x="0" y="1729475"/>
            <a:ext cx="41031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5" name="Shape 385"/>
          <p:cNvSpPr txBox="1"/>
          <p:nvPr>
            <p:ph idx="3" type="subTitle"/>
          </p:nvPr>
        </p:nvSpPr>
        <p:spPr>
          <a:xfrm>
            <a:off x="5208050" y="1729475"/>
            <a:ext cx="39360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 algn="ctr">
              <a:spcBef>
                <a:spcPts val="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6" name="Shape 38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Shape 38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388" name="Shape 388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  <p:sp>
        <p:nvSpPr>
          <p:cNvPr id="389" name="Shape 389"/>
          <p:cNvSpPr txBox="1"/>
          <p:nvPr>
            <p:ph idx="5" type="subTitle"/>
          </p:nvPr>
        </p:nvSpPr>
        <p:spPr>
          <a:xfrm>
            <a:off x="0" y="929775"/>
            <a:ext cx="91440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ustom Layout 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92" name="Shape 39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 HA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 Slide"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Shape 397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9pPr>
          </a:lstStyle>
          <a:p/>
        </p:txBody>
      </p:sp>
      <p:sp>
        <p:nvSpPr>
          <p:cNvPr id="400" name="Shape 40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, Content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/>
          <p:nvPr>
            <p:ph type="title"/>
          </p:nvPr>
        </p:nvSpPr>
        <p:spPr>
          <a:xfrm>
            <a:off x="457200" y="205200"/>
            <a:ext cx="82293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1800" u="none" cap="none" strike="noStrike"/>
            </a:lvl9pPr>
          </a:lstStyle>
          <a:p/>
        </p:txBody>
      </p:sp>
      <p:sp>
        <p:nvSpPr>
          <p:cNvPr id="403" name="Shape 403"/>
          <p:cNvSpPr txBox="1"/>
          <p:nvPr>
            <p:ph idx="1" type="body"/>
          </p:nvPr>
        </p:nvSpPr>
        <p:spPr>
          <a:xfrm>
            <a:off x="457200" y="1203390"/>
            <a:ext cx="82293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48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48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04" name="Shape 40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Shape 405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916950" y="1387925"/>
            <a:ext cx="73101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subTitle"/>
          </p:nvPr>
        </p:nvSpPr>
        <p:spPr>
          <a:xfrm>
            <a:off x="1188450" y="2253975"/>
            <a:ext cx="6772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2" type="subTitle"/>
          </p:nvPr>
        </p:nvSpPr>
        <p:spPr>
          <a:xfrm>
            <a:off x="1280675" y="2649700"/>
            <a:ext cx="6570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36" name="Shape 36"/>
          <p:cNvSpPr txBox="1"/>
          <p:nvPr>
            <p:ph idx="3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rPr>
              <a:t>CONFIDENTIAL - NDA REQUIRED</a:t>
            </a:r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uc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x="916950" y="1387925"/>
            <a:ext cx="73101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" type="subTitle"/>
          </p:nvPr>
        </p:nvSpPr>
        <p:spPr>
          <a:xfrm>
            <a:off x="1188450" y="2253975"/>
            <a:ext cx="6772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2" type="subTitle"/>
          </p:nvPr>
        </p:nvSpPr>
        <p:spPr>
          <a:xfrm>
            <a:off x="1280675" y="2649700"/>
            <a:ext cx="6570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42" name="Shape 42"/>
          <p:cNvSpPr txBox="1"/>
          <p:nvPr>
            <p:ph idx="3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rPr>
              <a:t>CONFIDENTIAL - NDA REQUIRED</a:t>
            </a:r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STRONGER TOGETH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CONFIDENTIAL - NDA REQUIRED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6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theme" Target="../theme/theme7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6" Type="http://schemas.openxmlformats.org/officeDocument/2006/relationships/theme" Target="../theme/theme4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theme" Target="../theme/theme5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theme" Target="../theme/theme2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51.xml"/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6.xml"/><Relationship Id="rId27" Type="http://schemas.openxmlformats.org/officeDocument/2006/relationships/slideLayout" Target="../slideLayouts/slideLayout55.xml"/><Relationship Id="rId5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4.xml"/><Relationship Id="rId29" Type="http://schemas.openxmlformats.org/officeDocument/2006/relationships/slideLayout" Target="../slideLayouts/slideLayout57.xml"/><Relationship Id="rId7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6.xml"/><Relationship Id="rId31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40.xml"/><Relationship Id="rId34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43.xml"/><Relationship Id="rId37" Type="http://schemas.openxmlformats.org/officeDocument/2006/relationships/theme" Target="../theme/theme3.xml"/><Relationship Id="rId14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  <a:defRPr sz="3000">
                <a:solidFill>
                  <a:schemeClr val="dk1"/>
                </a:solidFill>
              </a:defRPr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sz="2400">
                <a:solidFill>
                  <a:schemeClr val="dk1"/>
                </a:solidFill>
              </a:defRPr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■"/>
              <a:defRPr sz="24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</a:rPr>
              <a:t>‹#›</a:t>
            </a:fld>
            <a:endParaRPr sz="1300">
              <a:solidFill>
                <a:schemeClr val="dk1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2"/>
    <p:sldLayoutId id="2147483655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lt1"/>
                </a:solidFill>
                <a:latin typeface="Overpass ExtraBold"/>
                <a:ea typeface="Overpass ExtraBold"/>
                <a:cs typeface="Overpass ExtraBold"/>
                <a:sym typeface="Overpass ExtraBol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46" name="Shape 46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CONFIDENTIAL - NDA REQUIRED</a:t>
            </a:r>
            <a:endParaRPr sz="700">
              <a:solidFill>
                <a:srgbClr val="FFFFFF"/>
              </a:solidFill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826650" y="1360219"/>
            <a:ext cx="7490700" cy="30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01" name="Shape 10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02" name="Shape 102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CONFIDENTIAL - NDA REQUIRED</a:t>
            </a:r>
            <a:endParaRPr sz="7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2"/>
    <p:sldLayoutId id="2147483671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x="826650" y="1360219"/>
            <a:ext cx="7490700" cy="30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28" name="Shape 12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1"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29" name="Shape 12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600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6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30" name="Shape 130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CONFIDENTIAL - NDA REQUIRED</a:t>
            </a:r>
            <a:endParaRPr sz="7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2"/>
    <p:sldLayoutId id="2147483673" r:id="rId3"/>
    <p:sldLayoutId id="2147483674" r:id="rId4"/>
    <p:sldLayoutId id="2147483675" r:id="rId5"/>
    <p:sldLayoutId id="2147483676" r:id="rId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" type="body"/>
          </p:nvPr>
        </p:nvSpPr>
        <p:spPr>
          <a:xfrm>
            <a:off x="826650" y="1360219"/>
            <a:ext cx="7490700" cy="30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●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○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verpass"/>
              <a:buChar char="■"/>
              <a:defRPr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80" name="Shape 18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ExtraBold"/>
              <a:buNone/>
              <a:defRPr sz="2800">
                <a:solidFill>
                  <a:schemeClr val="dk1"/>
                </a:solidFill>
                <a:latin typeface="Overpass ExtraBold"/>
                <a:ea typeface="Overpass ExtraBold"/>
                <a:cs typeface="Overpass ExtraBold"/>
                <a:sym typeface="Overpas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sz="28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181" name="Shape 18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182" name="Shape 182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rPr>
              <a:t>CONFIDENTIAL - NDA REQUIRED</a:t>
            </a:r>
            <a:endParaRPr sz="7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  <p:sldLayoutId id="2147483701" r:id="rId26"/>
    <p:sldLayoutId id="2147483702" r:id="rId27"/>
    <p:sldLayoutId id="2147483703" r:id="rId28"/>
    <p:sldLayoutId id="2147483704" r:id="rId29"/>
    <p:sldLayoutId id="2147483705" r:id="rId30"/>
    <p:sldLayoutId id="2147483706" r:id="rId31"/>
    <p:sldLayoutId id="2147483707" r:id="rId32"/>
    <p:sldLayoutId id="2147483708" r:id="rId33"/>
    <p:sldLayoutId id="2147483709" r:id="rId34"/>
    <p:sldLayoutId id="2147483710" r:id="rId35"/>
    <p:sldLayoutId id="2147483711" r:id="rId3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2.png"/><Relationship Id="rId4" Type="http://schemas.openxmlformats.org/officeDocument/2006/relationships/image" Target="../media/image51.png"/><Relationship Id="rId5" Type="http://schemas.openxmlformats.org/officeDocument/2006/relationships/image" Target="../media/image5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1.png"/><Relationship Id="rId4" Type="http://schemas.openxmlformats.org/officeDocument/2006/relationships/image" Target="../media/image5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3.png"/><Relationship Id="rId4" Type="http://schemas.openxmlformats.org/officeDocument/2006/relationships/image" Target="../media/image55.png"/><Relationship Id="rId5" Type="http://schemas.openxmlformats.org/officeDocument/2006/relationships/image" Target="../media/image5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1.png"/><Relationship Id="rId4" Type="http://schemas.openxmlformats.org/officeDocument/2006/relationships/image" Target="../media/image5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8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8.png"/><Relationship Id="rId4" Type="http://schemas.openxmlformats.org/officeDocument/2006/relationships/image" Target="../media/image57.png"/><Relationship Id="rId5" Type="http://schemas.openxmlformats.org/officeDocument/2006/relationships/image" Target="../media/image54.png"/><Relationship Id="rId6" Type="http://schemas.openxmlformats.org/officeDocument/2006/relationships/image" Target="../media/image5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4.png"/><Relationship Id="rId4" Type="http://schemas.openxmlformats.org/officeDocument/2006/relationships/image" Target="../media/image5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4.xml"/><Relationship Id="rId3" Type="http://schemas.openxmlformats.org/officeDocument/2006/relationships/hyperlink" Target="mailto:pkoerner@redhat.com" TargetMode="External"/><Relationship Id="rId4" Type="http://schemas.openxmlformats.org/officeDocument/2006/relationships/hyperlink" Target="mailto:dbohr@westtrax.de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5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8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 txBox="1"/>
          <p:nvPr>
            <p:ph type="title"/>
          </p:nvPr>
        </p:nvSpPr>
        <p:spPr>
          <a:xfrm>
            <a:off x="916950" y="1387925"/>
            <a:ext cx="73101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Black"/>
                <a:ea typeface="Overpass Black"/>
                <a:cs typeface="Overpass Black"/>
                <a:sym typeface="Overpass Black"/>
              </a:rPr>
              <a:t>HOW WEST TRAX &amp; RED HAT WILL HELP </a:t>
            </a:r>
            <a:br>
              <a:rPr b="0" lang="en">
                <a:latin typeface="Overpass Black"/>
                <a:ea typeface="Overpass Black"/>
                <a:cs typeface="Overpass Black"/>
                <a:sym typeface="Overpass Black"/>
              </a:rPr>
            </a:br>
            <a:r>
              <a:rPr b="0" lang="en">
                <a:latin typeface="Overpass Black"/>
                <a:ea typeface="Overpass Black"/>
                <a:cs typeface="Overpass Black"/>
                <a:sym typeface="Overpass Black"/>
              </a:rPr>
              <a:t>SAP CLIENTS ON THEIR ROAD TO </a:t>
            </a:r>
            <a:br>
              <a:rPr b="0" lang="en">
                <a:latin typeface="Overpass Black"/>
                <a:ea typeface="Overpass Black"/>
                <a:cs typeface="Overpass Black"/>
                <a:sym typeface="Overpass Black"/>
              </a:rPr>
            </a:br>
            <a:r>
              <a:rPr b="0" lang="en">
                <a:latin typeface="Overpass Black"/>
                <a:ea typeface="Overpass Black"/>
                <a:cs typeface="Overpass Black"/>
                <a:sym typeface="Overpass Black"/>
              </a:rPr>
              <a:t>HANA &amp; DIGITAL EXCELLENCE</a:t>
            </a:r>
            <a:endParaRPr b="0">
              <a:latin typeface="Overpass Black"/>
              <a:ea typeface="Overpass Black"/>
              <a:cs typeface="Overpass Black"/>
              <a:sym typeface="Overpass Black"/>
            </a:endParaRPr>
          </a:p>
        </p:txBody>
      </p:sp>
      <p:sp>
        <p:nvSpPr>
          <p:cNvPr id="411" name="Shape 411"/>
          <p:cNvSpPr txBox="1"/>
          <p:nvPr>
            <p:ph idx="1" type="subTitle"/>
          </p:nvPr>
        </p:nvSpPr>
        <p:spPr>
          <a:xfrm>
            <a:off x="1188450" y="2253975"/>
            <a:ext cx="6772200" cy="28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Automated, offline</a:t>
            </a:r>
            <a:r>
              <a:rPr lang="en"/>
              <a:t> SAP® &amp; S/4HANA Future Readiness Assessment</a:t>
            </a:r>
            <a:r>
              <a:rPr lang="en"/>
              <a:t> </a:t>
            </a:r>
            <a:endParaRPr/>
          </a:p>
        </p:txBody>
      </p:sp>
      <p:sp>
        <p:nvSpPr>
          <p:cNvPr id="412" name="Shape 412"/>
          <p:cNvSpPr txBox="1"/>
          <p:nvPr>
            <p:ph idx="2" type="subTitle"/>
          </p:nvPr>
        </p:nvSpPr>
        <p:spPr>
          <a:xfrm>
            <a:off x="1280675" y="2649700"/>
            <a:ext cx="65703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Markus Koch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Technical Enablement Manager SAP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mkoch@redhat.com</a:t>
            </a:r>
            <a:endParaRPr/>
          </a:p>
        </p:txBody>
      </p:sp>
      <p:sp>
        <p:nvSpPr>
          <p:cNvPr id="413" name="Shape 413"/>
          <p:cNvSpPr txBox="1"/>
          <p:nvPr>
            <p:ph idx="3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</a:rPr>
              <a:t>CONFIDENTIAL - NDA REQUIRED</a:t>
            </a:r>
            <a:endParaRPr sz="700">
              <a:solidFill>
                <a:srgbClr val="FFFFFF"/>
              </a:solidFill>
            </a:endParaRPr>
          </a:p>
        </p:txBody>
      </p:sp>
      <p:sp>
        <p:nvSpPr>
          <p:cNvPr id="414" name="Shape 41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</a:rPr>
              <a:t>‹#›</a:t>
            </a:fld>
            <a:endParaRPr sz="7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Shape 49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91" name="Shape 491"/>
          <p:cNvSpPr txBox="1"/>
          <p:nvPr>
            <p:ph idx="4294967295" type="body"/>
          </p:nvPr>
        </p:nvSpPr>
        <p:spPr>
          <a:xfrm>
            <a:off x="847650" y="4367950"/>
            <a:ext cx="7448700" cy="26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700"/>
              <a:t>Source: West Trax Benchmark Database: 1.600+ Benchmark Analyses in 15 Sectors</a:t>
            </a:r>
            <a:endParaRPr sz="700"/>
          </a:p>
        </p:txBody>
      </p:sp>
      <p:sp>
        <p:nvSpPr>
          <p:cNvPr id="492" name="Shape 49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THE FACTS</a:t>
            </a:r>
            <a:endParaRPr b="1"/>
          </a:p>
        </p:txBody>
      </p:sp>
      <p:sp>
        <p:nvSpPr>
          <p:cNvPr id="493" name="Shape 493"/>
          <p:cNvSpPr txBox="1"/>
          <p:nvPr>
            <p:ph idx="7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494" name="Shape 4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8175" y="1063200"/>
            <a:ext cx="6169150" cy="339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hape 49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500" name="Shape 500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ROAD TO HANA STARTS WITH ASSESSMENTS...</a:t>
            </a:r>
            <a:endParaRPr/>
          </a:p>
        </p:txBody>
      </p:sp>
      <p:sp>
        <p:nvSpPr>
          <p:cNvPr id="501" name="Shape 501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507" name="Shape 507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...BUT TRADITIONAL APPROACHES DO NOT WORK WELL FOR HANA MIGRATIONS.</a:t>
            </a:r>
            <a:endParaRPr/>
          </a:p>
        </p:txBody>
      </p:sp>
      <p:sp>
        <p:nvSpPr>
          <p:cNvPr id="508" name="Shape 508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509" name="Shape 509"/>
          <p:cNvSpPr txBox="1"/>
          <p:nvPr>
            <p:ph idx="4294967295" type="subTitle"/>
          </p:nvPr>
        </p:nvSpPr>
        <p:spPr>
          <a:xfrm>
            <a:off x="907125" y="3153400"/>
            <a:ext cx="7490700" cy="13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Interviews, Workshops, Questionnaires, 200 pages Powerpoint etc. delay the process, are unreliable, lead to wrong conclusions...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Shape 51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</a:rPr>
              <a:t>‹#›</a:t>
            </a:fld>
            <a:endParaRPr sz="700">
              <a:solidFill>
                <a:srgbClr val="FFFFFF"/>
              </a:solidFill>
            </a:endParaRPr>
          </a:p>
        </p:txBody>
      </p:sp>
      <p:sp>
        <p:nvSpPr>
          <p:cNvPr id="515" name="Shape 515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</a:rPr>
              <a:t>CONFIDENTIAL - NDA REQUIRED</a:t>
            </a:r>
            <a:endParaRPr sz="700">
              <a:solidFill>
                <a:srgbClr val="FFFFFF"/>
              </a:solidFill>
            </a:endParaRPr>
          </a:p>
        </p:txBody>
      </p:sp>
      <p:sp>
        <p:nvSpPr>
          <p:cNvPr id="516" name="Shape 516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WORK:</a:t>
            </a:r>
            <a:br>
              <a:rPr lang="en"/>
            </a:b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AUTOMATED, TECHNICAL ASSESSMENTS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 txBox="1"/>
          <p:nvPr>
            <p:ph type="title"/>
          </p:nvPr>
        </p:nvSpPr>
        <p:spPr>
          <a:xfrm>
            <a:off x="826650" y="6705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ExtraBold"/>
                <a:ea typeface="Overpass ExtraBold"/>
                <a:cs typeface="Overpass ExtraBold"/>
                <a:sym typeface="Overpass ExtraBold"/>
              </a:rPr>
              <a:t>AUTOMATED/OFFLINE SAP ASSESSMENTS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522" name="Shape 52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523" name="Shape 523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524" name="Shape 524"/>
          <p:cNvSpPr txBox="1"/>
          <p:nvPr>
            <p:ph idx="2" type="subTitle"/>
          </p:nvPr>
        </p:nvSpPr>
        <p:spPr>
          <a:xfrm>
            <a:off x="0" y="1729475"/>
            <a:ext cx="41031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25" name="Shape 5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200" y="1335612"/>
            <a:ext cx="3469851" cy="305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Shape 5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0050" y="1267150"/>
            <a:ext cx="2258050" cy="573350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Shape 527"/>
          <p:cNvSpPr txBox="1"/>
          <p:nvPr>
            <p:ph idx="4294967295" type="body"/>
          </p:nvPr>
        </p:nvSpPr>
        <p:spPr>
          <a:xfrm>
            <a:off x="4153900" y="2066050"/>
            <a:ext cx="4103100" cy="253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15 years, 1600 Analysis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15 sector Industry benchmark database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Global scope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Partnering with SAP, Dell, T-Systems &amp; others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Facts/Data based, workshop free approach</a:t>
            </a:r>
            <a:endParaRPr/>
          </a:p>
        </p:txBody>
      </p:sp>
      <p:pic>
        <p:nvPicPr>
          <p:cNvPr id="528" name="Shape 5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07875" y="1233637"/>
            <a:ext cx="2149625" cy="69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Shape 533"/>
          <p:cNvSpPr txBox="1"/>
          <p:nvPr>
            <p:ph type="title"/>
          </p:nvPr>
        </p:nvSpPr>
        <p:spPr>
          <a:xfrm>
            <a:off x="826650" y="67050"/>
            <a:ext cx="7490700" cy="783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ExtraBold"/>
                <a:ea typeface="Overpass ExtraBold"/>
                <a:cs typeface="Overpass ExtraBold"/>
                <a:sym typeface="Overpass ExtraBold"/>
              </a:rPr>
              <a:t>HOW DOES IT WORK?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534" name="Shape 53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535" name="Shape 535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536" name="Shape 5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92693" y="1179400"/>
            <a:ext cx="1550133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Shape 537"/>
          <p:cNvSpPr txBox="1"/>
          <p:nvPr>
            <p:ph idx="3" type="subTitle"/>
          </p:nvPr>
        </p:nvSpPr>
        <p:spPr>
          <a:xfrm>
            <a:off x="792900" y="806600"/>
            <a:ext cx="7558200" cy="3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West Trax Methodology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538" name="Shape 5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5725" y="1107500"/>
            <a:ext cx="4830125" cy="355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/>
          <p:nvPr/>
        </p:nvSpPr>
        <p:spPr>
          <a:xfrm>
            <a:off x="167650" y="1507275"/>
            <a:ext cx="3721800" cy="27225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44" name="Shape 544"/>
          <p:cNvCxnSpPr/>
          <p:nvPr/>
        </p:nvCxnSpPr>
        <p:spPr>
          <a:xfrm flipH="1" rot="10800000">
            <a:off x="-33525" y="3029650"/>
            <a:ext cx="3842400" cy="66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545" name="Shape 545"/>
          <p:cNvCxnSpPr/>
          <p:nvPr/>
        </p:nvCxnSpPr>
        <p:spPr>
          <a:xfrm rot="10800000">
            <a:off x="361175" y="207646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sp>
        <p:nvSpPr>
          <p:cNvPr id="546" name="Shape 546"/>
          <p:cNvSpPr txBox="1"/>
          <p:nvPr/>
        </p:nvSpPr>
        <p:spPr>
          <a:xfrm>
            <a:off x="361175" y="2058300"/>
            <a:ext cx="2948100" cy="2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Technology &amp; Business Value Assessment: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547" name="Shape 547"/>
          <p:cNvCxnSpPr/>
          <p:nvPr/>
        </p:nvCxnSpPr>
        <p:spPr>
          <a:xfrm rot="10800000">
            <a:off x="361187" y="3022144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oval"/>
            <a:tailEnd len="lg" w="lg" type="none"/>
          </a:ln>
        </p:spPr>
      </p:cxnSp>
      <p:sp>
        <p:nvSpPr>
          <p:cNvPr id="548" name="Shape 548"/>
          <p:cNvSpPr txBox="1"/>
          <p:nvPr/>
        </p:nvSpPr>
        <p:spPr>
          <a:xfrm>
            <a:off x="361177" y="3764802"/>
            <a:ext cx="2220600" cy="21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Automated Maturity Assessment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49" name="Shape 54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HANA &amp; S/4HANA JOURNEYS</a:t>
            </a:r>
            <a:br>
              <a:rPr lang="en"/>
            </a:br>
            <a:r>
              <a:rPr lang="en"/>
              <a:t>START EARLY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550" name="Shape 550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Joint West Trax &amp; Red Hat Assessment: Supporting strategic decisions at the right stage</a:t>
            </a:r>
            <a:endParaRPr/>
          </a:p>
        </p:txBody>
      </p:sp>
      <p:sp>
        <p:nvSpPr>
          <p:cNvPr id="551" name="Shape 551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552" name="Shape 55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cxnSp>
        <p:nvCxnSpPr>
          <p:cNvPr id="553" name="Shape 553"/>
          <p:cNvCxnSpPr/>
          <p:nvPr/>
        </p:nvCxnSpPr>
        <p:spPr>
          <a:xfrm rot="10800000">
            <a:off x="7950512" y="3022144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oval"/>
            <a:tailEnd len="lg" w="lg" type="none"/>
          </a:ln>
        </p:spPr>
      </p:cxnSp>
      <p:cxnSp>
        <p:nvCxnSpPr>
          <p:cNvPr id="554" name="Shape 554"/>
          <p:cNvCxnSpPr/>
          <p:nvPr/>
        </p:nvCxnSpPr>
        <p:spPr>
          <a:xfrm rot="10800000">
            <a:off x="8389725" y="206986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cxnSp>
        <p:nvCxnSpPr>
          <p:cNvPr id="555" name="Shape 555"/>
          <p:cNvCxnSpPr/>
          <p:nvPr/>
        </p:nvCxnSpPr>
        <p:spPr>
          <a:xfrm rot="10800000">
            <a:off x="7311612" y="3022144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oval"/>
            <a:tailEnd len="lg" w="lg" type="none"/>
          </a:ln>
        </p:spPr>
      </p:cxnSp>
      <p:cxnSp>
        <p:nvCxnSpPr>
          <p:cNvPr id="556" name="Shape 556"/>
          <p:cNvCxnSpPr/>
          <p:nvPr/>
        </p:nvCxnSpPr>
        <p:spPr>
          <a:xfrm rot="10800000">
            <a:off x="7623375" y="206986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cxnSp>
        <p:nvCxnSpPr>
          <p:cNvPr id="557" name="Shape 557"/>
          <p:cNvCxnSpPr/>
          <p:nvPr/>
        </p:nvCxnSpPr>
        <p:spPr>
          <a:xfrm rot="10800000">
            <a:off x="6716225" y="206986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sp>
        <p:nvSpPr>
          <p:cNvPr id="558" name="Shape 558"/>
          <p:cNvSpPr txBox="1"/>
          <p:nvPr/>
        </p:nvSpPr>
        <p:spPr>
          <a:xfrm>
            <a:off x="6847350" y="1506550"/>
            <a:ext cx="18636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Technical implementation, Projects, PoC, RFQ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59" name="Shape 559"/>
          <p:cNvSpPr txBox="1"/>
          <p:nvPr/>
        </p:nvSpPr>
        <p:spPr>
          <a:xfrm>
            <a:off x="2360000" y="3118513"/>
            <a:ext cx="1632600" cy="78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8450" lvl="0" marL="457200">
              <a:spcBef>
                <a:spcPts val="0"/>
              </a:spcBef>
              <a:spcAft>
                <a:spcPts val="0"/>
              </a:spcAft>
              <a:buClr>
                <a:srgbClr val="004153"/>
              </a:buClr>
              <a:buSzPts val="1100"/>
              <a:buFont typeface="Proxima Nova"/>
              <a:buChar char="●"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CIO, CFO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98450" lvl="0" marL="457200">
              <a:spcBef>
                <a:spcPts val="0"/>
              </a:spcBef>
              <a:spcAft>
                <a:spcPts val="0"/>
              </a:spcAft>
              <a:buClr>
                <a:srgbClr val="004153"/>
              </a:buClr>
              <a:buSzPts val="1100"/>
              <a:buFont typeface="Proxima Nova"/>
              <a:buChar char="●"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Group IT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98450" lvl="0" marL="457200">
              <a:spcBef>
                <a:spcPts val="0"/>
              </a:spcBef>
              <a:spcAft>
                <a:spcPts val="0"/>
              </a:spcAft>
              <a:buClr>
                <a:srgbClr val="004153"/>
              </a:buClr>
              <a:buSzPts val="1100"/>
              <a:buFont typeface="Proxima Nova"/>
              <a:buChar char="●"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Architects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rgbClr val="004153"/>
              </a:buClr>
              <a:buSzPts val="1100"/>
              <a:buFont typeface="Proxima Nova"/>
              <a:buChar char="●"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IT-Strategiest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60" name="Shape 5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3625" y="3266725"/>
            <a:ext cx="1680431" cy="421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Shape 561"/>
          <p:cNvSpPr txBox="1"/>
          <p:nvPr/>
        </p:nvSpPr>
        <p:spPr>
          <a:xfrm>
            <a:off x="362075" y="2606250"/>
            <a:ext cx="31896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Platform, IT-Automation, Cloud Computing, </a:t>
            </a:r>
            <a:b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App Development, Migration &amp; Modernization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62" name="Shape 5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0275" y="1617425"/>
            <a:ext cx="1317838" cy="4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3" name="Shape 563"/>
          <p:cNvCxnSpPr/>
          <p:nvPr/>
        </p:nvCxnSpPr>
        <p:spPr>
          <a:xfrm>
            <a:off x="3816350" y="3025813"/>
            <a:ext cx="2340300" cy="66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dot"/>
            <a:round/>
            <a:headEnd len="lg" w="lg" type="none"/>
            <a:tailEnd len="lg" w="lg" type="none"/>
          </a:ln>
        </p:spPr>
      </p:cxnSp>
      <p:cxnSp>
        <p:nvCxnSpPr>
          <p:cNvPr id="564" name="Shape 564"/>
          <p:cNvCxnSpPr/>
          <p:nvPr/>
        </p:nvCxnSpPr>
        <p:spPr>
          <a:xfrm flipH="1" rot="10800000">
            <a:off x="6156650" y="3036325"/>
            <a:ext cx="3024000" cy="4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 txBox="1"/>
          <p:nvPr>
            <p:ph idx="1" type="body"/>
          </p:nvPr>
        </p:nvSpPr>
        <p:spPr>
          <a:xfrm>
            <a:off x="91205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Initial Analysis &amp; Transparency</a:t>
            </a:r>
            <a:endParaRPr/>
          </a:p>
        </p:txBody>
      </p:sp>
      <p:sp>
        <p:nvSpPr>
          <p:cNvPr id="570" name="Shape 570"/>
          <p:cNvSpPr txBox="1"/>
          <p:nvPr>
            <p:ph idx="3" type="body"/>
          </p:nvPr>
        </p:nvSpPr>
        <p:spPr>
          <a:xfrm>
            <a:off x="355980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Technologies</a:t>
            </a:r>
            <a:br>
              <a:rPr lang="en"/>
            </a:br>
            <a:r>
              <a:rPr lang="en"/>
              <a:t>Products &amp; Platform </a:t>
            </a:r>
            <a:br>
              <a:rPr lang="en"/>
            </a:br>
            <a:r>
              <a:rPr lang="en"/>
              <a:t>Best practices</a:t>
            </a:r>
            <a:br>
              <a:rPr lang="en"/>
            </a:br>
            <a:r>
              <a:rPr lang="en"/>
              <a:t>Strategic vendor</a:t>
            </a:r>
            <a:endParaRPr/>
          </a:p>
        </p:txBody>
      </p:sp>
      <p:sp>
        <p:nvSpPr>
          <p:cNvPr id="571" name="Shape 571"/>
          <p:cNvSpPr txBox="1"/>
          <p:nvPr>
            <p:ph idx="5" type="body"/>
          </p:nvPr>
        </p:nvSpPr>
        <p:spPr>
          <a:xfrm>
            <a:off x="6203350" y="2346461"/>
            <a:ext cx="2362500" cy="12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Customer relationship</a:t>
            </a:r>
            <a:br>
              <a:rPr lang="en"/>
            </a:br>
            <a:r>
              <a:rPr lang="en"/>
              <a:t>Subject Matter Expertise</a:t>
            </a:r>
            <a:br>
              <a:rPr lang="en"/>
            </a:br>
            <a:r>
              <a:rPr lang="en"/>
              <a:t>Implementation</a:t>
            </a:r>
            <a:br>
              <a:rPr lang="en"/>
            </a:br>
            <a:endParaRPr/>
          </a:p>
        </p:txBody>
      </p:sp>
      <p:sp>
        <p:nvSpPr>
          <p:cNvPr id="572" name="Shape 57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Overpass ExtraBold"/>
                <a:ea typeface="Overpass ExtraBold"/>
                <a:cs typeface="Overpass ExtraBold"/>
                <a:sym typeface="Overpass ExtraBold"/>
              </a:rPr>
              <a:t>INDEPENDENT, AUTOMATED FUTURE READINESS ASSESSMENT</a:t>
            </a:r>
            <a:endParaRPr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573" name="Shape 573"/>
          <p:cNvSpPr txBox="1"/>
          <p:nvPr>
            <p:ph idx="7" type="subTitle"/>
          </p:nvPr>
        </p:nvSpPr>
        <p:spPr>
          <a:xfrm>
            <a:off x="826650" y="929775"/>
            <a:ext cx="75582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From facts to a solution</a:t>
            </a:r>
            <a:endParaRPr/>
          </a:p>
        </p:txBody>
      </p:sp>
      <p:sp>
        <p:nvSpPr>
          <p:cNvPr id="574" name="Shape 57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575" name="Shape 575"/>
          <p:cNvSpPr txBox="1"/>
          <p:nvPr>
            <p:ph idx="8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576" name="Shape 5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925" y="1778575"/>
            <a:ext cx="2362500" cy="599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Shape 5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6600" y="1702387"/>
            <a:ext cx="2168525" cy="693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Shape 5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6700" y="1666250"/>
            <a:ext cx="1473750" cy="471375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Shape 579"/>
          <p:cNvSpPr/>
          <p:nvPr/>
        </p:nvSpPr>
        <p:spPr>
          <a:xfrm>
            <a:off x="6536700" y="2093950"/>
            <a:ext cx="1780500" cy="284400"/>
          </a:xfrm>
          <a:prstGeom prst="rect">
            <a:avLst/>
          </a:prstGeom>
          <a:solidFill>
            <a:srgbClr val="00415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Partners</a:t>
            </a:r>
            <a:endParaRPr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 txBox="1"/>
          <p:nvPr>
            <p:ph type="title"/>
          </p:nvPr>
        </p:nvSpPr>
        <p:spPr>
          <a:xfrm>
            <a:off x="826650" y="67025"/>
            <a:ext cx="7490700" cy="86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ExtraBold"/>
                <a:ea typeface="Overpass ExtraBold"/>
                <a:cs typeface="Overpass ExtraBold"/>
                <a:sym typeface="Overpass ExtraBold"/>
              </a:rPr>
              <a:t>CHALLENGES FOR SAP CLIENTS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585" name="Shape 58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586" name="Shape 586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587" name="Shape 587"/>
          <p:cNvSpPr txBox="1"/>
          <p:nvPr>
            <p:ph idx="2" type="subTitle"/>
          </p:nvPr>
        </p:nvSpPr>
        <p:spPr>
          <a:xfrm>
            <a:off x="0" y="1729475"/>
            <a:ext cx="41031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Shape 588"/>
          <p:cNvSpPr txBox="1"/>
          <p:nvPr>
            <p:ph idx="3" type="subTitle"/>
          </p:nvPr>
        </p:nvSpPr>
        <p:spPr>
          <a:xfrm>
            <a:off x="5208050" y="1729475"/>
            <a:ext cx="39360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89" name="Shape 5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6400" y="1558775"/>
            <a:ext cx="3333599" cy="3020769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Shape 590"/>
          <p:cNvSpPr txBox="1"/>
          <p:nvPr>
            <p:ph idx="3" type="subTitle"/>
          </p:nvPr>
        </p:nvSpPr>
        <p:spPr>
          <a:xfrm>
            <a:off x="826650" y="929775"/>
            <a:ext cx="7558200" cy="3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From mature SAP landscape to Digital Excellence - But how?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591" name="Shape 5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113" y="1405588"/>
            <a:ext cx="2828925" cy="318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Shape 5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82663" y="1279500"/>
            <a:ext cx="3533775" cy="3305175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Shape 593"/>
          <p:cNvSpPr/>
          <p:nvPr/>
        </p:nvSpPr>
        <p:spPr>
          <a:xfrm>
            <a:off x="499575" y="2017175"/>
            <a:ext cx="2058300" cy="1772100"/>
          </a:xfrm>
          <a:prstGeom prst="rect">
            <a:avLst/>
          </a:prstGeom>
          <a:solidFill>
            <a:srgbClr val="00415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West Trax Assessment helps to answer those questions!</a:t>
            </a:r>
            <a:endParaRPr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94" name="Shape 594"/>
          <p:cNvSpPr/>
          <p:nvPr/>
        </p:nvSpPr>
        <p:spPr>
          <a:xfrm>
            <a:off x="6146900" y="2046038"/>
            <a:ext cx="2058300" cy="1772100"/>
          </a:xfrm>
          <a:prstGeom prst="rect">
            <a:avLst/>
          </a:prstGeom>
          <a:solidFill>
            <a:srgbClr val="00415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Red Hat</a:t>
            </a:r>
            <a:r>
              <a:rPr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&amp; Partners help to answer those questions!</a:t>
            </a:r>
            <a:endParaRPr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Shape 599"/>
          <p:cNvSpPr txBox="1"/>
          <p:nvPr>
            <p:ph type="title"/>
          </p:nvPr>
        </p:nvSpPr>
        <p:spPr>
          <a:xfrm>
            <a:off x="826650" y="67050"/>
            <a:ext cx="7490700" cy="71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ExtraBold"/>
                <a:ea typeface="Overpass ExtraBold"/>
                <a:cs typeface="Overpass ExtraBold"/>
                <a:sym typeface="Overpass ExtraBold"/>
              </a:rPr>
              <a:t>THE SUCCESS FACTOR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600" name="Shape 60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601" name="Shape 601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602" name="Shape 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2825" y="1361350"/>
            <a:ext cx="3065800" cy="3204650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Shape 603"/>
          <p:cNvSpPr/>
          <p:nvPr/>
        </p:nvSpPr>
        <p:spPr>
          <a:xfrm>
            <a:off x="5955150" y="4094697"/>
            <a:ext cx="1292400" cy="471300"/>
          </a:xfrm>
          <a:prstGeom prst="rect">
            <a:avLst/>
          </a:prstGeom>
          <a:solidFill>
            <a:srgbClr val="00415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Internal IT</a:t>
            </a:r>
            <a:endParaRPr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04" name="Shape 604"/>
          <p:cNvSpPr/>
          <p:nvPr/>
        </p:nvSpPr>
        <p:spPr>
          <a:xfrm>
            <a:off x="6381532" y="2392181"/>
            <a:ext cx="1036800" cy="5820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Process Owner</a:t>
            </a:r>
            <a:endParaRPr sz="12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05" name="Shape 605"/>
          <p:cNvSpPr/>
          <p:nvPr/>
        </p:nvSpPr>
        <p:spPr>
          <a:xfrm>
            <a:off x="5161756" y="1272350"/>
            <a:ext cx="1181100" cy="512100"/>
          </a:xfrm>
          <a:prstGeom prst="rect">
            <a:avLst/>
          </a:prstGeom>
          <a:solidFill>
            <a:srgbClr val="A3DB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SAP Decision Maker</a:t>
            </a:r>
            <a:endParaRPr sz="12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06" name="Shape 606"/>
          <p:cNvSpPr txBox="1"/>
          <p:nvPr/>
        </p:nvSpPr>
        <p:spPr>
          <a:xfrm>
            <a:off x="4114463" y="2308700"/>
            <a:ext cx="1036800" cy="9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Reliable</a:t>
            </a:r>
            <a:b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Facts &amp;</a:t>
            </a:r>
            <a:b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Transparency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607" name="Shape 6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7550" y="3773125"/>
            <a:ext cx="942000" cy="94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Shape 6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56125" y="2123500"/>
            <a:ext cx="1473750" cy="471375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Shape 609"/>
          <p:cNvSpPr/>
          <p:nvPr/>
        </p:nvSpPr>
        <p:spPr>
          <a:xfrm>
            <a:off x="1235725" y="2594875"/>
            <a:ext cx="1572300" cy="512100"/>
          </a:xfrm>
          <a:prstGeom prst="rect">
            <a:avLst/>
          </a:prstGeom>
          <a:solidFill>
            <a:srgbClr val="00415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Red Hat &amp; </a:t>
            </a:r>
            <a:r>
              <a:rPr lang="en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Partners</a:t>
            </a:r>
            <a:endParaRPr sz="12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610" name="Shape 6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56400" y="3108600"/>
            <a:ext cx="905350" cy="22987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Shape 611"/>
          <p:cNvSpPr txBox="1"/>
          <p:nvPr>
            <p:ph idx="3" type="subTitle"/>
          </p:nvPr>
        </p:nvSpPr>
        <p:spPr>
          <a:xfrm>
            <a:off x="798700" y="784650"/>
            <a:ext cx="7558200" cy="3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Common understanding between all stakeholders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612" name="Shape 612"/>
          <p:cNvSpPr txBox="1"/>
          <p:nvPr/>
        </p:nvSpPr>
        <p:spPr>
          <a:xfrm>
            <a:off x="6518750" y="1331600"/>
            <a:ext cx="17361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Open to new strategies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13" name="Shape 613"/>
          <p:cNvSpPr txBox="1"/>
          <p:nvPr/>
        </p:nvSpPr>
        <p:spPr>
          <a:xfrm>
            <a:off x="7462475" y="2486363"/>
            <a:ext cx="17361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Release old </a:t>
            </a:r>
            <a:b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processes &amp; structures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14" name="Shape 614"/>
          <p:cNvSpPr txBox="1"/>
          <p:nvPr/>
        </p:nvSpPr>
        <p:spPr>
          <a:xfrm>
            <a:off x="6126700" y="3657263"/>
            <a:ext cx="26688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Permit standardisation &amp; Automation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Ensure &amp; keep control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15" name="Shape 615"/>
          <p:cNvSpPr txBox="1"/>
          <p:nvPr/>
        </p:nvSpPr>
        <p:spPr>
          <a:xfrm>
            <a:off x="1182141" y="3108600"/>
            <a:ext cx="1979400" cy="75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Individual Client Roadmap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Facts based Business Cases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Focus: Customer Value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16" name="Shape 616"/>
          <p:cNvSpPr txBox="1"/>
          <p:nvPr/>
        </p:nvSpPr>
        <p:spPr>
          <a:xfrm>
            <a:off x="1153825" y="4100375"/>
            <a:ext cx="17361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Accelerate HANA adoption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20" name="Shape 420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DIGITAL TRANSFORMATION IS TODAY’S CHALLENGE FOR OUR CUSTOMERS </a:t>
            </a:r>
            <a:endParaRPr/>
          </a:p>
        </p:txBody>
      </p:sp>
      <p:sp>
        <p:nvSpPr>
          <p:cNvPr id="421" name="Shape 421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1" name="Shape 621"/>
          <p:cNvCxnSpPr/>
          <p:nvPr/>
        </p:nvCxnSpPr>
        <p:spPr>
          <a:xfrm flipH="1" rot="10800000">
            <a:off x="-152550" y="3022069"/>
            <a:ext cx="9449100" cy="66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622" name="Shape 622"/>
          <p:cNvCxnSpPr/>
          <p:nvPr/>
        </p:nvCxnSpPr>
        <p:spPr>
          <a:xfrm rot="10800000">
            <a:off x="384600" y="207646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sp>
        <p:nvSpPr>
          <p:cNvPr id="623" name="Shape 623"/>
          <p:cNvSpPr txBox="1"/>
          <p:nvPr/>
        </p:nvSpPr>
        <p:spPr>
          <a:xfrm>
            <a:off x="429700" y="2107475"/>
            <a:ext cx="17361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Questionnaire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Download Standard Files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24" name="Shape 624"/>
          <p:cNvSpPr txBox="1"/>
          <p:nvPr/>
        </p:nvSpPr>
        <p:spPr>
          <a:xfrm>
            <a:off x="221250" y="3149263"/>
            <a:ext cx="12363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Client &lt;2h</a:t>
            </a:r>
            <a:endParaRPr sz="18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25" name="Shape 625"/>
          <p:cNvSpPr txBox="1"/>
          <p:nvPr/>
        </p:nvSpPr>
        <p:spPr>
          <a:xfrm>
            <a:off x="2587550" y="2145575"/>
            <a:ext cx="1324200" cy="80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West Trax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Analysis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Results to </a:t>
            </a:r>
            <a:b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Red Hat &amp; Partner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26" name="Shape 626"/>
          <p:cNvSpPr txBox="1"/>
          <p:nvPr/>
        </p:nvSpPr>
        <p:spPr>
          <a:xfrm>
            <a:off x="2459031" y="3098275"/>
            <a:ext cx="15723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2 Weeks</a:t>
            </a:r>
            <a:endParaRPr sz="18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27" name="Shape 627"/>
          <p:cNvSpPr txBox="1"/>
          <p:nvPr>
            <p:ph type="title"/>
          </p:nvPr>
        </p:nvSpPr>
        <p:spPr>
          <a:xfrm>
            <a:off x="101760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READINESS ASSESSMENT STEPS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628" name="Shape 628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Shape 629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630" name="Shape 63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cxnSp>
        <p:nvCxnSpPr>
          <p:cNvPr id="631" name="Shape 631"/>
          <p:cNvCxnSpPr/>
          <p:nvPr/>
        </p:nvCxnSpPr>
        <p:spPr>
          <a:xfrm rot="10800000">
            <a:off x="2495150" y="207646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sp>
        <p:nvSpPr>
          <p:cNvPr id="632" name="Shape 632"/>
          <p:cNvSpPr txBox="1"/>
          <p:nvPr/>
        </p:nvSpPr>
        <p:spPr>
          <a:xfrm>
            <a:off x="4105350" y="2069375"/>
            <a:ext cx="2139300" cy="80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Red Hat &amp; Partners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Scoping and Discovery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Align with customer’s initiative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&amp; strategies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33" name="Shape 633"/>
          <p:cNvSpPr txBox="1"/>
          <p:nvPr/>
        </p:nvSpPr>
        <p:spPr>
          <a:xfrm>
            <a:off x="3976793" y="3098275"/>
            <a:ext cx="15723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2-4 Weeks</a:t>
            </a:r>
            <a:endParaRPr sz="18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634" name="Shape 634"/>
          <p:cNvCxnSpPr/>
          <p:nvPr/>
        </p:nvCxnSpPr>
        <p:spPr>
          <a:xfrm rot="10800000">
            <a:off x="4012913" y="207646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sp>
        <p:nvSpPr>
          <p:cNvPr id="635" name="Shape 635"/>
          <p:cNvSpPr txBox="1"/>
          <p:nvPr/>
        </p:nvSpPr>
        <p:spPr>
          <a:xfrm>
            <a:off x="6467550" y="2078515"/>
            <a:ext cx="2139300" cy="80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Joint results &amp; strategy presentations at Client.</a:t>
            </a:r>
            <a:b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1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Agree on PoC, Roadmap etc.</a:t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636" name="Shape 636"/>
          <p:cNvCxnSpPr/>
          <p:nvPr/>
        </p:nvCxnSpPr>
        <p:spPr>
          <a:xfrm rot="10800000">
            <a:off x="6375113" y="2085609"/>
            <a:ext cx="0" cy="952200"/>
          </a:xfrm>
          <a:prstGeom prst="straightConnector1">
            <a:avLst/>
          </a:prstGeom>
          <a:noFill/>
          <a:ln cap="flat" cmpd="sng" w="19050">
            <a:solidFill>
              <a:srgbClr val="004153"/>
            </a:solidFill>
            <a:prstDash val="solid"/>
            <a:round/>
            <a:headEnd len="lg" w="lg" type="none"/>
            <a:tailEnd len="lg" w="lg" type="oval"/>
          </a:ln>
        </p:spPr>
      </p:cxnSp>
      <p:sp>
        <p:nvSpPr>
          <p:cNvPr id="637" name="Shape 637"/>
          <p:cNvSpPr txBox="1"/>
          <p:nvPr/>
        </p:nvSpPr>
        <p:spPr>
          <a:xfrm>
            <a:off x="6415203" y="3098275"/>
            <a:ext cx="21915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4153"/>
                </a:solidFill>
                <a:latin typeface="Proxima Nova"/>
                <a:ea typeface="Proxima Nova"/>
                <a:cs typeface="Proxima Nova"/>
                <a:sym typeface="Proxima Nova"/>
              </a:rPr>
              <a:t>On-site at Client</a:t>
            </a:r>
            <a:endParaRPr sz="1800">
              <a:solidFill>
                <a:srgbClr val="00415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Shape 64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</a:rPr>
              <a:t>‹#›</a:t>
            </a:fld>
            <a:endParaRPr sz="700">
              <a:solidFill>
                <a:srgbClr val="FFFFFF"/>
              </a:solidFill>
            </a:endParaRPr>
          </a:p>
        </p:txBody>
      </p:sp>
      <p:sp>
        <p:nvSpPr>
          <p:cNvPr id="643" name="Shape 643"/>
          <p:cNvSpPr txBox="1"/>
          <p:nvPr>
            <p:ph idx="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</a:rPr>
              <a:t>CONFIDENTIAL - NDA REQUIRED</a:t>
            </a:r>
            <a:endParaRPr sz="700">
              <a:solidFill>
                <a:srgbClr val="FFFFFF"/>
              </a:solidFill>
            </a:endParaRPr>
          </a:p>
        </p:txBody>
      </p:sp>
      <p:sp>
        <p:nvSpPr>
          <p:cNvPr id="644" name="Shape 644"/>
          <p:cNvSpPr txBox="1"/>
          <p:nvPr>
            <p:ph type="title"/>
          </p:nvPr>
        </p:nvSpPr>
        <p:spPr>
          <a:xfrm>
            <a:off x="826650" y="13524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SAMPLE RESULTS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Shape 649"/>
          <p:cNvSpPr txBox="1"/>
          <p:nvPr>
            <p:ph type="title"/>
          </p:nvPr>
        </p:nvSpPr>
        <p:spPr>
          <a:xfrm>
            <a:off x="826650" y="67050"/>
            <a:ext cx="78846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ExtraBold"/>
                <a:ea typeface="Overpass ExtraBold"/>
                <a:cs typeface="Overpass ExtraBold"/>
                <a:sym typeface="Overpass ExtraBold"/>
              </a:rPr>
              <a:t>CONTENT OF FUTURE READINESS ASSESSMENT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650" name="Shape 65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651" name="Shape 651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652" name="Shape 652"/>
          <p:cNvSpPr txBox="1"/>
          <p:nvPr>
            <p:ph idx="2" type="subTitle"/>
          </p:nvPr>
        </p:nvSpPr>
        <p:spPr>
          <a:xfrm>
            <a:off x="0" y="1729475"/>
            <a:ext cx="41031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Shape 653"/>
          <p:cNvSpPr txBox="1"/>
          <p:nvPr>
            <p:ph idx="4294967295" type="body"/>
          </p:nvPr>
        </p:nvSpPr>
        <p:spPr>
          <a:xfrm>
            <a:off x="979050" y="1085075"/>
            <a:ext cx="8040600" cy="334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Degree of Standardization KPI plus market benchmark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Absolute number of used SAP Standard transactions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Used Standard transactions mapped onto enterprise areas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Used Standard transactions mapped onto Core business processes of Top-3 enterprise areas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S/4HANA Migration impacts - Fit/Gap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Custom Code KPI plus market benchmark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Absolute number of custom code transactions (Z-/Y-/customer namespaces)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Unlogged Custom Code KPI plus market benchmark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Absolute number of unlogged custom code transactions (Z-/Y-/customer namespaces)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Custom Code Usage Frequency KPI  plus Table Report with intensively used Custom Code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Project Savings Calculator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Trigger and Background Jobs KPI 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Maturity Level of analyzed system</a:t>
            </a:r>
            <a:br>
              <a:rPr lang="en"/>
            </a:b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 txBox="1"/>
          <p:nvPr>
            <p:ph idx="1" type="body"/>
          </p:nvPr>
        </p:nvSpPr>
        <p:spPr>
          <a:xfrm>
            <a:off x="826650" y="1496698"/>
            <a:ext cx="7490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Click to add text</a:t>
            </a:r>
            <a:endParaRPr/>
          </a:p>
        </p:txBody>
      </p:sp>
      <p:sp>
        <p:nvSpPr>
          <p:cNvPr id="659" name="Shape 659"/>
          <p:cNvSpPr txBox="1"/>
          <p:nvPr>
            <p:ph type="title"/>
          </p:nvPr>
        </p:nvSpPr>
        <p:spPr>
          <a:xfrm>
            <a:off x="8266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STANDARDIZATION KPI</a:t>
            </a:r>
            <a:endParaRPr b="1"/>
          </a:p>
        </p:txBody>
      </p:sp>
      <p:sp>
        <p:nvSpPr>
          <p:cNvPr id="660" name="Shape 660"/>
          <p:cNvSpPr txBox="1"/>
          <p:nvPr>
            <p:ph idx="2" type="subTitle"/>
          </p:nvPr>
        </p:nvSpPr>
        <p:spPr>
          <a:xfrm>
            <a:off x="8266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58,7%, absolute number 3676</a:t>
            </a:r>
            <a:endParaRPr/>
          </a:p>
        </p:txBody>
      </p:sp>
      <p:sp>
        <p:nvSpPr>
          <p:cNvPr id="661" name="Shape 66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662" name="Shape 662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663" name="Shape 6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7625" y="1010125"/>
            <a:ext cx="5538499" cy="387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Shape 668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SUPPORTED ENTERPRISE AREAS KPI</a:t>
            </a:r>
            <a:endParaRPr b="1"/>
          </a:p>
        </p:txBody>
      </p:sp>
      <p:sp>
        <p:nvSpPr>
          <p:cNvPr id="669" name="Shape 669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Observation: Unusual high use of system/basis components</a:t>
            </a:r>
            <a:endParaRPr/>
          </a:p>
        </p:txBody>
      </p:sp>
      <p:sp>
        <p:nvSpPr>
          <p:cNvPr id="670" name="Shape 67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671" name="Shape 671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672" name="Shape 6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4625" y="1394300"/>
            <a:ext cx="7588952" cy="266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Shape 677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FIT/GAP ANALYSIS TO S/4HANA</a:t>
            </a:r>
            <a:endParaRPr b="1"/>
          </a:p>
        </p:txBody>
      </p:sp>
      <p:sp>
        <p:nvSpPr>
          <p:cNvPr id="678" name="Shape 678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Sample results</a:t>
            </a:r>
            <a:endParaRPr/>
          </a:p>
        </p:txBody>
      </p:sp>
      <p:sp>
        <p:nvSpPr>
          <p:cNvPr id="679" name="Shape 67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680" name="Shape 680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681" name="Shape 6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0578" y="1203100"/>
            <a:ext cx="6093124" cy="337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Shape 686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CUSTOM CODE KPI</a:t>
            </a:r>
            <a:endParaRPr b="1"/>
          </a:p>
        </p:txBody>
      </p:sp>
      <p:sp>
        <p:nvSpPr>
          <p:cNvPr id="687" name="Shape 687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High above Industry average, absolute number 6.129</a:t>
            </a:r>
            <a:endParaRPr/>
          </a:p>
        </p:txBody>
      </p:sp>
      <p:sp>
        <p:nvSpPr>
          <p:cNvPr id="688" name="Shape 68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689" name="Shape 689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690" name="Shape 6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8475" y="1109225"/>
            <a:ext cx="5256815" cy="362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Shape 695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UNLOGGED </a:t>
            </a:r>
            <a:r>
              <a:rPr b="1" lang="en"/>
              <a:t>CUSTOM CODE KPI</a:t>
            </a:r>
            <a:endParaRPr b="1"/>
          </a:p>
        </p:txBody>
      </p:sp>
      <p:sp>
        <p:nvSpPr>
          <p:cNvPr id="696" name="Shape 696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Even worse</a:t>
            </a:r>
            <a:r>
              <a:rPr lang="en"/>
              <a:t>, absolute number 4.174</a:t>
            </a:r>
            <a:endParaRPr/>
          </a:p>
        </p:txBody>
      </p:sp>
      <p:sp>
        <p:nvSpPr>
          <p:cNvPr id="697" name="Shape 697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698" name="Shape 698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699" name="Shape 6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1575" y="1050700"/>
            <a:ext cx="5279973" cy="3759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Shape 704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CUSTOM CODE USAGE </a:t>
            </a:r>
            <a:r>
              <a:rPr b="1" lang="en"/>
              <a:t>FREQUENCY</a:t>
            </a:r>
            <a:endParaRPr b="1"/>
          </a:p>
        </p:txBody>
      </p:sp>
      <p:sp>
        <p:nvSpPr>
          <p:cNvPr id="705" name="Shape 705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Only 8.9% have been used intensively</a:t>
            </a:r>
            <a:r>
              <a:rPr lang="en"/>
              <a:t>, absolute number 6.129</a:t>
            </a:r>
            <a:endParaRPr/>
          </a:p>
        </p:txBody>
      </p:sp>
      <p:sp>
        <p:nvSpPr>
          <p:cNvPr id="706" name="Shape 70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707" name="Shape 707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708" name="Shape 7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8775" y="1050700"/>
            <a:ext cx="5322026" cy="3723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Shape 713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TRIGGER &amp; BACKGROUND JOBS KPI</a:t>
            </a:r>
            <a:endParaRPr b="1"/>
          </a:p>
        </p:txBody>
      </p:sp>
      <p:sp>
        <p:nvSpPr>
          <p:cNvPr id="714" name="Shape 714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Much more than Industry standard</a:t>
            </a:r>
            <a:endParaRPr/>
          </a:p>
        </p:txBody>
      </p:sp>
      <p:sp>
        <p:nvSpPr>
          <p:cNvPr id="715" name="Shape 71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716" name="Shape 716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717" name="Shape 7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5375" y="1050700"/>
            <a:ext cx="5188973" cy="3759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27" name="Shape 427"/>
          <p:cNvSpPr txBox="1"/>
          <p:nvPr>
            <p:ph type="title"/>
          </p:nvPr>
        </p:nvSpPr>
        <p:spPr>
          <a:xfrm>
            <a:off x="784550" y="1665850"/>
            <a:ext cx="80253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ANY INDUSTRY, ANY COUNTRY, ANY MARKET</a:t>
            </a:r>
            <a:r>
              <a:rPr lang="en"/>
              <a:t>...</a:t>
            </a:r>
            <a:r>
              <a:rPr lang="en"/>
              <a:t>. </a:t>
            </a:r>
            <a:r>
              <a:rPr lang="en"/>
              <a:t> </a:t>
            </a:r>
            <a:endParaRPr/>
          </a:p>
        </p:txBody>
      </p:sp>
      <p:sp>
        <p:nvSpPr>
          <p:cNvPr id="428" name="Shape 428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Shape 722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DATA DRILLDOWN</a:t>
            </a:r>
            <a:endParaRPr b="1"/>
          </a:p>
        </p:txBody>
      </p:sp>
      <p:sp>
        <p:nvSpPr>
          <p:cNvPr id="723" name="Shape 723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 Level insights and relations allow facts based conclusions</a:t>
            </a:r>
            <a:endParaRPr/>
          </a:p>
        </p:txBody>
      </p:sp>
      <p:sp>
        <p:nvSpPr>
          <p:cNvPr id="724" name="Shape 724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725" name="Shape 725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726" name="Shape 7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3650" y="1050700"/>
            <a:ext cx="6983862" cy="3591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Shape 731"/>
          <p:cNvSpPr txBox="1"/>
          <p:nvPr>
            <p:ph type="title"/>
          </p:nvPr>
        </p:nvSpPr>
        <p:spPr>
          <a:xfrm>
            <a:off x="1055250" y="0"/>
            <a:ext cx="74907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BACKGROUND JOB USAGE</a:t>
            </a:r>
            <a:endParaRPr b="1"/>
          </a:p>
        </p:txBody>
      </p:sp>
      <p:sp>
        <p:nvSpPr>
          <p:cNvPr id="732" name="Shape 732"/>
          <p:cNvSpPr txBox="1"/>
          <p:nvPr>
            <p:ph idx="2" type="subTitle"/>
          </p:nvPr>
        </p:nvSpPr>
        <p:spPr>
          <a:xfrm>
            <a:off x="979050" y="721900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Identifies</a:t>
            </a:r>
            <a:r>
              <a:rPr lang="en"/>
              <a:t> migration &amp; optimization potential</a:t>
            </a:r>
            <a:endParaRPr/>
          </a:p>
        </p:txBody>
      </p:sp>
      <p:sp>
        <p:nvSpPr>
          <p:cNvPr id="733" name="Shape 733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734" name="Shape 734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id="735" name="Shape 7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0275" y="1087488"/>
            <a:ext cx="4792762" cy="3608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Shape 74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741" name="Shape 741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descr="2000px-SAP_2011_logo.svg.png" id="742" name="Shape 7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4775" y="2164475"/>
            <a:ext cx="2451475" cy="1250250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Shape 743"/>
          <p:cNvSpPr txBox="1"/>
          <p:nvPr>
            <p:ph type="title"/>
          </p:nvPr>
        </p:nvSpPr>
        <p:spPr>
          <a:xfrm>
            <a:off x="958925" y="564675"/>
            <a:ext cx="80253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BOTH SAP &amp; RED HAT EXPERTISE REQUIRED</a:t>
            </a:r>
            <a:endParaRPr/>
          </a:p>
        </p:txBody>
      </p:sp>
      <p:pic>
        <p:nvPicPr>
          <p:cNvPr id="744" name="Shape 7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8400" y="2224943"/>
            <a:ext cx="3438100" cy="1099650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Shape 745"/>
          <p:cNvSpPr txBox="1"/>
          <p:nvPr>
            <p:ph idx="4294967295" type="subTitle"/>
          </p:nvPr>
        </p:nvSpPr>
        <p:spPr>
          <a:xfrm>
            <a:off x="887000" y="120472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Understand the assessment results, know your customer, know Red Hat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Shape 75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Red Hat/ Westtrax</a:t>
            </a:r>
            <a:endParaRPr b="1"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Future Readiness Assessment</a:t>
            </a:r>
            <a:endParaRPr b="1"/>
          </a:p>
        </p:txBody>
      </p:sp>
      <p:sp>
        <p:nvSpPr>
          <p:cNvPr id="751" name="Shape 751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 sz="700"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752" name="Shape 752"/>
          <p:cNvSpPr txBox="1"/>
          <p:nvPr>
            <p:ph idx="4294967295" type="subTitle"/>
          </p:nvPr>
        </p:nvSpPr>
        <p:spPr>
          <a:xfrm>
            <a:off x="4968475" y="1639047"/>
            <a:ext cx="3348900" cy="49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OPTIONS:</a:t>
            </a:r>
            <a:endParaRPr b="1"/>
          </a:p>
        </p:txBody>
      </p:sp>
      <p:sp>
        <p:nvSpPr>
          <p:cNvPr id="753" name="Shape 753"/>
          <p:cNvSpPr txBox="1"/>
          <p:nvPr>
            <p:ph idx="4294967295" type="body"/>
          </p:nvPr>
        </p:nvSpPr>
        <p:spPr>
          <a:xfrm>
            <a:off x="4968475" y="2138775"/>
            <a:ext cx="3849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Red Hat Consulting </a:t>
            </a:r>
            <a:r>
              <a:rPr lang="en"/>
              <a:t>assignments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Red Hat Ready to Innovate Assessment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IDC Cloud Readyness Assessment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Joint campaigns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West Trax Add on assessments</a:t>
            </a:r>
            <a:endParaRPr/>
          </a:p>
        </p:txBody>
      </p:sp>
      <p:sp>
        <p:nvSpPr>
          <p:cNvPr id="754" name="Shape 754"/>
          <p:cNvSpPr txBox="1"/>
          <p:nvPr>
            <p:ph idx="4294967295" type="subTitle"/>
          </p:nvPr>
        </p:nvSpPr>
        <p:spPr>
          <a:xfrm>
            <a:off x="826650" y="1654805"/>
            <a:ext cx="3348900" cy="15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FUTURE READINESS ASSESSMENT:</a:t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br>
              <a:rPr lang="en"/>
            </a:br>
            <a:endParaRPr/>
          </a:p>
        </p:txBody>
      </p:sp>
      <p:sp>
        <p:nvSpPr>
          <p:cNvPr id="755" name="Shape 755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756" name="Shape 756"/>
          <p:cNvSpPr txBox="1"/>
          <p:nvPr>
            <p:ph idx="4294967295" type="body"/>
          </p:nvPr>
        </p:nvSpPr>
        <p:spPr>
          <a:xfrm>
            <a:off x="826650" y="2138775"/>
            <a:ext cx="3717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EUR 25k </a:t>
            </a:r>
            <a:endParaRPr/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Independent of System size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Orderable Services item at Red Hat</a:t>
            </a:r>
            <a:endParaRPr/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Collaterals, Templates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hape 76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HOW TO PROCEED?</a:t>
            </a:r>
            <a:endParaRPr b="1"/>
          </a:p>
        </p:txBody>
      </p:sp>
      <p:sp>
        <p:nvSpPr>
          <p:cNvPr id="762" name="Shape 762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763" name="Shape 763"/>
          <p:cNvSpPr txBox="1"/>
          <p:nvPr>
            <p:ph idx="1" type="body"/>
          </p:nvPr>
        </p:nvSpPr>
        <p:spPr>
          <a:xfrm>
            <a:off x="826700" y="1190900"/>
            <a:ext cx="7490700" cy="30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Identify up to 2 pilot customers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Request Presales Assistance if required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Request Data Download Instructions and provide to customer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Use regular channel to order assessment (order forms, SOW, etc.)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Work with Red Hat &amp; West Trax on results and prepare joint offerings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Adjust and scale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Program Contacts:</a:t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Peter Körner, </a:t>
            </a:r>
            <a:r>
              <a:rPr lang="en" u="sng">
                <a:solidFill>
                  <a:schemeClr val="hlink"/>
                </a:solidFill>
                <a:hlinkClick r:id="rId3"/>
              </a:rPr>
              <a:t>pkoerner@redhat.com</a:t>
            </a:r>
            <a:r>
              <a:rPr lang="en"/>
              <a:t>, +49 172 8280265</a:t>
            </a:r>
            <a:br>
              <a:rPr lang="en"/>
            </a:br>
            <a:r>
              <a:rPr lang="en"/>
              <a:t>Diana Bohr, </a:t>
            </a:r>
            <a:r>
              <a:rPr lang="en" u="sng">
                <a:solidFill>
                  <a:schemeClr val="hlink"/>
                </a:solidFill>
                <a:hlinkClick r:id="rId4"/>
              </a:rPr>
              <a:t>dbohr@westtrax.de</a:t>
            </a:r>
            <a:r>
              <a:rPr lang="en"/>
              <a:t>, +49 172 6606604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4" name="Shape 764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CONFIDENTIAL - NDA REQUIRED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Shape 769"/>
          <p:cNvSpPr txBox="1"/>
          <p:nvPr>
            <p:ph idx="12" type="sldNum"/>
          </p:nvPr>
        </p:nvSpPr>
        <p:spPr>
          <a:xfrm>
            <a:off x="3058250" y="4733950"/>
            <a:ext cx="3008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rgbClr val="FFFFFF"/>
                </a:solidFill>
              </a:rPr>
              <a:t>CONFIDENTIAL - NDA REQUIRED</a:t>
            </a:r>
            <a:endParaRPr sz="7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34" name="Shape 434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435" name="Shape 435"/>
          <p:cNvSpPr txBox="1"/>
          <p:nvPr>
            <p:ph type="title"/>
          </p:nvPr>
        </p:nvSpPr>
        <p:spPr>
          <a:xfrm>
            <a:off x="784575" y="1709725"/>
            <a:ext cx="80253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… </a:t>
            </a:r>
            <a:r>
              <a:rPr lang="en"/>
              <a:t>MOST OF THEM HAVE ONE THING IN COMMON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41" name="Shape 441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pic>
        <p:nvPicPr>
          <p:cNvPr descr="2000px-SAP_2011_logo.svg.png" id="442" name="Shape 4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8200" y="1192650"/>
            <a:ext cx="4199200" cy="2141600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Shape 443"/>
          <p:cNvSpPr txBox="1"/>
          <p:nvPr>
            <p:ph type="title"/>
          </p:nvPr>
        </p:nvSpPr>
        <p:spPr>
          <a:xfrm>
            <a:off x="368800" y="3334250"/>
            <a:ext cx="80253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THAT’S WHAT THEIR BUSINESS IS BUILT ON...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49" name="Shape 449"/>
          <p:cNvSpPr txBox="1"/>
          <p:nvPr>
            <p:ph idx="2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450" name="Shape 450"/>
          <p:cNvSpPr txBox="1"/>
          <p:nvPr>
            <p:ph type="title"/>
          </p:nvPr>
        </p:nvSpPr>
        <p:spPr>
          <a:xfrm>
            <a:off x="784575" y="1709725"/>
            <a:ext cx="80253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NOW?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hape 455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56" name="Shape 45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CURRENT SAP CUSTOMER SITUATION</a:t>
            </a:r>
            <a:endParaRPr b="1"/>
          </a:p>
        </p:txBody>
      </p:sp>
      <p:sp>
        <p:nvSpPr>
          <p:cNvPr id="457" name="Shape 457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HANA &amp; S/4HANA</a:t>
            </a:r>
            <a:endParaRPr/>
          </a:p>
        </p:txBody>
      </p:sp>
      <p:sp>
        <p:nvSpPr>
          <p:cNvPr id="458" name="Shape 458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SAP customers must migrate to SAP HANA platform and </a:t>
            </a:r>
            <a:br>
              <a:rPr lang="en"/>
            </a:br>
            <a:r>
              <a:rPr lang="en"/>
              <a:t>S/4HANA (Application Suite) by 2025.</a:t>
            </a:r>
            <a:endParaRPr/>
          </a:p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This requires abandoning Oracle, DB2, and Microsoft SQL Server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Plus new infrastructure and Linux is the only certified operating system for the DB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Out of 300,000 customers only ca. 11,500 have started the migration to HANA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Today still hundreds of Unix database servers in the market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This is not a simple migration, it is affecting various elements like custom code, interfaces, business processes etc.</a:t>
            </a:r>
            <a:endParaRPr/>
          </a:p>
        </p:txBody>
      </p:sp>
      <p:sp>
        <p:nvSpPr>
          <p:cNvPr id="459" name="Shape 459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 txBox="1"/>
          <p:nvPr>
            <p:ph idx="1" type="body"/>
          </p:nvPr>
        </p:nvSpPr>
        <p:spPr>
          <a:xfrm>
            <a:off x="5911625" y="1384425"/>
            <a:ext cx="2816700" cy="44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History/Complexity</a:t>
            </a:r>
            <a:endParaRPr/>
          </a:p>
        </p:txBody>
      </p:sp>
      <p:sp>
        <p:nvSpPr>
          <p:cNvPr id="465" name="Shape 465"/>
          <p:cNvSpPr txBox="1"/>
          <p:nvPr>
            <p:ph type="title"/>
          </p:nvPr>
        </p:nvSpPr>
        <p:spPr>
          <a:xfrm>
            <a:off x="826650" y="6705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ExtraBold"/>
                <a:ea typeface="Overpass ExtraBold"/>
                <a:cs typeface="Overpass ExtraBold"/>
                <a:sym typeface="Overpass ExtraBold"/>
              </a:rPr>
              <a:t>THE TRUTH ABOUT TODAY’S SAP LANDSCAPE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466" name="Shape 466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67" name="Shape 467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468" name="Shape 468"/>
          <p:cNvSpPr txBox="1"/>
          <p:nvPr>
            <p:ph idx="2" type="subTitle"/>
          </p:nvPr>
        </p:nvSpPr>
        <p:spPr>
          <a:xfrm>
            <a:off x="0" y="1729475"/>
            <a:ext cx="41031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Shape 469"/>
          <p:cNvSpPr txBox="1"/>
          <p:nvPr>
            <p:ph idx="3" type="subTitle"/>
          </p:nvPr>
        </p:nvSpPr>
        <p:spPr>
          <a:xfrm>
            <a:off x="5208050" y="1729475"/>
            <a:ext cx="39360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70" name="Shape 4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1800" y="1258575"/>
            <a:ext cx="4675620" cy="359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Shape 471"/>
          <p:cNvSpPr txBox="1"/>
          <p:nvPr>
            <p:ph idx="1" type="body"/>
          </p:nvPr>
        </p:nvSpPr>
        <p:spPr>
          <a:xfrm>
            <a:off x="5887225" y="2281175"/>
            <a:ext cx="2816700" cy="44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Modernization</a:t>
            </a:r>
            <a:endParaRPr/>
          </a:p>
        </p:txBody>
      </p:sp>
      <p:sp>
        <p:nvSpPr>
          <p:cNvPr id="472" name="Shape 472"/>
          <p:cNvSpPr txBox="1"/>
          <p:nvPr>
            <p:ph idx="1" type="body"/>
          </p:nvPr>
        </p:nvSpPr>
        <p:spPr>
          <a:xfrm>
            <a:off x="5864075" y="3177925"/>
            <a:ext cx="2816700" cy="44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Future Readiness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 txBox="1"/>
          <p:nvPr>
            <p:ph type="title"/>
          </p:nvPr>
        </p:nvSpPr>
        <p:spPr>
          <a:xfrm>
            <a:off x="826650" y="67025"/>
            <a:ext cx="7490700" cy="86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latin typeface="Overpass ExtraBold"/>
                <a:ea typeface="Overpass ExtraBold"/>
                <a:cs typeface="Overpass ExtraBold"/>
                <a:sym typeface="Overpass ExtraBold"/>
              </a:rPr>
              <a:t>CHALLENGES FOR SAP CLIENTS</a:t>
            </a:r>
            <a:endParaRPr b="0">
              <a:latin typeface="Overpass ExtraBold"/>
              <a:ea typeface="Overpass ExtraBold"/>
              <a:cs typeface="Overpass ExtraBold"/>
              <a:sym typeface="Overpass ExtraBold"/>
            </a:endParaRPr>
          </a:p>
        </p:txBody>
      </p:sp>
      <p:sp>
        <p:nvSpPr>
          <p:cNvPr id="478" name="Shape 478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/>
              <a:t>‹#›</a:t>
            </a:fld>
            <a:endParaRPr sz="700"/>
          </a:p>
        </p:txBody>
      </p:sp>
      <p:sp>
        <p:nvSpPr>
          <p:cNvPr id="479" name="Shape 479"/>
          <p:cNvSpPr txBox="1"/>
          <p:nvPr>
            <p:ph idx="4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CONFIDENTIAL - NDA REQUIRED</a:t>
            </a:r>
            <a:endParaRPr sz="700"/>
          </a:p>
        </p:txBody>
      </p:sp>
      <p:sp>
        <p:nvSpPr>
          <p:cNvPr id="480" name="Shape 480"/>
          <p:cNvSpPr txBox="1"/>
          <p:nvPr>
            <p:ph idx="2" type="subTitle"/>
          </p:nvPr>
        </p:nvSpPr>
        <p:spPr>
          <a:xfrm>
            <a:off x="0" y="1729475"/>
            <a:ext cx="41031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Shape 481"/>
          <p:cNvSpPr txBox="1"/>
          <p:nvPr>
            <p:ph idx="3" type="subTitle"/>
          </p:nvPr>
        </p:nvSpPr>
        <p:spPr>
          <a:xfrm>
            <a:off x="5208050" y="1729475"/>
            <a:ext cx="3936000" cy="20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82" name="Shape 4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6400" y="1558775"/>
            <a:ext cx="3333599" cy="3020769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Shape 483"/>
          <p:cNvSpPr txBox="1"/>
          <p:nvPr>
            <p:ph idx="3" type="subTitle"/>
          </p:nvPr>
        </p:nvSpPr>
        <p:spPr>
          <a:xfrm>
            <a:off x="826650" y="929775"/>
            <a:ext cx="7558200" cy="3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From mature SAP landscape to Digital Excellence - But how?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484" name="Shape 4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113" y="1405588"/>
            <a:ext cx="2828925" cy="318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Shape 4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82663" y="1279500"/>
            <a:ext cx="3533775" cy="330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raphic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ont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DIVIDER - PL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Quote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Titl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