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Lst>
  <p:sldSz cy="5143500" cx="9144000"/>
  <p:notesSz cx="6858000" cy="9144000"/>
  <p:embeddedFontLst>
    <p:embeddedFont>
      <p:font typeface="Proxima Nova"/>
      <p:regular r:id="rId57"/>
      <p:bold r:id="rId58"/>
      <p:italic r:id="rId59"/>
      <p:boldItalic r:id="rId60"/>
    </p:embeddedFont>
    <p:embeddedFont>
      <p:font typeface="Overpass"/>
      <p:regular r:id="rId61"/>
      <p:bold r:id="rId62"/>
      <p:italic r:id="rId63"/>
      <p:boldItalic r:id="rId64"/>
    </p:embeddedFont>
    <p:embeddedFont>
      <p:font typeface="Proxima Nova Extrabold"/>
      <p:bold r:id="rId65"/>
    </p:embeddedFont>
    <p:embeddedFont>
      <p:font typeface="Helvetica Neue"/>
      <p:regular r:id="rId66"/>
      <p:bold r:id="rId67"/>
      <p:italic r:id="rId68"/>
      <p:boldItalic r:id="rId6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7CF29F75-546F-4FD3-A98D-758BA204BFAB}">
  <a:tblStyle styleId="{7CF29F75-546F-4FD3-A98D-758BA204BFAB}" styleName="Table_0">
    <a:wholeTbl>
      <a:tcTxStyle>
        <a:font>
          <a:latin typeface="Arial"/>
          <a:ea typeface="Arial"/>
          <a:cs typeface="Arial"/>
        </a:font>
        <a:srgbClr val="000000"/>
      </a:tcTxStyle>
      <a:tcStyle>
        <a:tcBdr>
          <a:left>
            <a:ln cap="flat" cmpd="sng" w="12700">
              <a:solidFill>
                <a:srgbClr val="000000"/>
              </a:solidFill>
              <a:prstDash val="solid"/>
              <a:round/>
              <a:headEnd len="med" w="med" type="none"/>
              <a:tailEnd len="med" w="med" type="none"/>
            </a:ln>
          </a:left>
          <a:right>
            <a:ln cap="flat" cmpd="sng" w="12700">
              <a:solidFill>
                <a:srgbClr val="000000"/>
              </a:solidFill>
              <a:prstDash val="solid"/>
              <a:round/>
              <a:headEnd len="med" w="med" type="none"/>
              <a:tailEnd len="med" w="med" type="none"/>
            </a:ln>
          </a:right>
          <a:top>
            <a:ln cap="flat" cmpd="sng" w="12700">
              <a:solidFill>
                <a:srgbClr val="000000"/>
              </a:solidFill>
              <a:prstDash val="solid"/>
              <a:round/>
              <a:headEnd len="med" w="med" type="none"/>
              <a:tailEnd len="med" w="med" type="none"/>
            </a:ln>
          </a:top>
          <a:bottom>
            <a:ln cap="flat" cmpd="sng" w="12700">
              <a:solidFill>
                <a:srgbClr val="000000"/>
              </a:solidFill>
              <a:prstDash val="solid"/>
              <a:round/>
              <a:headEnd len="med" w="med" type="none"/>
              <a:tailEnd len="med" w="med" type="none"/>
            </a:ln>
          </a:bottom>
          <a:insideH>
            <a:ln cap="flat" cmpd="sng" w="12700">
              <a:solidFill>
                <a:srgbClr val="000000"/>
              </a:solidFill>
              <a:prstDash val="solid"/>
              <a:round/>
              <a:headEnd len="med" w="med" type="none"/>
              <a:tailEnd len="med" w="med" type="none"/>
            </a:ln>
          </a:insideH>
          <a:insideV>
            <a:ln cap="flat" cmpd="sng" w="12700">
              <a:solidFill>
                <a:srgbClr val="000000"/>
              </a:solidFill>
              <a:prstDash val="solid"/>
              <a:round/>
              <a:headEnd len="med" w="med" type="none"/>
              <a:tailEnd len="med" w="med"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4F23BA56-8C44-4669-80C5-BA3FBD530FE2}"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Overpass-bold.fntdata"/><Relationship Id="rId61" Type="http://schemas.openxmlformats.org/officeDocument/2006/relationships/font" Target="fonts/Overpass-regular.fntdata"/><Relationship Id="rId20" Type="http://schemas.openxmlformats.org/officeDocument/2006/relationships/slide" Target="slides/slide15.xml"/><Relationship Id="rId64" Type="http://schemas.openxmlformats.org/officeDocument/2006/relationships/font" Target="fonts/Overpass-boldItalic.fntdata"/><Relationship Id="rId63" Type="http://schemas.openxmlformats.org/officeDocument/2006/relationships/font" Target="fonts/Overpass-italic.fntdata"/><Relationship Id="rId22" Type="http://schemas.openxmlformats.org/officeDocument/2006/relationships/slide" Target="slides/slide17.xml"/><Relationship Id="rId66" Type="http://schemas.openxmlformats.org/officeDocument/2006/relationships/font" Target="fonts/HelveticaNeue-regular.fntdata"/><Relationship Id="rId21" Type="http://schemas.openxmlformats.org/officeDocument/2006/relationships/slide" Target="slides/slide16.xml"/><Relationship Id="rId65" Type="http://schemas.openxmlformats.org/officeDocument/2006/relationships/font" Target="fonts/ProximaNovaExtrabold-bold.fntdata"/><Relationship Id="rId24" Type="http://schemas.openxmlformats.org/officeDocument/2006/relationships/slide" Target="slides/slide19.xml"/><Relationship Id="rId68" Type="http://schemas.openxmlformats.org/officeDocument/2006/relationships/font" Target="fonts/HelveticaNeue-italic.fntdata"/><Relationship Id="rId23" Type="http://schemas.openxmlformats.org/officeDocument/2006/relationships/slide" Target="slides/slide18.xml"/><Relationship Id="rId67" Type="http://schemas.openxmlformats.org/officeDocument/2006/relationships/font" Target="fonts/HelveticaNeue-bold.fntdata"/><Relationship Id="rId60" Type="http://schemas.openxmlformats.org/officeDocument/2006/relationships/font" Target="fonts/ProximaNova-boldItalic.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HelveticaNeue-bold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font" Target="fonts/ProximaNova-regular.fntdata"/><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font" Target="fonts/ProximaNova-italic.fntdata"/><Relationship Id="rId14" Type="http://schemas.openxmlformats.org/officeDocument/2006/relationships/slide" Target="slides/slide9.xml"/><Relationship Id="rId58" Type="http://schemas.openxmlformats.org/officeDocument/2006/relationships/font" Target="fonts/ProximaNova-bold.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Shape 8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9" name="Shape 8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Shape 1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5" name="Shape 17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80" name="Shape 18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Shape 185"/>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186" name="Shape 186"/>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187" name="Shape 187"/>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Shape 195"/>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196" name="Shape 196"/>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197" name="Shape 197"/>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Shape 202"/>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03" name="Shape 203"/>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204" name="Shape 204"/>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Shape 210"/>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11" name="Shape 211"/>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212" name="Shape 212"/>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Shape 218"/>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19" name="Shape 219"/>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220" name="Shape 220"/>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Shape 226"/>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27" name="Shape 227"/>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228" name="Shape 228"/>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Shape 233"/>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34" name="Shape 234"/>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235" name="Shape 235"/>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Shape 240"/>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41" name="Shape 241"/>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242" name="Shape 242"/>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Shape 94"/>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95" name="Shape 95"/>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Shape 248"/>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49" name="Shape 249"/>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250" name="Shape 250"/>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Shape 256"/>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57" name="Shape 257"/>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258" name="Shape 258"/>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 name="Shape 263"/>
        <p:cNvGrpSpPr/>
        <p:nvPr/>
      </p:nvGrpSpPr>
      <p:grpSpPr>
        <a:xfrm>
          <a:off x="0" y="0"/>
          <a:ext cx="0" cy="0"/>
          <a:chOff x="0" y="0"/>
          <a:chExt cx="0" cy="0"/>
        </a:xfrm>
      </p:grpSpPr>
      <p:sp>
        <p:nvSpPr>
          <p:cNvPr id="264" name="Shape 264"/>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65" name="Shape 265"/>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266" name="Shape 266"/>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Shape 272"/>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73" name="Shape 273"/>
          <p:cNvSpPr/>
          <p:nvPr>
            <p:ph idx="2" type="sldImg"/>
          </p:nvPr>
        </p:nvSpPr>
        <p:spPr>
          <a:xfrm>
            <a:off x="470652" y="694171"/>
            <a:ext cx="59166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med" w="med" type="none"/>
            <a:tailEnd len="med" w="med" type="none"/>
          </a:ln>
        </p:spPr>
      </p:sp>
      <p:sp>
        <p:nvSpPr>
          <p:cNvPr id="274" name="Shape 274"/>
          <p:cNvSpPr txBox="1"/>
          <p:nvPr>
            <p:ph idx="1" type="body"/>
          </p:nvPr>
        </p:nvSpPr>
        <p:spPr>
          <a:xfrm>
            <a:off x="686360" y="4342534"/>
            <a:ext cx="5486700" cy="4114500"/>
          </a:xfrm>
          <a:prstGeom prst="rect">
            <a:avLst/>
          </a:prstGeom>
          <a:noFill/>
          <a:ln>
            <a:noFill/>
          </a:ln>
        </p:spPr>
        <p:txBody>
          <a:bodyPr anchorCtr="0" anchor="t" bIns="0" lIns="0" spcFirstLastPara="1" rIns="0" wrap="square" tIns="15700">
            <a:noAutofit/>
          </a:bodyPr>
          <a:lstStyle/>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190500" lvl="0" marL="190500" marR="0" rtl="0" algn="l">
              <a:lnSpc>
                <a:spcPct val="93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Shape 2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2" name="Shape 28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Shape 286"/>
          <p:cNvSpPr txBox="1"/>
          <p:nvPr>
            <p:ph idx="1" type="body"/>
          </p:nvPr>
        </p:nvSpPr>
        <p:spPr>
          <a:xfrm>
            <a:off x="685787" y="4343386"/>
            <a:ext cx="5486400" cy="4114800"/>
          </a:xfrm>
          <a:prstGeom prst="rect">
            <a:avLst/>
          </a:prstGeom>
          <a:noFill/>
          <a:ln>
            <a:noFill/>
          </a:ln>
        </p:spPr>
        <p:txBody>
          <a:bodyPr anchorCtr="0" anchor="ctr" bIns="81475" lIns="81475" spcFirstLastPara="1" rIns="81475" wrap="square" tIns="81475">
            <a:noAutofit/>
          </a:bodyPr>
          <a:lstStyle/>
          <a:p>
            <a:pPr indent="0" lvl="0" marL="0" rtl="0">
              <a:spcBef>
                <a:spcPts val="0"/>
              </a:spcBef>
              <a:spcAft>
                <a:spcPts val="0"/>
              </a:spcAft>
              <a:buNone/>
            </a:pPr>
            <a:r>
              <a:t/>
            </a:r>
            <a:endParaRPr/>
          </a:p>
        </p:txBody>
      </p:sp>
      <p:sp>
        <p:nvSpPr>
          <p:cNvPr id="287" name="Shape 287"/>
          <p:cNvSpPr/>
          <p:nvPr>
            <p:ph idx="2" type="sldImg"/>
          </p:nvPr>
        </p:nvSpPr>
        <p:spPr>
          <a:xfrm>
            <a:off x="381184" y="685795"/>
            <a:ext cx="6096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Shape 296"/>
          <p:cNvSpPr txBox="1"/>
          <p:nvPr>
            <p:ph idx="1" type="body"/>
          </p:nvPr>
        </p:nvSpPr>
        <p:spPr>
          <a:xfrm>
            <a:off x="685787" y="4343386"/>
            <a:ext cx="5486400" cy="4114800"/>
          </a:xfrm>
          <a:prstGeom prst="rect">
            <a:avLst/>
          </a:prstGeom>
          <a:noFill/>
          <a:ln>
            <a:noFill/>
          </a:ln>
        </p:spPr>
        <p:txBody>
          <a:bodyPr anchorCtr="0" anchor="ctr" bIns="81475" lIns="81475" spcFirstLastPara="1" rIns="81475" wrap="square" tIns="81475">
            <a:noAutofit/>
          </a:bodyPr>
          <a:lstStyle/>
          <a:p>
            <a:pPr indent="0" lvl="0" marL="0" rtl="0">
              <a:spcBef>
                <a:spcPts val="0"/>
              </a:spcBef>
              <a:spcAft>
                <a:spcPts val="0"/>
              </a:spcAft>
              <a:buNone/>
            </a:pPr>
            <a:r>
              <a:t/>
            </a:r>
            <a:endParaRPr/>
          </a:p>
        </p:txBody>
      </p:sp>
      <p:sp>
        <p:nvSpPr>
          <p:cNvPr id="297" name="Shape 297"/>
          <p:cNvSpPr/>
          <p:nvPr>
            <p:ph idx="2" type="sldImg"/>
          </p:nvPr>
        </p:nvSpPr>
        <p:spPr>
          <a:xfrm>
            <a:off x="381184" y="685795"/>
            <a:ext cx="6096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Shape 308"/>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309" name="Shape 30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The Smart Management Add-On includes Red Hat Network Satellite </a:t>
            </a:r>
            <a:r>
              <a:rPr b="1" lang="en"/>
              <a:t>management and provisioning modules</a:t>
            </a:r>
            <a:r>
              <a:rPr lang="en"/>
              <a:t> that allow you to provision, patch, configure, and fully control your Red Hat Enterprise Linux development, test, and production systems.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Shape 314"/>
          <p:cNvSpPr txBox="1"/>
          <p:nvPr>
            <p:ph idx="1" type="body"/>
          </p:nvPr>
        </p:nvSpPr>
        <p:spPr>
          <a:xfrm>
            <a:off x="685787" y="4343386"/>
            <a:ext cx="5486400" cy="4114800"/>
          </a:xfrm>
          <a:prstGeom prst="rect">
            <a:avLst/>
          </a:prstGeom>
          <a:noFill/>
          <a:ln>
            <a:noFill/>
          </a:ln>
        </p:spPr>
        <p:txBody>
          <a:bodyPr anchorCtr="0" anchor="ctr" bIns="81475" lIns="81475" spcFirstLastPara="1" rIns="81475" wrap="square" tIns="81475">
            <a:noAutofit/>
          </a:bodyPr>
          <a:lstStyle/>
          <a:p>
            <a:pPr indent="0" lvl="0" marL="0" rtl="0">
              <a:spcBef>
                <a:spcPts val="0"/>
              </a:spcBef>
              <a:spcAft>
                <a:spcPts val="0"/>
              </a:spcAft>
              <a:buNone/>
            </a:pPr>
            <a:r>
              <a:t/>
            </a:r>
            <a:endParaRPr/>
          </a:p>
        </p:txBody>
      </p:sp>
      <p:sp>
        <p:nvSpPr>
          <p:cNvPr id="315" name="Shape 315"/>
          <p:cNvSpPr/>
          <p:nvPr>
            <p:ph idx="2" type="sldImg"/>
          </p:nvPr>
        </p:nvSpPr>
        <p:spPr>
          <a:xfrm>
            <a:off x="381184" y="685795"/>
            <a:ext cx="6096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Shape 327"/>
          <p:cNvSpPr txBox="1"/>
          <p:nvPr>
            <p:ph idx="1" type="body"/>
          </p:nvPr>
        </p:nvSpPr>
        <p:spPr>
          <a:xfrm>
            <a:off x="685787" y="4343386"/>
            <a:ext cx="5486400" cy="4114800"/>
          </a:xfrm>
          <a:prstGeom prst="rect">
            <a:avLst/>
          </a:prstGeom>
          <a:noFill/>
          <a:ln>
            <a:noFill/>
          </a:ln>
        </p:spPr>
        <p:txBody>
          <a:bodyPr anchorCtr="0" anchor="ctr" bIns="81475" lIns="81475" spcFirstLastPara="1" rIns="81475" wrap="square" tIns="81475">
            <a:noAutofit/>
          </a:bodyPr>
          <a:lstStyle/>
          <a:p>
            <a:pPr indent="0" lvl="0" marL="0" rtl="0">
              <a:spcBef>
                <a:spcPts val="0"/>
              </a:spcBef>
              <a:spcAft>
                <a:spcPts val="0"/>
              </a:spcAft>
              <a:buNone/>
            </a:pPr>
            <a:r>
              <a:t/>
            </a:r>
            <a:endParaRPr/>
          </a:p>
        </p:txBody>
      </p:sp>
      <p:sp>
        <p:nvSpPr>
          <p:cNvPr id="328" name="Shape 328"/>
          <p:cNvSpPr/>
          <p:nvPr>
            <p:ph idx="2" type="sldImg"/>
          </p:nvPr>
        </p:nvSpPr>
        <p:spPr>
          <a:xfrm>
            <a:off x="1143221" y="685795"/>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Shape 100"/>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01" name="Shape 10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Shape 373"/>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374" name="Shape 37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8" name="Shape 378"/>
        <p:cNvGrpSpPr/>
        <p:nvPr/>
      </p:nvGrpSpPr>
      <p:grpSpPr>
        <a:xfrm>
          <a:off x="0" y="0"/>
          <a:ext cx="0" cy="0"/>
          <a:chOff x="0" y="0"/>
          <a:chExt cx="0" cy="0"/>
        </a:xfrm>
      </p:grpSpPr>
      <p:sp>
        <p:nvSpPr>
          <p:cNvPr id="379" name="Shape 379"/>
          <p:cNvSpPr txBox="1"/>
          <p:nvPr>
            <p:ph idx="1" type="body"/>
          </p:nvPr>
        </p:nvSpPr>
        <p:spPr>
          <a:xfrm>
            <a:off x="685787" y="4343386"/>
            <a:ext cx="5486400" cy="4114800"/>
          </a:xfrm>
          <a:prstGeom prst="rect">
            <a:avLst/>
          </a:prstGeom>
          <a:noFill/>
          <a:ln>
            <a:noFill/>
          </a:ln>
        </p:spPr>
        <p:txBody>
          <a:bodyPr anchorCtr="0" anchor="ctr" bIns="81475" lIns="81475" spcFirstLastPara="1" rIns="81475" wrap="square" tIns="81475">
            <a:noAutofit/>
          </a:bodyPr>
          <a:lstStyle/>
          <a:p>
            <a:pPr indent="0" lvl="0" marL="0" rtl="0">
              <a:spcBef>
                <a:spcPts val="0"/>
              </a:spcBef>
              <a:spcAft>
                <a:spcPts val="0"/>
              </a:spcAft>
              <a:buNone/>
            </a:pPr>
            <a:r>
              <a:t/>
            </a:r>
            <a:endParaRPr/>
          </a:p>
        </p:txBody>
      </p:sp>
      <p:sp>
        <p:nvSpPr>
          <p:cNvPr id="380" name="Shape 380"/>
          <p:cNvSpPr/>
          <p:nvPr>
            <p:ph idx="2" type="sldImg"/>
          </p:nvPr>
        </p:nvSpPr>
        <p:spPr>
          <a:xfrm>
            <a:off x="381184" y="685795"/>
            <a:ext cx="6096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0" name="Shape 390"/>
        <p:cNvGrpSpPr/>
        <p:nvPr/>
      </p:nvGrpSpPr>
      <p:grpSpPr>
        <a:xfrm>
          <a:off x="0" y="0"/>
          <a:ext cx="0" cy="0"/>
          <a:chOff x="0" y="0"/>
          <a:chExt cx="0" cy="0"/>
        </a:xfrm>
      </p:grpSpPr>
      <p:sp>
        <p:nvSpPr>
          <p:cNvPr id="391" name="Shape 39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392" name="Shape 39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1" name="Shape 441"/>
        <p:cNvGrpSpPr/>
        <p:nvPr/>
      </p:nvGrpSpPr>
      <p:grpSpPr>
        <a:xfrm>
          <a:off x="0" y="0"/>
          <a:ext cx="0" cy="0"/>
          <a:chOff x="0" y="0"/>
          <a:chExt cx="0" cy="0"/>
        </a:xfrm>
      </p:grpSpPr>
      <p:sp>
        <p:nvSpPr>
          <p:cNvPr id="442" name="Shape 442"/>
          <p:cNvSpPr txBox="1"/>
          <p:nvPr>
            <p:ph idx="1" type="body"/>
          </p:nvPr>
        </p:nvSpPr>
        <p:spPr>
          <a:xfrm>
            <a:off x="685787" y="4343386"/>
            <a:ext cx="5486400" cy="4114800"/>
          </a:xfrm>
          <a:prstGeom prst="rect">
            <a:avLst/>
          </a:prstGeom>
          <a:noFill/>
          <a:ln>
            <a:noFill/>
          </a:ln>
        </p:spPr>
        <p:txBody>
          <a:bodyPr anchorCtr="0" anchor="ctr" bIns="81475" lIns="81475" spcFirstLastPara="1" rIns="81475" wrap="square" tIns="81475">
            <a:noAutofit/>
          </a:bodyPr>
          <a:lstStyle/>
          <a:p>
            <a:pPr indent="0" lvl="0" marL="0" rtl="0">
              <a:spcBef>
                <a:spcPts val="0"/>
              </a:spcBef>
              <a:spcAft>
                <a:spcPts val="0"/>
              </a:spcAft>
              <a:buNone/>
            </a:pPr>
            <a:r>
              <a:t/>
            </a:r>
            <a:endParaRPr/>
          </a:p>
        </p:txBody>
      </p:sp>
      <p:sp>
        <p:nvSpPr>
          <p:cNvPr id="443" name="Shape 443"/>
          <p:cNvSpPr/>
          <p:nvPr>
            <p:ph idx="2" type="sldImg"/>
          </p:nvPr>
        </p:nvSpPr>
        <p:spPr>
          <a:xfrm>
            <a:off x="381184" y="685795"/>
            <a:ext cx="6096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4" name="Shape 454"/>
        <p:cNvGrpSpPr/>
        <p:nvPr/>
      </p:nvGrpSpPr>
      <p:grpSpPr>
        <a:xfrm>
          <a:off x="0" y="0"/>
          <a:ext cx="0" cy="0"/>
          <a:chOff x="0" y="0"/>
          <a:chExt cx="0" cy="0"/>
        </a:xfrm>
      </p:grpSpPr>
      <p:sp>
        <p:nvSpPr>
          <p:cNvPr id="455" name="Shape 45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56" name="Shape 45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1" name="Shape 461"/>
        <p:cNvGrpSpPr/>
        <p:nvPr/>
      </p:nvGrpSpPr>
      <p:grpSpPr>
        <a:xfrm>
          <a:off x="0" y="0"/>
          <a:ext cx="0" cy="0"/>
          <a:chOff x="0" y="0"/>
          <a:chExt cx="0" cy="0"/>
        </a:xfrm>
      </p:grpSpPr>
      <p:sp>
        <p:nvSpPr>
          <p:cNvPr id="462" name="Shape 4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63" name="Shape 46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8" name="Shape 468"/>
        <p:cNvGrpSpPr/>
        <p:nvPr/>
      </p:nvGrpSpPr>
      <p:grpSpPr>
        <a:xfrm>
          <a:off x="0" y="0"/>
          <a:ext cx="0" cy="0"/>
          <a:chOff x="0" y="0"/>
          <a:chExt cx="0" cy="0"/>
        </a:xfrm>
      </p:grpSpPr>
      <p:sp>
        <p:nvSpPr>
          <p:cNvPr id="469" name="Shape 469"/>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470" name="Shape 47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4" name="Shape 474"/>
        <p:cNvGrpSpPr/>
        <p:nvPr/>
      </p:nvGrpSpPr>
      <p:grpSpPr>
        <a:xfrm>
          <a:off x="0" y="0"/>
          <a:ext cx="0" cy="0"/>
          <a:chOff x="0" y="0"/>
          <a:chExt cx="0" cy="0"/>
        </a:xfrm>
      </p:grpSpPr>
      <p:sp>
        <p:nvSpPr>
          <p:cNvPr id="475" name="Shape 475"/>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476" name="Shape 47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4" name="Shape 484"/>
        <p:cNvGrpSpPr/>
        <p:nvPr/>
      </p:nvGrpSpPr>
      <p:grpSpPr>
        <a:xfrm>
          <a:off x="0" y="0"/>
          <a:ext cx="0" cy="0"/>
          <a:chOff x="0" y="0"/>
          <a:chExt cx="0" cy="0"/>
        </a:xfrm>
      </p:grpSpPr>
      <p:sp>
        <p:nvSpPr>
          <p:cNvPr id="485" name="Shape 485"/>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486" name="Shape 48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0" name="Shape 490"/>
        <p:cNvGrpSpPr/>
        <p:nvPr/>
      </p:nvGrpSpPr>
      <p:grpSpPr>
        <a:xfrm>
          <a:off x="0" y="0"/>
          <a:ext cx="0" cy="0"/>
          <a:chOff x="0" y="0"/>
          <a:chExt cx="0" cy="0"/>
        </a:xfrm>
      </p:grpSpPr>
      <p:sp>
        <p:nvSpPr>
          <p:cNvPr id="491" name="Shape 491"/>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492" name="Shape 49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Red Hat offers customers a “Standard” SLA for environments like test, dev and Qa, etc. that may not require the more “mission critical” 7X24 SLA that production environments demand.</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Shape 107"/>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08" name="Shape 1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6" name="Shape 496"/>
        <p:cNvGrpSpPr/>
        <p:nvPr/>
      </p:nvGrpSpPr>
      <p:grpSpPr>
        <a:xfrm>
          <a:off x="0" y="0"/>
          <a:ext cx="0" cy="0"/>
          <a:chOff x="0" y="0"/>
          <a:chExt cx="0" cy="0"/>
        </a:xfrm>
      </p:grpSpPr>
      <p:sp>
        <p:nvSpPr>
          <p:cNvPr id="497" name="Shape 497"/>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498" name="Shape 49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Red Hat offers customers a “Standard” SLA for environments like test, dev and Qa, etc. that may not require the more “mission critical” 7X24 SLA that production environments demand.</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2" name="Shape 502"/>
        <p:cNvGrpSpPr/>
        <p:nvPr/>
      </p:nvGrpSpPr>
      <p:grpSpPr>
        <a:xfrm>
          <a:off x="0" y="0"/>
          <a:ext cx="0" cy="0"/>
          <a:chOff x="0" y="0"/>
          <a:chExt cx="0" cy="0"/>
        </a:xfrm>
      </p:grpSpPr>
      <p:sp>
        <p:nvSpPr>
          <p:cNvPr id="503" name="Shape 503"/>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504" name="Shape 50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8" name="Shape 508"/>
        <p:cNvGrpSpPr/>
        <p:nvPr/>
      </p:nvGrpSpPr>
      <p:grpSpPr>
        <a:xfrm>
          <a:off x="0" y="0"/>
          <a:ext cx="0" cy="0"/>
          <a:chOff x="0" y="0"/>
          <a:chExt cx="0" cy="0"/>
        </a:xfrm>
      </p:grpSpPr>
      <p:sp>
        <p:nvSpPr>
          <p:cNvPr id="509" name="Shape 5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10" name="Shape 51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3" name="Shape 513"/>
        <p:cNvGrpSpPr/>
        <p:nvPr/>
      </p:nvGrpSpPr>
      <p:grpSpPr>
        <a:xfrm>
          <a:off x="0" y="0"/>
          <a:ext cx="0" cy="0"/>
          <a:chOff x="0" y="0"/>
          <a:chExt cx="0" cy="0"/>
        </a:xfrm>
      </p:grpSpPr>
      <p:sp>
        <p:nvSpPr>
          <p:cNvPr id="514" name="Shape 514"/>
          <p:cNvSpPr txBox="1"/>
          <p:nvPr>
            <p:ph idx="1" type="body"/>
          </p:nvPr>
        </p:nvSpPr>
        <p:spPr>
          <a:xfrm>
            <a:off x="685800" y="4343040"/>
            <a:ext cx="5486100" cy="41145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0" i="0" lang="en" sz="1100" u="none" cap="none" strike="noStrike">
                <a:solidFill>
                  <a:srgbClr val="000000"/>
                </a:solidFill>
                <a:latin typeface="Cambria"/>
                <a:ea typeface="Cambria"/>
                <a:cs typeface="Cambria"/>
                <a:sym typeface="Cambria"/>
              </a:rPr>
              <a:t>Let’s start with a look at the customer journey to S/4 HANA.</a:t>
            </a:r>
            <a:endParaRPr b="0" i="0" sz="2000" u="none" cap="none" strike="noStrike">
              <a:solidFill>
                <a:srgbClr val="000000"/>
              </a:solidFill>
              <a:latin typeface="Cambria"/>
              <a:ea typeface="Cambria"/>
              <a:cs typeface="Cambria"/>
              <a:sym typeface="Cambria"/>
            </a:endParaRPr>
          </a:p>
          <a:p>
            <a:pPr indent="0" lvl="0" marL="0" marR="0" rtl="0" algn="l">
              <a:spcBef>
                <a:spcPts val="0"/>
              </a:spcBef>
              <a:spcAft>
                <a:spcPts val="0"/>
              </a:spcAft>
              <a:buNone/>
            </a:pPr>
            <a:r>
              <a:rPr b="0" i="0" lang="en" sz="1100" u="none" cap="none" strike="noStrike">
                <a:solidFill>
                  <a:srgbClr val="000000"/>
                </a:solidFill>
                <a:latin typeface="Cambria"/>
                <a:ea typeface="Cambria"/>
                <a:cs typeface="Cambria"/>
                <a:sym typeface="Cambria"/>
              </a:rPr>
              <a:t>Step 1: many of the SAP customers are still on older versions and need to make an upgrade to ECC6 first.</a:t>
            </a:r>
            <a:endParaRPr b="0" i="0" sz="2000" u="none" cap="none" strike="noStrike">
              <a:solidFill>
                <a:srgbClr val="000000"/>
              </a:solidFill>
              <a:latin typeface="Cambria"/>
              <a:ea typeface="Cambria"/>
              <a:cs typeface="Cambria"/>
              <a:sym typeface="Cambria"/>
            </a:endParaRPr>
          </a:p>
          <a:p>
            <a:pPr indent="0" lvl="0" marL="0" marR="0" rtl="0" algn="l">
              <a:spcBef>
                <a:spcPts val="0"/>
              </a:spcBef>
              <a:spcAft>
                <a:spcPts val="0"/>
              </a:spcAft>
              <a:buNone/>
            </a:pPr>
            <a:r>
              <a:rPr b="0" i="0" lang="en" sz="1100" u="none" cap="none" strike="noStrike">
                <a:solidFill>
                  <a:srgbClr val="000000"/>
                </a:solidFill>
                <a:latin typeface="Cambria"/>
                <a:ea typeface="Cambria"/>
                <a:cs typeface="Cambria"/>
                <a:sym typeface="Cambria"/>
              </a:rPr>
              <a:t>Step 2: then they can perform the database migration to HANA</a:t>
            </a:r>
            <a:endParaRPr b="0" i="0" sz="2000" u="none" cap="none" strike="noStrike">
              <a:solidFill>
                <a:srgbClr val="000000"/>
              </a:solidFill>
              <a:latin typeface="Cambria"/>
              <a:ea typeface="Cambria"/>
              <a:cs typeface="Cambria"/>
              <a:sym typeface="Cambria"/>
            </a:endParaRPr>
          </a:p>
          <a:p>
            <a:pPr indent="0" lvl="0" marL="0" marR="0" rtl="0" algn="l">
              <a:spcBef>
                <a:spcPts val="0"/>
              </a:spcBef>
              <a:spcAft>
                <a:spcPts val="0"/>
              </a:spcAft>
              <a:buNone/>
            </a:pPr>
            <a:r>
              <a:rPr b="0" i="0" lang="en" sz="1100" u="none" cap="none" strike="noStrike">
                <a:solidFill>
                  <a:srgbClr val="000000"/>
                </a:solidFill>
                <a:latin typeface="Cambria"/>
                <a:ea typeface="Cambria"/>
                <a:cs typeface="Cambria"/>
                <a:sym typeface="Cambria"/>
              </a:rPr>
              <a:t>Step 3: and finally they will migrate the exisiting SAP application to S/4 HANA</a:t>
            </a:r>
            <a:endParaRPr b="0" i="0" sz="2000" u="none" cap="none" strike="noStrike">
              <a:solidFill>
                <a:srgbClr val="000000"/>
              </a:solidFill>
              <a:latin typeface="Cambria"/>
              <a:ea typeface="Cambria"/>
              <a:cs typeface="Cambria"/>
              <a:sym typeface="Cambria"/>
            </a:endParaRPr>
          </a:p>
          <a:p>
            <a:pPr indent="0" lvl="0" marL="0" marR="0" rtl="0" algn="l">
              <a:spcBef>
                <a:spcPts val="0"/>
              </a:spcBef>
              <a:spcAft>
                <a:spcPts val="0"/>
              </a:spcAft>
              <a:buNone/>
            </a:pPr>
            <a:r>
              <a:t/>
            </a:r>
            <a:endParaRPr b="0" i="0" sz="2000" u="none" cap="none" strike="noStrike">
              <a:solidFill>
                <a:srgbClr val="000000"/>
              </a:solidFill>
              <a:latin typeface="Cambria"/>
              <a:ea typeface="Cambria"/>
              <a:cs typeface="Cambria"/>
              <a:sym typeface="Cambria"/>
            </a:endParaRPr>
          </a:p>
          <a:p>
            <a:pPr indent="0" lvl="0" marL="0" marR="0" rtl="0" algn="l">
              <a:spcBef>
                <a:spcPts val="0"/>
              </a:spcBef>
              <a:spcAft>
                <a:spcPts val="0"/>
              </a:spcAft>
              <a:buNone/>
            </a:pPr>
            <a:r>
              <a:rPr b="0" i="0" lang="en" sz="1100" u="none" cap="none" strike="noStrike">
                <a:solidFill>
                  <a:srgbClr val="000000"/>
                </a:solidFill>
                <a:latin typeface="Cambria"/>
                <a:ea typeface="Cambria"/>
                <a:cs typeface="Cambria"/>
                <a:sym typeface="Cambria"/>
              </a:rPr>
              <a:t>SAP is also promoting some shortcuts, but this is the way most customers will follow.</a:t>
            </a:r>
            <a:endParaRPr b="0" i="0" sz="2000" u="none" cap="none" strike="noStrike">
              <a:solidFill>
                <a:srgbClr val="000000"/>
              </a:solidFill>
              <a:latin typeface="Cambria"/>
              <a:ea typeface="Cambria"/>
              <a:cs typeface="Cambria"/>
              <a:sym typeface="Cambria"/>
            </a:endParaRPr>
          </a:p>
          <a:p>
            <a:pPr indent="0" lvl="0" marL="0" marR="0" rtl="0" algn="l">
              <a:spcBef>
                <a:spcPts val="0"/>
              </a:spcBef>
              <a:spcAft>
                <a:spcPts val="0"/>
              </a:spcAft>
              <a:buNone/>
            </a:pPr>
            <a:r>
              <a:t/>
            </a:r>
            <a:endParaRPr b="0" i="0" sz="2000" u="none" cap="none" strike="noStrike">
              <a:solidFill>
                <a:srgbClr val="000000"/>
              </a:solidFill>
              <a:latin typeface="Cambria"/>
              <a:ea typeface="Cambria"/>
              <a:cs typeface="Cambria"/>
              <a:sym typeface="Cambria"/>
            </a:endParaRPr>
          </a:p>
          <a:p>
            <a:pPr indent="0" lvl="0" marL="0" marR="0" rtl="0" algn="l">
              <a:spcBef>
                <a:spcPts val="0"/>
              </a:spcBef>
              <a:spcAft>
                <a:spcPts val="0"/>
              </a:spcAft>
              <a:buNone/>
            </a:pPr>
            <a:r>
              <a:rPr b="0" i="0" lang="en" sz="1100" u="none" cap="none" strike="noStrike">
                <a:solidFill>
                  <a:srgbClr val="000000"/>
                </a:solidFill>
                <a:latin typeface="Cambria"/>
                <a:ea typeface="Cambria"/>
                <a:cs typeface="Cambria"/>
                <a:sym typeface="Cambria"/>
              </a:rPr>
              <a:t>But no matter where the customer is on his journey - we’ve got a solution for him.</a:t>
            </a:r>
            <a:endParaRPr b="0" i="0" sz="2000" u="none" cap="none" strike="noStrike">
              <a:solidFill>
                <a:srgbClr val="000000"/>
              </a:solidFill>
              <a:latin typeface="Cambria"/>
              <a:ea typeface="Cambria"/>
              <a:cs typeface="Cambria"/>
              <a:sym typeface="Cambria"/>
            </a:endParaRPr>
          </a:p>
          <a:p>
            <a:pPr indent="0" lvl="0" marL="0" marR="0" rtl="0" algn="l">
              <a:spcBef>
                <a:spcPts val="0"/>
              </a:spcBef>
              <a:spcAft>
                <a:spcPts val="0"/>
              </a:spcAft>
              <a:buNone/>
            </a:pPr>
            <a:r>
              <a:rPr b="0" i="0" lang="en" sz="1100" u="none" cap="none" strike="noStrike">
                <a:solidFill>
                  <a:srgbClr val="000000"/>
                </a:solidFill>
                <a:latin typeface="Cambria"/>
                <a:ea typeface="Cambria"/>
                <a:cs typeface="Cambria"/>
                <a:sym typeface="Cambria"/>
              </a:rPr>
              <a:t>We can help our customers in the first phase to modernize their core, by simplyfing, standardizing ans maximizing the infrastructure.</a:t>
            </a:r>
            <a:endParaRPr b="0" i="0" sz="2000" u="none" cap="none" strike="noStrike">
              <a:solidFill>
                <a:srgbClr val="000000"/>
              </a:solidFill>
              <a:latin typeface="Cambria"/>
              <a:ea typeface="Cambria"/>
              <a:cs typeface="Cambria"/>
              <a:sym typeface="Cambria"/>
            </a:endParaRPr>
          </a:p>
          <a:p>
            <a:pPr indent="0" lvl="0" marL="0" marR="0" rtl="0" algn="l">
              <a:spcBef>
                <a:spcPts val="0"/>
              </a:spcBef>
              <a:spcAft>
                <a:spcPts val="0"/>
              </a:spcAft>
              <a:buNone/>
            </a:pPr>
            <a:r>
              <a:rPr b="0" i="0" lang="en" sz="1100" u="none" cap="none" strike="noStrike">
                <a:solidFill>
                  <a:srgbClr val="000000"/>
                </a:solidFill>
                <a:latin typeface="Cambria"/>
                <a:ea typeface="Cambria"/>
                <a:cs typeface="Cambria"/>
                <a:sym typeface="Cambria"/>
              </a:rPr>
              <a:t>If they move forward to SAP HANA, we can also help with automation and integration of Non-SAP and custom developed applications</a:t>
            </a:r>
            <a:endParaRPr b="0" i="0" sz="2000" u="none" cap="none" strike="noStrike">
              <a:solidFill>
                <a:srgbClr val="000000"/>
              </a:solidFill>
              <a:latin typeface="Cambria"/>
              <a:ea typeface="Cambria"/>
              <a:cs typeface="Cambria"/>
              <a:sym typeface="Cambria"/>
            </a:endParaRPr>
          </a:p>
          <a:p>
            <a:pPr indent="0" lvl="0" marL="0" marR="0" rtl="0" algn="l">
              <a:spcBef>
                <a:spcPts val="0"/>
              </a:spcBef>
              <a:spcAft>
                <a:spcPts val="0"/>
              </a:spcAft>
              <a:buNone/>
            </a:pPr>
            <a:r>
              <a:rPr b="0" i="0" lang="en" sz="1100" u="none" cap="none" strike="noStrike">
                <a:solidFill>
                  <a:srgbClr val="000000"/>
                </a:solidFill>
                <a:latin typeface="Cambria"/>
                <a:ea typeface="Cambria"/>
                <a:cs typeface="Cambria"/>
                <a:sym typeface="Cambria"/>
              </a:rPr>
              <a:t>And finally we we can support their digitalization efforts with solutions for Big Data / IoT and the development and deployment of new and mobile applications. </a:t>
            </a:r>
            <a:endParaRPr b="0" i="0" sz="2000" u="none" cap="none" strike="noStrike">
              <a:solidFill>
                <a:srgbClr val="000000"/>
              </a:solidFill>
              <a:latin typeface="Cambria"/>
              <a:ea typeface="Cambria"/>
              <a:cs typeface="Cambria"/>
              <a:sym typeface="Cambria"/>
            </a:endParaRPr>
          </a:p>
          <a:p>
            <a:pPr indent="0" lvl="0" marL="0" marR="0" rtl="0" algn="l">
              <a:spcBef>
                <a:spcPts val="0"/>
              </a:spcBef>
              <a:spcAft>
                <a:spcPts val="0"/>
              </a:spcAft>
              <a:buNone/>
            </a:pPr>
            <a:r>
              <a:t/>
            </a:r>
            <a:endParaRPr b="0" i="0" sz="2000" u="none" cap="none" strike="noStrike">
              <a:solidFill>
                <a:srgbClr val="000000"/>
              </a:solidFill>
              <a:latin typeface="Cambria"/>
              <a:ea typeface="Cambria"/>
              <a:cs typeface="Cambria"/>
              <a:sym typeface="Cambria"/>
            </a:endParaRPr>
          </a:p>
        </p:txBody>
      </p:sp>
      <p:sp>
        <p:nvSpPr>
          <p:cNvPr id="515" name="Shape 51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8" name="Shape 538"/>
        <p:cNvGrpSpPr/>
        <p:nvPr/>
      </p:nvGrpSpPr>
      <p:grpSpPr>
        <a:xfrm>
          <a:off x="0" y="0"/>
          <a:ext cx="0" cy="0"/>
          <a:chOff x="0" y="0"/>
          <a:chExt cx="0" cy="0"/>
        </a:xfrm>
      </p:grpSpPr>
      <p:sp>
        <p:nvSpPr>
          <p:cNvPr id="539" name="Shape 53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40" name="Shape 54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3" name="Shape 543"/>
        <p:cNvGrpSpPr/>
        <p:nvPr/>
      </p:nvGrpSpPr>
      <p:grpSpPr>
        <a:xfrm>
          <a:off x="0" y="0"/>
          <a:ext cx="0" cy="0"/>
          <a:chOff x="0" y="0"/>
          <a:chExt cx="0" cy="0"/>
        </a:xfrm>
      </p:grpSpPr>
      <p:sp>
        <p:nvSpPr>
          <p:cNvPr id="544" name="Shape 544"/>
          <p:cNvSpPr txBox="1"/>
          <p:nvPr>
            <p:ph idx="1" type="body"/>
          </p:nvPr>
        </p:nvSpPr>
        <p:spPr>
          <a:xfrm>
            <a:off x="685787" y="4343386"/>
            <a:ext cx="5486400" cy="4114800"/>
          </a:xfrm>
          <a:prstGeom prst="rect">
            <a:avLst/>
          </a:prstGeom>
          <a:noFill/>
          <a:ln>
            <a:noFill/>
          </a:ln>
        </p:spPr>
        <p:txBody>
          <a:bodyPr anchorCtr="0" anchor="ctr" bIns="81475" lIns="81475" spcFirstLastPara="1" rIns="81475" wrap="square" tIns="81475">
            <a:noAutofit/>
          </a:bodyPr>
          <a:lstStyle/>
          <a:p>
            <a:pPr indent="0" lvl="0" marL="0" rtl="0">
              <a:spcBef>
                <a:spcPts val="0"/>
              </a:spcBef>
              <a:spcAft>
                <a:spcPts val="0"/>
              </a:spcAft>
              <a:buClr>
                <a:schemeClr val="dk1"/>
              </a:buClr>
              <a:buSzPts val="1000"/>
              <a:buFont typeface="Arial"/>
              <a:buNone/>
            </a:pPr>
            <a:r>
              <a:rPr lang="en" sz="1200"/>
              <a:t>Red Hat can provide a consistent environment for the development and deployment of applications across physical, virtual, and cloud environments.</a:t>
            </a:r>
            <a:endParaRPr sz="1200"/>
          </a:p>
          <a:p>
            <a:pPr indent="0" lvl="0" marL="0" rtl="0">
              <a:spcBef>
                <a:spcPts val="0"/>
              </a:spcBef>
              <a:spcAft>
                <a:spcPts val="0"/>
              </a:spcAft>
              <a:buClr>
                <a:schemeClr val="dk1"/>
              </a:buClr>
              <a:buSzPts val="1000"/>
              <a:buFont typeface="Arial"/>
              <a:buNone/>
            </a:pPr>
            <a:r>
              <a:t/>
            </a:r>
            <a:endParaRPr sz="1200"/>
          </a:p>
          <a:p>
            <a:pPr indent="-279400" lvl="0" marL="406400" rtl="0">
              <a:spcBef>
                <a:spcPts val="0"/>
              </a:spcBef>
              <a:spcAft>
                <a:spcPts val="0"/>
              </a:spcAft>
              <a:buSzPts val="1200"/>
              <a:buChar char="-"/>
            </a:pPr>
            <a:r>
              <a:rPr lang="en" sz="1200"/>
              <a:t>Red Hat's infrastructure solutions that are placed in a traditional stack (which is still used by the majority of IT deployments today).</a:t>
            </a:r>
            <a:endParaRPr sz="1200"/>
          </a:p>
          <a:p>
            <a:pPr indent="-279400" lvl="0" marL="812800" rtl="0">
              <a:spcBef>
                <a:spcPts val="0"/>
              </a:spcBef>
              <a:spcAft>
                <a:spcPts val="0"/>
              </a:spcAft>
              <a:buSzPts val="1200"/>
              <a:buChar char="●"/>
            </a:pPr>
            <a:r>
              <a:rPr lang="en" sz="1200"/>
              <a:t>Operating system: Red Hat Enterprise Linux, managed by Red Hat Satellite if needed</a:t>
            </a:r>
            <a:endParaRPr sz="1200"/>
          </a:p>
          <a:p>
            <a:pPr indent="-279400" lvl="0" marL="812800" rtl="0">
              <a:spcBef>
                <a:spcPts val="0"/>
              </a:spcBef>
              <a:spcAft>
                <a:spcPts val="0"/>
              </a:spcAft>
              <a:buSzPts val="1200"/>
              <a:buChar char="●"/>
            </a:pPr>
            <a:r>
              <a:rPr lang="en" sz="1200"/>
              <a:t>Storage: Red Hat Storage</a:t>
            </a:r>
            <a:endParaRPr sz="1200"/>
          </a:p>
          <a:p>
            <a:pPr indent="-279400" lvl="0" marL="812800" rtl="0">
              <a:spcBef>
                <a:spcPts val="0"/>
              </a:spcBef>
              <a:spcAft>
                <a:spcPts val="0"/>
              </a:spcAft>
              <a:buSzPts val="1200"/>
              <a:buChar char="●"/>
            </a:pPr>
            <a:r>
              <a:rPr lang="en" sz="1200"/>
              <a:t>Middleware:Red Hat JBoss Middleware is a portfolio of lightweight, cloud-friendly, enterprise-class products. </a:t>
            </a:r>
            <a:br>
              <a:rPr lang="en" sz="1200"/>
            </a:br>
            <a:r>
              <a:rPr lang="en" sz="1200"/>
              <a:t>It's the ideal middleware portfolio for an open hybrid cloud environment because it enables IT organizations to </a:t>
            </a:r>
            <a:r>
              <a:rPr lang="en" sz="1200" u="sng"/>
              <a:t>accelerate</a:t>
            </a:r>
            <a:r>
              <a:rPr lang="en" sz="1200"/>
              <a:t> application development, deployment, and performance, </a:t>
            </a:r>
            <a:r>
              <a:rPr lang="en" sz="1200" u="sng"/>
              <a:t>integrate</a:t>
            </a:r>
            <a:r>
              <a:rPr lang="en" sz="1200"/>
              <a:t> a vast array of applications, data, and devices, and </a:t>
            </a:r>
            <a:r>
              <a:rPr lang="en" sz="1200" u="sng"/>
              <a:t>automate</a:t>
            </a:r>
            <a:r>
              <a:rPr lang="en" sz="1200"/>
              <a:t> business processes across heterogeneous environments including physical, virtual, mobile, and cloud.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279400" lvl="0" marL="406400" rtl="0">
              <a:spcBef>
                <a:spcPts val="0"/>
              </a:spcBef>
              <a:spcAft>
                <a:spcPts val="0"/>
              </a:spcAft>
              <a:buClr>
                <a:schemeClr val="dk1"/>
              </a:buClr>
              <a:buSzPts val="1200"/>
              <a:buChar char="-"/>
            </a:pPr>
            <a:r>
              <a:rPr lang="en" sz="1200">
                <a:solidFill>
                  <a:schemeClr val="dk1"/>
                </a:solidFill>
              </a:rPr>
              <a:t>For a more modern approach you can combine this with </a:t>
            </a:r>
            <a:endParaRPr sz="1200">
              <a:solidFill>
                <a:schemeClr val="dk1"/>
              </a:solidFill>
            </a:endParaRPr>
          </a:p>
          <a:p>
            <a:pPr indent="-279400" lvl="0" marL="812800" rtl="0">
              <a:spcBef>
                <a:spcPts val="0"/>
              </a:spcBef>
              <a:spcAft>
                <a:spcPts val="0"/>
              </a:spcAft>
              <a:buClr>
                <a:schemeClr val="dk1"/>
              </a:buClr>
              <a:buSzPts val="1200"/>
              <a:buChar char="●"/>
            </a:pPr>
            <a:r>
              <a:rPr lang="en" sz="1200">
                <a:solidFill>
                  <a:schemeClr val="dk1"/>
                </a:solidFill>
              </a:rPr>
              <a:t>Red Hat OpenStack Platform, our IaaS cloud orchestration product, and</a:t>
            </a:r>
            <a:endParaRPr sz="1200">
              <a:solidFill>
                <a:schemeClr val="dk1"/>
              </a:solidFill>
            </a:endParaRPr>
          </a:p>
          <a:p>
            <a:pPr indent="-279400" lvl="0" marL="812800" rtl="0">
              <a:spcBef>
                <a:spcPts val="0"/>
              </a:spcBef>
              <a:spcAft>
                <a:spcPts val="0"/>
              </a:spcAft>
              <a:buClr>
                <a:schemeClr val="dk1"/>
              </a:buClr>
              <a:buSzPts val="1200"/>
              <a:buChar char="●"/>
            </a:pPr>
            <a:r>
              <a:rPr lang="en" sz="1200">
                <a:solidFill>
                  <a:schemeClr val="dk1"/>
                </a:solidFill>
              </a:rPr>
              <a:t>Red Hat CloudForms, our cloud management offering.</a:t>
            </a:r>
            <a:endParaRPr sz="1200">
              <a:solidFill>
                <a:schemeClr val="dk1"/>
              </a:solidFill>
            </a:endParaRPr>
          </a:p>
          <a:p>
            <a:pPr indent="406400" lvl="0" marL="0" rtl="0">
              <a:spcBef>
                <a:spcPts val="0"/>
              </a:spcBef>
              <a:spcAft>
                <a:spcPts val="0"/>
              </a:spcAft>
              <a:buNone/>
            </a:pPr>
            <a:r>
              <a:rPr lang="en" sz="1200">
                <a:solidFill>
                  <a:schemeClr val="dk1"/>
                </a:solidFill>
              </a:rPr>
              <a:t>This gives you the flexibility to deploy on a public cloud and a private virtualization/cloud environment</a:t>
            </a:r>
            <a:endParaRPr sz="1200">
              <a:solidFill>
                <a:schemeClr val="dk1"/>
              </a:solidFill>
            </a:endParaRPr>
          </a:p>
          <a:p>
            <a:pPr indent="0" lvl="0" marL="0" rtl="0">
              <a:spcBef>
                <a:spcPts val="0"/>
              </a:spcBef>
              <a:spcAft>
                <a:spcPts val="0"/>
              </a:spcAft>
              <a:buNone/>
            </a:pPr>
            <a:r>
              <a:t/>
            </a:r>
            <a:endParaRPr sz="1200"/>
          </a:p>
          <a:p>
            <a:pPr indent="-279400" lvl="0" marL="406400" rtl="0">
              <a:spcBef>
                <a:spcPts val="0"/>
              </a:spcBef>
              <a:spcAft>
                <a:spcPts val="0"/>
              </a:spcAft>
              <a:buSzPts val="1200"/>
              <a:buChar char="-"/>
            </a:pPr>
            <a:r>
              <a:rPr lang="en" sz="1200"/>
              <a:t>OpenShift by Red Hat, our Platform-as-a-Service (PaaS) offering, provides the development (and deployment) environment—either on- or off-premise (private or public), with bare-metal or virtualized systems.</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p:txBody>
      </p:sp>
      <p:sp>
        <p:nvSpPr>
          <p:cNvPr id="545" name="Shape 545"/>
          <p:cNvSpPr/>
          <p:nvPr>
            <p:ph idx="2" type="sldImg"/>
          </p:nvPr>
        </p:nvSpPr>
        <p:spPr>
          <a:xfrm>
            <a:off x="381496" y="685795"/>
            <a:ext cx="60957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9" name="Shape 549"/>
        <p:cNvGrpSpPr/>
        <p:nvPr/>
      </p:nvGrpSpPr>
      <p:grpSpPr>
        <a:xfrm>
          <a:off x="0" y="0"/>
          <a:ext cx="0" cy="0"/>
          <a:chOff x="0" y="0"/>
          <a:chExt cx="0" cy="0"/>
        </a:xfrm>
      </p:grpSpPr>
      <p:sp>
        <p:nvSpPr>
          <p:cNvPr id="550" name="Shape 55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551" name="Shape 55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spcBef>
                <a:spcPts val="0"/>
              </a:spcBef>
              <a:spcAft>
                <a:spcPts val="0"/>
              </a:spcAft>
              <a:buClr>
                <a:schemeClr val="dk1"/>
              </a:buClr>
              <a:buSzPts val="1400"/>
              <a:buFont typeface="Proxima Nova"/>
              <a:buChar char="●"/>
            </a:pPr>
            <a:r>
              <a:rPr lang="en" sz="1400">
                <a:solidFill>
                  <a:schemeClr val="dk1"/>
                </a:solidFill>
                <a:latin typeface="Proxima Nova"/>
                <a:ea typeface="Proxima Nova"/>
                <a:cs typeface="Proxima Nova"/>
                <a:sym typeface="Proxima Nova"/>
              </a:rPr>
              <a:t>Achieve your KPIs:</a:t>
            </a:r>
            <a:endParaRPr sz="1400">
              <a:solidFill>
                <a:schemeClr val="dk1"/>
              </a:solidFill>
              <a:latin typeface="Proxima Nova"/>
              <a:ea typeface="Proxima Nova"/>
              <a:cs typeface="Proxima Nova"/>
              <a:sym typeface="Proxima Nova"/>
            </a:endParaRPr>
          </a:p>
          <a:p>
            <a:pPr indent="-304800" lvl="1" marL="9144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speeding-up deployments </a:t>
            </a:r>
            <a:endParaRPr sz="1200">
              <a:solidFill>
                <a:schemeClr val="dk1"/>
              </a:solidFill>
              <a:latin typeface="Proxima Nova"/>
              <a:ea typeface="Proxima Nova"/>
              <a:cs typeface="Proxima Nova"/>
              <a:sym typeface="Proxima Nova"/>
            </a:endParaRPr>
          </a:p>
          <a:p>
            <a:pPr indent="-304800" lvl="2" marL="13716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Automation capabilities, enabling faster provisioning of new instances, bringing changes faster into production, enabling regular security updates in production environment, identical on Red Hat Enterprise Linux staging / production environments, replace of manual DR strategies, Bare-Metal-as-a-ServiceHybrid cloud and self-service architectures</a:t>
            </a:r>
            <a:endParaRPr sz="1200">
              <a:solidFill>
                <a:schemeClr val="dk1"/>
              </a:solidFill>
              <a:latin typeface="Proxima Nova"/>
              <a:ea typeface="Proxima Nova"/>
              <a:cs typeface="Proxima Nova"/>
              <a:sym typeface="Proxima Nova"/>
            </a:endParaRPr>
          </a:p>
          <a:p>
            <a:pPr indent="-304800" lvl="1" marL="9144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avoiding errors and downtime</a:t>
            </a:r>
            <a:endParaRPr sz="1200">
              <a:solidFill>
                <a:schemeClr val="dk1"/>
              </a:solidFill>
              <a:latin typeface="Proxima Nova"/>
              <a:ea typeface="Proxima Nova"/>
              <a:cs typeface="Proxima Nova"/>
              <a:sym typeface="Proxima Nova"/>
            </a:endParaRPr>
          </a:p>
          <a:p>
            <a:pPr indent="-304800" lvl="2" marL="13716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Predictive system analytics prevent errors and unplanned downtime</a:t>
            </a:r>
            <a:endParaRPr sz="1200">
              <a:solidFill>
                <a:schemeClr val="dk1"/>
              </a:solidFill>
              <a:latin typeface="Proxima Nova"/>
              <a:ea typeface="Proxima Nova"/>
              <a:cs typeface="Proxima Nova"/>
              <a:sym typeface="Proxima Nova"/>
            </a:endParaRPr>
          </a:p>
          <a:p>
            <a:pPr indent="-304800" lvl="2" marL="13716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Scalability: One of the world's largest SAP HANA installations runs on</a:t>
            </a:r>
            <a:endParaRPr sz="1200">
              <a:solidFill>
                <a:schemeClr val="dk1"/>
              </a:solidFill>
              <a:latin typeface="Proxima Nova"/>
              <a:ea typeface="Proxima Nova"/>
              <a:cs typeface="Proxima Nova"/>
              <a:sym typeface="Proxima Nova"/>
            </a:endParaRPr>
          </a:p>
          <a:p>
            <a:pPr indent="-304800" lvl="2" marL="13716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Stable kernel interfaces for the life of a major release and </a:t>
            </a:r>
            <a:r>
              <a:rPr lang="en" sz="1200" u="sng">
                <a:solidFill>
                  <a:schemeClr val="dk1"/>
                </a:solidFill>
                <a:latin typeface="Proxima Nova"/>
                <a:ea typeface="Proxima Nova"/>
                <a:cs typeface="Proxima Nova"/>
                <a:sym typeface="Proxima Nova"/>
              </a:rPr>
              <a:t>ONE</a:t>
            </a:r>
            <a:r>
              <a:rPr lang="en" sz="1200">
                <a:solidFill>
                  <a:schemeClr val="dk1"/>
                </a:solidFill>
                <a:latin typeface="Proxima Nova"/>
                <a:ea typeface="Proxima Nova"/>
                <a:cs typeface="Proxima Nova"/>
                <a:sym typeface="Proxima Nova"/>
              </a:rPr>
              <a:t> OS for SAP and non-SAP applications</a:t>
            </a:r>
            <a:endParaRPr sz="1200">
              <a:solidFill>
                <a:schemeClr val="dk1"/>
              </a:solidFill>
              <a:latin typeface="Proxima Nova"/>
              <a:ea typeface="Proxima Nova"/>
              <a:cs typeface="Proxima Nova"/>
              <a:sym typeface="Proxima Nova"/>
            </a:endParaRPr>
          </a:p>
          <a:p>
            <a:pPr indent="-304800" lvl="1" marL="9144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reducing TCO </a:t>
            </a:r>
            <a:endParaRPr sz="1200">
              <a:solidFill>
                <a:schemeClr val="dk1"/>
              </a:solidFill>
              <a:latin typeface="Proxima Nova"/>
              <a:ea typeface="Proxima Nova"/>
              <a:cs typeface="Proxima Nova"/>
              <a:sym typeface="Proxima Nova"/>
            </a:endParaRPr>
          </a:p>
          <a:p>
            <a:pPr indent="-317500" lvl="0" marL="457200" rtl="0">
              <a:spcBef>
                <a:spcPts val="0"/>
              </a:spcBef>
              <a:spcAft>
                <a:spcPts val="0"/>
              </a:spcAft>
              <a:buClr>
                <a:schemeClr val="dk1"/>
              </a:buClr>
              <a:buSzPts val="1400"/>
              <a:buFont typeface="Proxima Nova"/>
              <a:buChar char="●"/>
            </a:pPr>
            <a:r>
              <a:rPr lang="en" sz="1400">
                <a:solidFill>
                  <a:schemeClr val="dk1"/>
                </a:solidFill>
                <a:latin typeface="Proxima Nova"/>
                <a:ea typeface="Proxima Nova"/>
                <a:cs typeface="Proxima Nova"/>
                <a:sym typeface="Proxima Nova"/>
              </a:rPr>
              <a:t>Empower HANA:</a:t>
            </a:r>
            <a:endParaRPr sz="1400">
              <a:solidFill>
                <a:schemeClr val="dk1"/>
              </a:solidFill>
              <a:latin typeface="Proxima Nova"/>
              <a:ea typeface="Proxima Nova"/>
              <a:cs typeface="Proxima Nova"/>
              <a:sym typeface="Proxima Nova"/>
            </a:endParaRPr>
          </a:p>
          <a:p>
            <a:pPr indent="-304800" lvl="1" marL="9144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Integration between non-SAP solutions and source, making HANA the digital core</a:t>
            </a:r>
            <a:endParaRPr sz="1200">
              <a:solidFill>
                <a:schemeClr val="dk1"/>
              </a:solidFill>
              <a:latin typeface="Proxima Nova"/>
              <a:ea typeface="Proxima Nova"/>
              <a:cs typeface="Proxima Nova"/>
              <a:sym typeface="Proxima Nova"/>
            </a:endParaRPr>
          </a:p>
          <a:p>
            <a:pPr indent="-317500" lvl="0" marL="457200" rtl="0">
              <a:spcBef>
                <a:spcPts val="0"/>
              </a:spcBef>
              <a:spcAft>
                <a:spcPts val="0"/>
              </a:spcAft>
              <a:buClr>
                <a:schemeClr val="dk1"/>
              </a:buClr>
              <a:buSzPts val="1400"/>
              <a:buFont typeface="Proxima Nova"/>
              <a:buChar char="●"/>
            </a:pPr>
            <a:r>
              <a:rPr lang="en" sz="1400">
                <a:solidFill>
                  <a:schemeClr val="dk1"/>
                </a:solidFill>
                <a:latin typeface="Proxima Nova"/>
                <a:ea typeface="Proxima Nova"/>
                <a:cs typeface="Proxima Nova"/>
                <a:sym typeface="Proxima Nova"/>
              </a:rPr>
              <a:t>Accelerate Innovation:</a:t>
            </a:r>
            <a:endParaRPr sz="1400">
              <a:solidFill>
                <a:schemeClr val="dk1"/>
              </a:solidFill>
              <a:latin typeface="Proxima Nova"/>
              <a:ea typeface="Proxima Nova"/>
              <a:cs typeface="Proxima Nova"/>
              <a:sym typeface="Proxima Nova"/>
            </a:endParaRPr>
          </a:p>
          <a:p>
            <a:pPr indent="-304800" lvl="1" marL="9144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Use containers and microservices to streamline application development and delivery of SAP extensions</a:t>
            </a:r>
            <a:endParaRPr sz="1200">
              <a:solidFill>
                <a:schemeClr val="dk1"/>
              </a:solidFill>
              <a:latin typeface="Proxima Nova"/>
              <a:ea typeface="Proxima Nova"/>
              <a:cs typeface="Proxima Nova"/>
              <a:sym typeface="Proxima Nova"/>
            </a:endParaRPr>
          </a:p>
          <a:p>
            <a:pPr indent="-317500" lvl="0" marL="457200" rtl="0">
              <a:spcBef>
                <a:spcPts val="0"/>
              </a:spcBef>
              <a:spcAft>
                <a:spcPts val="0"/>
              </a:spcAft>
              <a:buClr>
                <a:schemeClr val="dk1"/>
              </a:buClr>
              <a:buSzPts val="1400"/>
              <a:buFont typeface="Proxima Nova"/>
              <a:buChar char="●"/>
            </a:pPr>
            <a:r>
              <a:rPr lang="en" sz="1400">
                <a:solidFill>
                  <a:schemeClr val="dk1"/>
                </a:solidFill>
                <a:latin typeface="Proxima Nova"/>
                <a:ea typeface="Proxima Nova"/>
                <a:cs typeface="Proxima Nova"/>
                <a:sym typeface="Proxima Nova"/>
              </a:rPr>
              <a:t>Save Cost: </a:t>
            </a:r>
            <a:endParaRPr sz="1400">
              <a:solidFill>
                <a:schemeClr val="dk1"/>
              </a:solidFill>
              <a:latin typeface="Proxima Nova"/>
              <a:ea typeface="Proxima Nova"/>
              <a:cs typeface="Proxima Nova"/>
              <a:sym typeface="Proxima Nova"/>
            </a:endParaRPr>
          </a:p>
          <a:p>
            <a:pPr indent="-304800" lvl="1" marL="9144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Red Hat Enterprise Linux for SAP Solutions is less expensive than other solutions</a:t>
            </a:r>
            <a:endParaRPr sz="1200">
              <a:solidFill>
                <a:schemeClr val="dk1"/>
              </a:solidFill>
              <a:latin typeface="Proxima Nova"/>
              <a:ea typeface="Proxima Nova"/>
              <a:cs typeface="Proxima Nova"/>
              <a:sym typeface="Proxima Nova"/>
            </a:endParaRPr>
          </a:p>
          <a:p>
            <a:pPr indent="0" lvl="0" marL="0" rtl="0">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5" name="Shape 555"/>
        <p:cNvGrpSpPr/>
        <p:nvPr/>
      </p:nvGrpSpPr>
      <p:grpSpPr>
        <a:xfrm>
          <a:off x="0" y="0"/>
          <a:ext cx="0" cy="0"/>
          <a:chOff x="0" y="0"/>
          <a:chExt cx="0" cy="0"/>
        </a:xfrm>
      </p:grpSpPr>
      <p:sp>
        <p:nvSpPr>
          <p:cNvPr id="556" name="Shape 556"/>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557" name="Shape 55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3" name="Shape 563"/>
        <p:cNvGrpSpPr/>
        <p:nvPr/>
      </p:nvGrpSpPr>
      <p:grpSpPr>
        <a:xfrm>
          <a:off x="0" y="0"/>
          <a:ext cx="0" cy="0"/>
          <a:chOff x="0" y="0"/>
          <a:chExt cx="0" cy="0"/>
        </a:xfrm>
      </p:grpSpPr>
      <p:sp>
        <p:nvSpPr>
          <p:cNvPr id="564" name="Shape 56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65" name="Shape 56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8" name="Shape 568"/>
        <p:cNvGrpSpPr/>
        <p:nvPr/>
      </p:nvGrpSpPr>
      <p:grpSpPr>
        <a:xfrm>
          <a:off x="0" y="0"/>
          <a:ext cx="0" cy="0"/>
          <a:chOff x="0" y="0"/>
          <a:chExt cx="0" cy="0"/>
        </a:xfrm>
      </p:grpSpPr>
      <p:sp>
        <p:nvSpPr>
          <p:cNvPr id="569" name="Shape 569"/>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70" name="Shape 570"/>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Shape 1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5" name="Shape 11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In SAPs new vision they combine traditional Enterprise Data with new distributed “big” data for analytics with Data Hub</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3" name="Shape 573"/>
        <p:cNvGrpSpPr/>
        <p:nvPr/>
      </p:nvGrpSpPr>
      <p:grpSpPr>
        <a:xfrm>
          <a:off x="0" y="0"/>
          <a:ext cx="0" cy="0"/>
          <a:chOff x="0" y="0"/>
          <a:chExt cx="0" cy="0"/>
        </a:xfrm>
      </p:grpSpPr>
      <p:sp>
        <p:nvSpPr>
          <p:cNvPr id="574" name="Shape 574"/>
          <p:cNvSpPr/>
          <p:nvPr>
            <p:ph idx="2" type="sldImg"/>
          </p:nvPr>
        </p:nvSpPr>
        <p:spPr>
          <a:xfrm>
            <a:off x="381315" y="685800"/>
            <a:ext cx="6096000" cy="3429000"/>
          </a:xfrm>
          <a:custGeom>
            <a:pathLst>
              <a:path extrusionOk="0" h="120000" w="120000">
                <a:moveTo>
                  <a:pt x="0" y="0"/>
                </a:moveTo>
                <a:lnTo>
                  <a:pt x="120000" y="0"/>
                </a:lnTo>
                <a:lnTo>
                  <a:pt x="120000" y="120000"/>
                </a:lnTo>
                <a:lnTo>
                  <a:pt x="0" y="120000"/>
                </a:lnTo>
                <a:close/>
              </a:path>
            </a:pathLst>
          </a:custGeom>
        </p:spPr>
      </p:sp>
      <p:sp>
        <p:nvSpPr>
          <p:cNvPr id="575" name="Shape 575"/>
          <p:cNvSpPr txBox="1"/>
          <p:nvPr>
            <p:ph idx="1" type="body"/>
          </p:nvPr>
        </p:nvSpPr>
        <p:spPr>
          <a:xfrm>
            <a:off x="685800" y="4343400"/>
            <a:ext cx="5486400" cy="4114800"/>
          </a:xfrm>
          <a:prstGeom prst="rect">
            <a:avLst/>
          </a:prstGeom>
        </p:spPr>
        <p:txBody>
          <a:bodyPr anchorCtr="0" anchor="t" bIns="91450" lIns="91450" spcFirstLastPara="1" rIns="91450" wrap="square" tIns="91450">
            <a:noAutofit/>
          </a:bodyPr>
          <a:lstStyle/>
          <a:p>
            <a:pPr indent="0" lvl="0" marL="0" rtl="0">
              <a:spcBef>
                <a:spcPts val="0"/>
              </a:spcBef>
              <a:spcAft>
                <a:spcPts val="0"/>
              </a:spcAft>
              <a:buNone/>
            </a:pPr>
            <a:r>
              <a:t/>
            </a:r>
            <a:endParaRPr sz="1400"/>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4" name="Shape 664"/>
        <p:cNvGrpSpPr/>
        <p:nvPr/>
      </p:nvGrpSpPr>
      <p:grpSpPr>
        <a:xfrm>
          <a:off x="0" y="0"/>
          <a:ext cx="0" cy="0"/>
          <a:chOff x="0" y="0"/>
          <a:chExt cx="0" cy="0"/>
        </a:xfrm>
      </p:grpSpPr>
      <p:sp>
        <p:nvSpPr>
          <p:cNvPr id="665" name="Shape 665"/>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666" name="Shape 66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nSpc>
                <a:spcPct val="115000"/>
              </a:lnSpc>
              <a:spcBef>
                <a:spcPts val="0"/>
              </a:spcBef>
              <a:spcAft>
                <a:spcPts val="0"/>
              </a:spcAft>
              <a:buClr>
                <a:schemeClr val="dk1"/>
              </a:buClr>
              <a:buSzPts val="1100"/>
              <a:buFont typeface="Arial"/>
              <a:buNone/>
            </a:pPr>
            <a:r>
              <a:rPr b="1" lang="en" sz="1400">
                <a:solidFill>
                  <a:srgbClr val="FF0000"/>
                </a:solidFill>
              </a:rPr>
              <a:t>What is the SAP Curriculum?</a:t>
            </a:r>
            <a:endParaRPr sz="1400">
              <a:solidFill>
                <a:schemeClr val="dk1"/>
              </a:solidFill>
            </a:endParaRPr>
          </a:p>
          <a:p>
            <a:pPr indent="0" lvl="0" marL="0" marR="0" rtl="0" algn="l">
              <a:lnSpc>
                <a:spcPct val="115000"/>
              </a:lnSpc>
              <a:spcBef>
                <a:spcPts val="0"/>
              </a:spcBef>
              <a:spcAft>
                <a:spcPts val="0"/>
              </a:spcAft>
              <a:buClr>
                <a:schemeClr val="dk1"/>
              </a:buClr>
              <a:buSzPts val="1100"/>
              <a:buFont typeface="Arial"/>
              <a:buNone/>
            </a:pPr>
            <a:r>
              <a:rPr lang="en" sz="1200">
                <a:solidFill>
                  <a:schemeClr val="dk1"/>
                </a:solidFill>
              </a:rPr>
              <a:t>It is a Partner Enablement Curriculum for Red Hat Partners. This learning path (over 3 months) provides the participants with the training, tools and hands-on experience to progress from little or no knowledge about the Red Hat as a platform for SAP and SAP HANA to an Advanced proficiency level.</a:t>
            </a:r>
            <a:endParaRPr b="1" sz="1200">
              <a:solidFill>
                <a:srgbClr val="FF0000"/>
              </a:solidFill>
            </a:endParaRPr>
          </a:p>
          <a:p>
            <a:pPr indent="0" lvl="0" marL="0" marR="0" rtl="0" algn="l">
              <a:spcBef>
                <a:spcPts val="0"/>
              </a:spcBef>
              <a:spcAft>
                <a:spcPts val="0"/>
              </a:spcAft>
              <a:buFont typeface="Arial"/>
              <a:buNone/>
            </a:pPr>
            <a:r>
              <a:t/>
            </a:r>
            <a:endParaRPr b="0" i="0" sz="1100" u="none" cap="none" strike="noStrike"/>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Shape 11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0" name="Shape 12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In SAPs new vision they combine traditional Enterprise Data with new distributed “big” data for analytics with Data Hub</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Shape 127"/>
          <p:cNvSpPr/>
          <p:nvPr>
            <p:ph idx="2" type="sldImg"/>
          </p:nvPr>
        </p:nvSpPr>
        <p:spPr>
          <a:xfrm>
            <a:off x="470886" y="694171"/>
            <a:ext cx="5914800" cy="3427500"/>
          </a:xfrm>
          <a:custGeom>
            <a:pathLst>
              <a:path extrusionOk="0" h="120000" w="120000">
                <a:moveTo>
                  <a:pt x="0" y="0"/>
                </a:moveTo>
                <a:lnTo>
                  <a:pt x="120000" y="0"/>
                </a:lnTo>
                <a:lnTo>
                  <a:pt x="120000" y="120000"/>
                </a:lnTo>
                <a:lnTo>
                  <a:pt x="0" y="120000"/>
                </a:lnTo>
                <a:close/>
              </a:path>
            </a:pathLst>
          </a:custGeom>
          <a:noFill/>
          <a:ln>
            <a:noFill/>
          </a:ln>
        </p:spPr>
      </p:sp>
      <p:sp>
        <p:nvSpPr>
          <p:cNvPr id="128" name="Shape 128"/>
          <p:cNvSpPr txBox="1"/>
          <p:nvPr>
            <p:ph idx="1" type="body"/>
          </p:nvPr>
        </p:nvSpPr>
        <p:spPr>
          <a:xfrm>
            <a:off x="686360" y="4342534"/>
            <a:ext cx="5485200" cy="4113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b="0" i="0" sz="1100" u="none" cap="none" strike="noStrike">
              <a:solidFill>
                <a:srgbClr val="000000"/>
              </a:solidFill>
              <a:latin typeface="Times New Roman"/>
              <a:ea typeface="Times New Roman"/>
              <a:cs typeface="Times New Roman"/>
              <a:sym typeface="Times New Roman"/>
            </a:endParaRPr>
          </a:p>
        </p:txBody>
      </p:sp>
      <p:sp>
        <p:nvSpPr>
          <p:cNvPr id="129" name="Shape 129"/>
          <p:cNvSpPr txBox="1"/>
          <p:nvPr>
            <p:ph idx="12" type="sldNum"/>
          </p:nvPr>
        </p:nvSpPr>
        <p:spPr>
          <a:xfrm>
            <a:off x="3881438" y="8686512"/>
            <a:ext cx="2975100" cy="456000"/>
          </a:xfrm>
          <a:prstGeom prst="rect">
            <a:avLst/>
          </a:prstGeom>
          <a:noFill/>
          <a:ln>
            <a:noFill/>
          </a:ln>
        </p:spPr>
        <p:txBody>
          <a:bodyPr anchorCtr="0" anchor="b" bIns="0" lIns="0" spcFirstLastPara="1" rIns="0" wrap="square" tIns="0">
            <a:noAutofit/>
          </a:bodyPr>
          <a:lstStyle/>
          <a:p>
            <a:pPr indent="0" lvl="0" marL="0" marR="0" rtl="0" algn="r">
              <a:lnSpc>
                <a:spcPct val="93000"/>
              </a:lnSpc>
              <a:spcBef>
                <a:spcPts val="0"/>
              </a:spcBef>
              <a:spcAft>
                <a:spcPts val="0"/>
              </a:spcAft>
              <a:buNone/>
            </a:pPr>
            <a:fld id="{00000000-1234-1234-1234-123412341234}" type="slidenum">
              <a:rPr lang="en"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Shape 135"/>
          <p:cNvSpPr/>
          <p:nvPr>
            <p:ph idx="2" type="sldImg"/>
          </p:nvPr>
        </p:nvSpPr>
        <p:spPr>
          <a:xfrm>
            <a:off x="381309" y="685800"/>
            <a:ext cx="6096000" cy="3429000"/>
          </a:xfrm>
          <a:custGeom>
            <a:pathLst>
              <a:path extrusionOk="0" h="120000" w="120000">
                <a:moveTo>
                  <a:pt x="0" y="0"/>
                </a:moveTo>
                <a:lnTo>
                  <a:pt x="120000" y="0"/>
                </a:lnTo>
                <a:lnTo>
                  <a:pt x="120000" y="120000"/>
                </a:lnTo>
                <a:lnTo>
                  <a:pt x="0" y="120000"/>
                </a:lnTo>
                <a:close/>
              </a:path>
            </a:pathLst>
          </a:custGeom>
        </p:spPr>
      </p:sp>
      <p:sp>
        <p:nvSpPr>
          <p:cNvPr id="136" name="Shape 13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Shape 1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9" name="Shape 16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Slide">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OverTx">
  <p:cSld name="Title, Content over Content">
    <p:spTree>
      <p:nvGrpSpPr>
        <p:cNvPr id="40" name="Shape 40"/>
        <p:cNvGrpSpPr/>
        <p:nvPr/>
      </p:nvGrpSpPr>
      <p:grpSpPr>
        <a:xfrm>
          <a:off x="0" y="0"/>
          <a:ext cx="0" cy="0"/>
          <a:chOff x="0" y="0"/>
          <a:chExt cx="0" cy="0"/>
        </a:xfrm>
      </p:grpSpPr>
      <p:sp>
        <p:nvSpPr>
          <p:cNvPr id="41" name="Shape 41"/>
          <p:cNvSpPr txBox="1"/>
          <p:nvPr>
            <p:ph type="title"/>
          </p:nvPr>
        </p:nvSpPr>
        <p:spPr>
          <a:xfrm>
            <a:off x="457200" y="205200"/>
            <a:ext cx="8229300" cy="8586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0" marR="0" rtl="0" algn="l">
              <a:spcBef>
                <a:spcPts val="0"/>
              </a:spcBef>
              <a:spcAft>
                <a:spcPts val="0"/>
              </a:spcAft>
              <a:buSzPts val="1400"/>
              <a:buNone/>
              <a:defRPr b="0" i="0" sz="1800" u="none" cap="none" strike="noStrike"/>
            </a:lvl2pPr>
            <a:lvl3pPr indent="0" lvl="2" marL="0" marR="0" rtl="0" algn="l">
              <a:spcBef>
                <a:spcPts val="0"/>
              </a:spcBef>
              <a:spcAft>
                <a:spcPts val="0"/>
              </a:spcAft>
              <a:buSzPts val="1400"/>
              <a:buNone/>
              <a:defRPr b="0" i="0" sz="1800" u="none" cap="none" strike="noStrike"/>
            </a:lvl3pPr>
            <a:lvl4pPr indent="0" lvl="3" marL="0" marR="0" rtl="0" algn="l">
              <a:spcBef>
                <a:spcPts val="0"/>
              </a:spcBef>
              <a:spcAft>
                <a:spcPts val="0"/>
              </a:spcAft>
              <a:buSzPts val="1400"/>
              <a:buNone/>
              <a:defRPr b="0" i="0" sz="1800" u="none" cap="none" strike="noStrike"/>
            </a:lvl4pPr>
            <a:lvl5pPr indent="0" lvl="4" marL="0" marR="0" rtl="0" algn="l">
              <a:spcBef>
                <a:spcPts val="0"/>
              </a:spcBef>
              <a:spcAft>
                <a:spcPts val="0"/>
              </a:spcAft>
              <a:buSzPts val="1400"/>
              <a:buNone/>
              <a:defRPr b="0" i="0" sz="1800" u="none" cap="none" strike="noStrike"/>
            </a:lvl5pPr>
            <a:lvl6pPr indent="0" lvl="5" marL="0" marR="0" rtl="0" algn="l">
              <a:spcBef>
                <a:spcPts val="0"/>
              </a:spcBef>
              <a:spcAft>
                <a:spcPts val="0"/>
              </a:spcAft>
              <a:buSzPts val="1400"/>
              <a:buNone/>
              <a:defRPr b="0" i="0" sz="1800" u="none" cap="none" strike="noStrike"/>
            </a:lvl6pPr>
            <a:lvl7pPr indent="0" lvl="6" marL="0" marR="0" rtl="0" algn="l">
              <a:spcBef>
                <a:spcPts val="0"/>
              </a:spcBef>
              <a:spcAft>
                <a:spcPts val="0"/>
              </a:spcAft>
              <a:buSzPts val="1400"/>
              <a:buNone/>
              <a:defRPr b="0" i="0" sz="1800" u="none" cap="none" strike="noStrike"/>
            </a:lvl7pPr>
            <a:lvl8pPr indent="0" lvl="7" marL="0" marR="0" rtl="0" algn="l">
              <a:spcBef>
                <a:spcPts val="0"/>
              </a:spcBef>
              <a:spcAft>
                <a:spcPts val="0"/>
              </a:spcAft>
              <a:buSzPts val="1400"/>
              <a:buNone/>
              <a:defRPr b="0" i="0" sz="1800" u="none" cap="none" strike="noStrike"/>
            </a:lvl8pPr>
            <a:lvl9pPr indent="0" lvl="8" marL="0" marR="0" rtl="0" algn="l">
              <a:spcBef>
                <a:spcPts val="0"/>
              </a:spcBef>
              <a:spcAft>
                <a:spcPts val="0"/>
              </a:spcAft>
              <a:buSzPts val="1400"/>
              <a:buNone/>
              <a:defRPr b="0" i="0" sz="1800" u="none" cap="none" strike="noStrike"/>
            </a:lvl9pPr>
          </a:lstStyle>
          <a:p/>
        </p:txBody>
      </p:sp>
      <p:sp>
        <p:nvSpPr>
          <p:cNvPr id="42" name="Shape 42"/>
          <p:cNvSpPr txBox="1"/>
          <p:nvPr>
            <p:ph idx="1" type="body"/>
          </p:nvPr>
        </p:nvSpPr>
        <p:spPr>
          <a:xfrm>
            <a:off x="457200" y="1203480"/>
            <a:ext cx="82293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43" name="Shape 43"/>
          <p:cNvSpPr txBox="1"/>
          <p:nvPr>
            <p:ph idx="2" type="body"/>
          </p:nvPr>
        </p:nvSpPr>
        <p:spPr>
          <a:xfrm>
            <a:off x="457200" y="2761920"/>
            <a:ext cx="82293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fourObj">
  <p:cSld name="Title, 4 Content">
    <p:spTree>
      <p:nvGrpSpPr>
        <p:cNvPr id="44" name="Shape 44"/>
        <p:cNvGrpSpPr/>
        <p:nvPr/>
      </p:nvGrpSpPr>
      <p:grpSpPr>
        <a:xfrm>
          <a:off x="0" y="0"/>
          <a:ext cx="0" cy="0"/>
          <a:chOff x="0" y="0"/>
          <a:chExt cx="0" cy="0"/>
        </a:xfrm>
      </p:grpSpPr>
      <p:sp>
        <p:nvSpPr>
          <p:cNvPr id="45" name="Shape 45"/>
          <p:cNvSpPr txBox="1"/>
          <p:nvPr>
            <p:ph type="title"/>
          </p:nvPr>
        </p:nvSpPr>
        <p:spPr>
          <a:xfrm>
            <a:off x="457200" y="205200"/>
            <a:ext cx="8229300" cy="8586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0" marR="0" rtl="0" algn="l">
              <a:spcBef>
                <a:spcPts val="0"/>
              </a:spcBef>
              <a:spcAft>
                <a:spcPts val="0"/>
              </a:spcAft>
              <a:buSzPts val="1400"/>
              <a:buNone/>
              <a:defRPr b="0" i="0" sz="1800" u="none" cap="none" strike="noStrike"/>
            </a:lvl2pPr>
            <a:lvl3pPr indent="0" lvl="2" marL="0" marR="0" rtl="0" algn="l">
              <a:spcBef>
                <a:spcPts val="0"/>
              </a:spcBef>
              <a:spcAft>
                <a:spcPts val="0"/>
              </a:spcAft>
              <a:buSzPts val="1400"/>
              <a:buNone/>
              <a:defRPr b="0" i="0" sz="1800" u="none" cap="none" strike="noStrike"/>
            </a:lvl3pPr>
            <a:lvl4pPr indent="0" lvl="3" marL="0" marR="0" rtl="0" algn="l">
              <a:spcBef>
                <a:spcPts val="0"/>
              </a:spcBef>
              <a:spcAft>
                <a:spcPts val="0"/>
              </a:spcAft>
              <a:buSzPts val="1400"/>
              <a:buNone/>
              <a:defRPr b="0" i="0" sz="1800" u="none" cap="none" strike="noStrike"/>
            </a:lvl4pPr>
            <a:lvl5pPr indent="0" lvl="4" marL="0" marR="0" rtl="0" algn="l">
              <a:spcBef>
                <a:spcPts val="0"/>
              </a:spcBef>
              <a:spcAft>
                <a:spcPts val="0"/>
              </a:spcAft>
              <a:buSzPts val="1400"/>
              <a:buNone/>
              <a:defRPr b="0" i="0" sz="1800" u="none" cap="none" strike="noStrike"/>
            </a:lvl5pPr>
            <a:lvl6pPr indent="0" lvl="5" marL="0" marR="0" rtl="0" algn="l">
              <a:spcBef>
                <a:spcPts val="0"/>
              </a:spcBef>
              <a:spcAft>
                <a:spcPts val="0"/>
              </a:spcAft>
              <a:buSzPts val="1400"/>
              <a:buNone/>
              <a:defRPr b="0" i="0" sz="1800" u="none" cap="none" strike="noStrike"/>
            </a:lvl6pPr>
            <a:lvl7pPr indent="0" lvl="6" marL="0" marR="0" rtl="0" algn="l">
              <a:spcBef>
                <a:spcPts val="0"/>
              </a:spcBef>
              <a:spcAft>
                <a:spcPts val="0"/>
              </a:spcAft>
              <a:buSzPts val="1400"/>
              <a:buNone/>
              <a:defRPr b="0" i="0" sz="1800" u="none" cap="none" strike="noStrike"/>
            </a:lvl7pPr>
            <a:lvl8pPr indent="0" lvl="7" marL="0" marR="0" rtl="0" algn="l">
              <a:spcBef>
                <a:spcPts val="0"/>
              </a:spcBef>
              <a:spcAft>
                <a:spcPts val="0"/>
              </a:spcAft>
              <a:buSzPts val="1400"/>
              <a:buNone/>
              <a:defRPr b="0" i="0" sz="1800" u="none" cap="none" strike="noStrike"/>
            </a:lvl8pPr>
            <a:lvl9pPr indent="0" lvl="8" marL="0" marR="0" rtl="0" algn="l">
              <a:spcBef>
                <a:spcPts val="0"/>
              </a:spcBef>
              <a:spcAft>
                <a:spcPts val="0"/>
              </a:spcAft>
              <a:buSzPts val="1400"/>
              <a:buNone/>
              <a:defRPr b="0" i="0" sz="1800" u="none" cap="none" strike="noStrike"/>
            </a:lvl9pPr>
          </a:lstStyle>
          <a:p/>
        </p:txBody>
      </p:sp>
      <p:sp>
        <p:nvSpPr>
          <p:cNvPr id="46" name="Shape 46"/>
          <p:cNvSpPr txBox="1"/>
          <p:nvPr>
            <p:ph idx="1" type="body"/>
          </p:nvPr>
        </p:nvSpPr>
        <p:spPr>
          <a:xfrm>
            <a:off x="457200" y="1203480"/>
            <a:ext cx="40158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47" name="Shape 47"/>
          <p:cNvSpPr txBox="1"/>
          <p:nvPr>
            <p:ph idx="2" type="body"/>
          </p:nvPr>
        </p:nvSpPr>
        <p:spPr>
          <a:xfrm>
            <a:off x="4674240" y="1203480"/>
            <a:ext cx="40158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48" name="Shape 48"/>
          <p:cNvSpPr txBox="1"/>
          <p:nvPr>
            <p:ph idx="3" type="body"/>
          </p:nvPr>
        </p:nvSpPr>
        <p:spPr>
          <a:xfrm>
            <a:off x="4674240" y="2761920"/>
            <a:ext cx="40158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49" name="Shape 49"/>
          <p:cNvSpPr txBox="1"/>
          <p:nvPr>
            <p:ph idx="4" type="body"/>
          </p:nvPr>
        </p:nvSpPr>
        <p:spPr>
          <a:xfrm>
            <a:off x="457200" y="2761920"/>
            <a:ext cx="40158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6 Content">
    <p:spTree>
      <p:nvGrpSpPr>
        <p:cNvPr id="50" name="Shape 50"/>
        <p:cNvGrpSpPr/>
        <p:nvPr/>
      </p:nvGrpSpPr>
      <p:grpSpPr>
        <a:xfrm>
          <a:off x="0" y="0"/>
          <a:ext cx="0" cy="0"/>
          <a:chOff x="0" y="0"/>
          <a:chExt cx="0" cy="0"/>
        </a:xfrm>
      </p:grpSpPr>
      <p:sp>
        <p:nvSpPr>
          <p:cNvPr id="51" name="Shape 51"/>
          <p:cNvSpPr txBox="1"/>
          <p:nvPr>
            <p:ph type="title"/>
          </p:nvPr>
        </p:nvSpPr>
        <p:spPr>
          <a:xfrm>
            <a:off x="457200" y="205200"/>
            <a:ext cx="8229300" cy="8586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0" marR="0" rtl="0" algn="l">
              <a:spcBef>
                <a:spcPts val="0"/>
              </a:spcBef>
              <a:spcAft>
                <a:spcPts val="0"/>
              </a:spcAft>
              <a:buSzPts val="1400"/>
              <a:buNone/>
              <a:defRPr b="0" i="0" sz="1800" u="none" cap="none" strike="noStrike"/>
            </a:lvl2pPr>
            <a:lvl3pPr indent="0" lvl="2" marL="0" marR="0" rtl="0" algn="l">
              <a:spcBef>
                <a:spcPts val="0"/>
              </a:spcBef>
              <a:spcAft>
                <a:spcPts val="0"/>
              </a:spcAft>
              <a:buSzPts val="1400"/>
              <a:buNone/>
              <a:defRPr b="0" i="0" sz="1800" u="none" cap="none" strike="noStrike"/>
            </a:lvl3pPr>
            <a:lvl4pPr indent="0" lvl="3" marL="0" marR="0" rtl="0" algn="l">
              <a:spcBef>
                <a:spcPts val="0"/>
              </a:spcBef>
              <a:spcAft>
                <a:spcPts val="0"/>
              </a:spcAft>
              <a:buSzPts val="1400"/>
              <a:buNone/>
              <a:defRPr b="0" i="0" sz="1800" u="none" cap="none" strike="noStrike"/>
            </a:lvl4pPr>
            <a:lvl5pPr indent="0" lvl="4" marL="0" marR="0" rtl="0" algn="l">
              <a:spcBef>
                <a:spcPts val="0"/>
              </a:spcBef>
              <a:spcAft>
                <a:spcPts val="0"/>
              </a:spcAft>
              <a:buSzPts val="1400"/>
              <a:buNone/>
              <a:defRPr b="0" i="0" sz="1800" u="none" cap="none" strike="noStrike"/>
            </a:lvl5pPr>
            <a:lvl6pPr indent="0" lvl="5" marL="0" marR="0" rtl="0" algn="l">
              <a:spcBef>
                <a:spcPts val="0"/>
              </a:spcBef>
              <a:spcAft>
                <a:spcPts val="0"/>
              </a:spcAft>
              <a:buSzPts val="1400"/>
              <a:buNone/>
              <a:defRPr b="0" i="0" sz="1800" u="none" cap="none" strike="noStrike"/>
            </a:lvl6pPr>
            <a:lvl7pPr indent="0" lvl="6" marL="0" marR="0" rtl="0" algn="l">
              <a:spcBef>
                <a:spcPts val="0"/>
              </a:spcBef>
              <a:spcAft>
                <a:spcPts val="0"/>
              </a:spcAft>
              <a:buSzPts val="1400"/>
              <a:buNone/>
              <a:defRPr b="0" i="0" sz="1800" u="none" cap="none" strike="noStrike"/>
            </a:lvl7pPr>
            <a:lvl8pPr indent="0" lvl="7" marL="0" marR="0" rtl="0" algn="l">
              <a:spcBef>
                <a:spcPts val="0"/>
              </a:spcBef>
              <a:spcAft>
                <a:spcPts val="0"/>
              </a:spcAft>
              <a:buSzPts val="1400"/>
              <a:buNone/>
              <a:defRPr b="0" i="0" sz="1800" u="none" cap="none" strike="noStrike"/>
            </a:lvl8pPr>
            <a:lvl9pPr indent="0" lvl="8" marL="0" marR="0" rtl="0" algn="l">
              <a:spcBef>
                <a:spcPts val="0"/>
              </a:spcBef>
              <a:spcAft>
                <a:spcPts val="0"/>
              </a:spcAft>
              <a:buSzPts val="1400"/>
              <a:buNone/>
              <a:defRPr b="0" i="0" sz="1800" u="none" cap="none" strike="noStrike"/>
            </a:lvl9pPr>
          </a:lstStyle>
          <a:p/>
        </p:txBody>
      </p:sp>
      <p:sp>
        <p:nvSpPr>
          <p:cNvPr id="52" name="Shape 52"/>
          <p:cNvSpPr txBox="1"/>
          <p:nvPr>
            <p:ph idx="1" type="body"/>
          </p:nvPr>
        </p:nvSpPr>
        <p:spPr>
          <a:xfrm>
            <a:off x="457200" y="1203480"/>
            <a:ext cx="8229300" cy="29829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53" name="Shape 53"/>
          <p:cNvSpPr txBox="1"/>
          <p:nvPr>
            <p:ph idx="2" type="body"/>
          </p:nvPr>
        </p:nvSpPr>
        <p:spPr>
          <a:xfrm>
            <a:off x="457200" y="1203480"/>
            <a:ext cx="8229300" cy="29829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54" name="Shape 54"/>
          <p:cNvSpPr/>
          <p:nvPr/>
        </p:nvSpPr>
        <p:spPr>
          <a:xfrm>
            <a:off x="457200" y="1203480"/>
            <a:ext cx="8229300" cy="29829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5" name="Shape 55"/>
          <p:cNvSpPr/>
          <p:nvPr/>
        </p:nvSpPr>
        <p:spPr>
          <a:xfrm>
            <a:off x="457200" y="1203480"/>
            <a:ext cx="8229300" cy="29829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slide">
    <p:spTree>
      <p:nvGrpSpPr>
        <p:cNvPr id="56" name="Shape 56"/>
        <p:cNvGrpSpPr/>
        <p:nvPr/>
      </p:nvGrpSpPr>
      <p:grpSpPr>
        <a:xfrm>
          <a:off x="0" y="0"/>
          <a:ext cx="0" cy="0"/>
          <a:chOff x="0" y="0"/>
          <a:chExt cx="0" cy="0"/>
        </a:xfrm>
      </p:grpSpPr>
      <p:sp>
        <p:nvSpPr>
          <p:cNvPr id="57" name="Shape 57"/>
          <p:cNvSpPr txBox="1"/>
          <p:nvPr>
            <p:ph idx="12" type="sldNum"/>
          </p:nvPr>
        </p:nvSpPr>
        <p:spPr>
          <a:xfrm>
            <a:off x="8472458" y="4663216"/>
            <a:ext cx="548700" cy="393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 sz="700" u="none" cap="none" strike="noStrike">
                <a:solidFill>
                  <a:srgbClr val="000000"/>
                </a:solidFill>
                <a:latin typeface="Arial"/>
                <a:ea typeface="Arial"/>
                <a:cs typeface="Arial"/>
                <a:sym typeface="Arial"/>
              </a:rPr>
              <a:t>‹#›</a:t>
            </a:fld>
            <a:endParaRPr b="0" i="0" sz="700" u="none" cap="none" strike="noStrike">
              <a:solidFill>
                <a:srgbClr val="000000"/>
              </a:solidFill>
              <a:latin typeface="Arial"/>
              <a:ea typeface="Arial"/>
              <a:cs typeface="Arial"/>
              <a:sym typeface="Arial"/>
            </a:endParaRPr>
          </a:p>
        </p:txBody>
      </p:sp>
      <p:pic>
        <p:nvPicPr>
          <p:cNvPr descr="Artboard 1@2x.png" id="58" name="Shape 58"/>
          <p:cNvPicPr preferRelativeResize="0"/>
          <p:nvPr/>
        </p:nvPicPr>
        <p:blipFill rotWithShape="1">
          <a:blip r:embed="rId2">
            <a:alphaModFix/>
          </a:blip>
          <a:srcRect b="0" l="0" r="0" t="0"/>
          <a:stretch/>
        </p:blipFill>
        <p:spPr>
          <a:xfrm>
            <a:off x="0" y="0"/>
            <a:ext cx="9144000" cy="5143500"/>
          </a:xfrm>
          <a:prstGeom prst="rect">
            <a:avLst/>
          </a:prstGeom>
          <a:noFill/>
          <a:ln>
            <a:noFill/>
          </a:ln>
        </p:spPr>
      </p:pic>
      <p:pic>
        <p:nvPicPr>
          <p:cNvPr descr="Asset 1@2x.png" id="59" name="Shape 59"/>
          <p:cNvPicPr preferRelativeResize="0"/>
          <p:nvPr/>
        </p:nvPicPr>
        <p:blipFill rotWithShape="1">
          <a:blip r:embed="rId3">
            <a:alphaModFix/>
          </a:blip>
          <a:srcRect b="-9689" l="-2454" r="-3782" t="-10981"/>
          <a:stretch/>
        </p:blipFill>
        <p:spPr>
          <a:xfrm>
            <a:off x="1328275" y="1476500"/>
            <a:ext cx="1516500" cy="5529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Webinar">
    <p:spTree>
      <p:nvGrpSpPr>
        <p:cNvPr id="60" name="Shape 60"/>
        <p:cNvGrpSpPr/>
        <p:nvPr/>
      </p:nvGrpSpPr>
      <p:grpSpPr>
        <a:xfrm>
          <a:off x="0" y="0"/>
          <a:ext cx="0" cy="0"/>
          <a:chOff x="0" y="0"/>
          <a:chExt cx="0" cy="0"/>
        </a:xfrm>
      </p:grpSpPr>
      <p:sp>
        <p:nvSpPr>
          <p:cNvPr id="61" name="Shape 61"/>
          <p:cNvSpPr txBox="1"/>
          <p:nvPr>
            <p:ph type="title"/>
          </p:nvPr>
        </p:nvSpPr>
        <p:spPr>
          <a:xfrm>
            <a:off x="457200" y="-22621"/>
            <a:ext cx="8229600" cy="8574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62" name="Shape 62"/>
          <p:cNvSpPr txBox="1"/>
          <p:nvPr>
            <p:ph idx="1" type="body"/>
          </p:nvPr>
        </p:nvSpPr>
        <p:spPr>
          <a:xfrm>
            <a:off x="457200" y="819150"/>
            <a:ext cx="8229600" cy="37833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SzPts val="1400"/>
              <a:buNone/>
              <a:defRPr/>
            </a:lvl1pPr>
            <a:lvl2pPr indent="-228600" lvl="1" marL="914400" rtl="0">
              <a:spcBef>
                <a:spcPts val="0"/>
              </a:spcBef>
              <a:spcAft>
                <a:spcPts val="0"/>
              </a:spcAft>
              <a:buSzPts val="1400"/>
              <a:buNone/>
              <a:defRPr/>
            </a:lvl2pPr>
            <a:lvl3pPr indent="-228600" lvl="2" marL="1371600" rtl="0">
              <a:spcBef>
                <a:spcPts val="0"/>
              </a:spcBef>
              <a:spcAft>
                <a:spcPts val="0"/>
              </a:spcAft>
              <a:buSzPts val="1400"/>
              <a:buNone/>
              <a:defRPr/>
            </a:lvl3pPr>
            <a:lvl4pPr indent="-228600" lvl="3" marL="1828800" rtl="0">
              <a:spcBef>
                <a:spcPts val="0"/>
              </a:spcBef>
              <a:spcAft>
                <a:spcPts val="0"/>
              </a:spcAft>
              <a:buSzPts val="1400"/>
              <a:buNone/>
              <a:defRPr/>
            </a:lvl4pPr>
            <a:lvl5pPr indent="-228600" lvl="4" marL="2286000" rtl="0">
              <a:spcBef>
                <a:spcPts val="0"/>
              </a:spcBef>
              <a:spcAft>
                <a:spcPts val="0"/>
              </a:spcAft>
              <a:buSzPts val="1400"/>
              <a:buNone/>
              <a:defRPr/>
            </a:lvl5pPr>
            <a:lvl6pPr indent="-228600" lvl="5" marL="2743200" rtl="0">
              <a:spcBef>
                <a:spcPts val="0"/>
              </a:spcBef>
              <a:spcAft>
                <a:spcPts val="0"/>
              </a:spcAft>
              <a:buSzPts val="1400"/>
              <a:buNone/>
              <a:defRPr/>
            </a:lvl6pPr>
            <a:lvl7pPr indent="-228600" lvl="6" marL="3200400" rtl="0">
              <a:spcBef>
                <a:spcPts val="0"/>
              </a:spcBef>
              <a:spcAft>
                <a:spcPts val="0"/>
              </a:spcAft>
              <a:buSzPts val="1400"/>
              <a:buNone/>
              <a:defRPr/>
            </a:lvl7pPr>
            <a:lvl8pPr indent="-228600" lvl="7" marL="3657600" rtl="0">
              <a:spcBef>
                <a:spcPts val="0"/>
              </a:spcBef>
              <a:spcAft>
                <a:spcPts val="0"/>
              </a:spcAft>
              <a:buSzPts val="1400"/>
              <a:buNone/>
              <a:defRPr/>
            </a:lvl8pPr>
            <a:lvl9pPr indent="-228600" lvl="8" marL="4114800" rtl="0">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63" name="Shape 63"/>
        <p:cNvGrpSpPr/>
        <p:nvPr/>
      </p:nvGrpSpPr>
      <p:grpSpPr>
        <a:xfrm>
          <a:off x="0" y="0"/>
          <a:ext cx="0" cy="0"/>
          <a:chOff x="0" y="0"/>
          <a:chExt cx="0" cy="0"/>
        </a:xfrm>
      </p:grpSpPr>
      <p:sp>
        <p:nvSpPr>
          <p:cNvPr id="64" name="Shape 64"/>
          <p:cNvSpPr txBox="1"/>
          <p:nvPr>
            <p:ph idx="1" type="body"/>
          </p:nvPr>
        </p:nvSpPr>
        <p:spPr>
          <a:xfrm>
            <a:off x="457200" y="4406309"/>
            <a:ext cx="8229600" cy="519600"/>
          </a:xfrm>
          <a:prstGeom prst="rect">
            <a:avLst/>
          </a:prstGeom>
          <a:noFill/>
          <a:ln>
            <a:noFill/>
          </a:ln>
        </p:spPr>
        <p:txBody>
          <a:bodyPr anchorCtr="0" anchor="t" bIns="91425" lIns="91425" spcFirstLastPara="1" rIns="91425" wrap="square" tIns="91425"/>
          <a:lstStyle>
            <a:lvl1pPr indent="-228600" lvl="0" marL="457200" rtl="0" algn="ctr">
              <a:spcBef>
                <a:spcPts val="360"/>
              </a:spcBef>
              <a:spcAft>
                <a:spcPts val="0"/>
              </a:spcAft>
              <a:buSzPts val="1400"/>
              <a:buFont typeface="Proxima Nova"/>
              <a:buNone/>
              <a:defRPr/>
            </a:lvl1pPr>
            <a:lvl2pPr indent="-228600" lvl="1" marL="914400" rtl="0">
              <a:spcBef>
                <a:spcPts val="0"/>
              </a:spcBef>
              <a:spcAft>
                <a:spcPts val="0"/>
              </a:spcAft>
              <a:buSzPts val="1400"/>
              <a:buNone/>
              <a:defRPr/>
            </a:lvl2pPr>
            <a:lvl3pPr indent="-228600" lvl="2" marL="1371600" rtl="0">
              <a:spcBef>
                <a:spcPts val="0"/>
              </a:spcBef>
              <a:spcAft>
                <a:spcPts val="0"/>
              </a:spcAft>
              <a:buSzPts val="1400"/>
              <a:buNone/>
              <a:defRPr/>
            </a:lvl3pPr>
            <a:lvl4pPr indent="-228600" lvl="3" marL="1828800" rtl="0">
              <a:spcBef>
                <a:spcPts val="0"/>
              </a:spcBef>
              <a:spcAft>
                <a:spcPts val="0"/>
              </a:spcAft>
              <a:buSzPts val="1400"/>
              <a:buNone/>
              <a:defRPr/>
            </a:lvl4pPr>
            <a:lvl5pPr indent="-228600" lvl="4" marL="2286000" rtl="0">
              <a:spcBef>
                <a:spcPts val="0"/>
              </a:spcBef>
              <a:spcAft>
                <a:spcPts val="0"/>
              </a:spcAft>
              <a:buSzPts val="1400"/>
              <a:buNone/>
              <a:defRPr/>
            </a:lvl5pPr>
            <a:lvl6pPr indent="-228600" lvl="5" marL="2743200" rtl="0">
              <a:spcBef>
                <a:spcPts val="0"/>
              </a:spcBef>
              <a:spcAft>
                <a:spcPts val="0"/>
              </a:spcAft>
              <a:buSzPts val="1400"/>
              <a:buNone/>
              <a:defRPr/>
            </a:lvl6pPr>
            <a:lvl7pPr indent="-228600" lvl="6" marL="3200400" rtl="0">
              <a:spcBef>
                <a:spcPts val="0"/>
              </a:spcBef>
              <a:spcAft>
                <a:spcPts val="0"/>
              </a:spcAft>
              <a:buSzPts val="1400"/>
              <a:buNone/>
              <a:defRPr/>
            </a:lvl7pPr>
            <a:lvl8pPr indent="-228600" lvl="7" marL="3657600" rtl="0">
              <a:spcBef>
                <a:spcPts val="0"/>
              </a:spcBef>
              <a:spcAft>
                <a:spcPts val="0"/>
              </a:spcAft>
              <a:buSzPts val="1400"/>
              <a:buNone/>
              <a:defRPr/>
            </a:lvl8pPr>
            <a:lvl9pPr indent="-228600" lvl="8" marL="4114800" rtl="0">
              <a:spcBef>
                <a:spcPts val="0"/>
              </a:spcBef>
              <a:spcAft>
                <a:spcPts val="0"/>
              </a:spcAft>
              <a:buSzPts val="1400"/>
              <a:buNone/>
              <a:defRPr/>
            </a:lvl9pPr>
          </a:lstStyle>
          <a:p/>
        </p:txBody>
      </p:sp>
      <p:sp>
        <p:nvSpPr>
          <p:cNvPr id="65" name="Shape 65"/>
          <p:cNvSpPr txBox="1"/>
          <p:nvPr>
            <p:ph idx="12" type="sldNum"/>
          </p:nvPr>
        </p:nvSpPr>
        <p:spPr>
          <a:xfrm>
            <a:off x="457209" y="4718013"/>
            <a:ext cx="548700" cy="3936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Webinar 1">
    <p:spTree>
      <p:nvGrpSpPr>
        <p:cNvPr id="66" name="Shape 66"/>
        <p:cNvGrpSpPr/>
        <p:nvPr/>
      </p:nvGrpSpPr>
      <p:grpSpPr>
        <a:xfrm>
          <a:off x="0" y="0"/>
          <a:ext cx="0" cy="0"/>
          <a:chOff x="0" y="0"/>
          <a:chExt cx="0" cy="0"/>
        </a:xfrm>
      </p:grpSpPr>
      <p:sp>
        <p:nvSpPr>
          <p:cNvPr id="67" name="Shape 67"/>
          <p:cNvSpPr txBox="1"/>
          <p:nvPr>
            <p:ph type="title"/>
          </p:nvPr>
        </p:nvSpPr>
        <p:spPr>
          <a:xfrm>
            <a:off x="457200" y="-22621"/>
            <a:ext cx="8229600" cy="8574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68" name="Shape 68"/>
          <p:cNvSpPr txBox="1"/>
          <p:nvPr>
            <p:ph idx="1" type="body"/>
          </p:nvPr>
        </p:nvSpPr>
        <p:spPr>
          <a:xfrm>
            <a:off x="457200" y="819150"/>
            <a:ext cx="8229600" cy="37833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SzPts val="1400"/>
              <a:buNone/>
              <a:defRPr/>
            </a:lvl1pPr>
            <a:lvl2pPr indent="-228600" lvl="1" marL="914400" rtl="0">
              <a:spcBef>
                <a:spcPts val="0"/>
              </a:spcBef>
              <a:spcAft>
                <a:spcPts val="0"/>
              </a:spcAft>
              <a:buSzPts val="1400"/>
              <a:buNone/>
              <a:defRPr/>
            </a:lvl2pPr>
            <a:lvl3pPr indent="-228600" lvl="2" marL="1371600" rtl="0">
              <a:spcBef>
                <a:spcPts val="0"/>
              </a:spcBef>
              <a:spcAft>
                <a:spcPts val="0"/>
              </a:spcAft>
              <a:buSzPts val="1400"/>
              <a:buNone/>
              <a:defRPr/>
            </a:lvl3pPr>
            <a:lvl4pPr indent="-228600" lvl="3" marL="1828800" rtl="0">
              <a:spcBef>
                <a:spcPts val="0"/>
              </a:spcBef>
              <a:spcAft>
                <a:spcPts val="0"/>
              </a:spcAft>
              <a:buSzPts val="1400"/>
              <a:buNone/>
              <a:defRPr/>
            </a:lvl4pPr>
            <a:lvl5pPr indent="-228600" lvl="4" marL="2286000" rtl="0">
              <a:spcBef>
                <a:spcPts val="0"/>
              </a:spcBef>
              <a:spcAft>
                <a:spcPts val="0"/>
              </a:spcAft>
              <a:buSzPts val="1400"/>
              <a:buNone/>
              <a:defRPr/>
            </a:lvl5pPr>
            <a:lvl6pPr indent="-228600" lvl="5" marL="2743200" rtl="0">
              <a:spcBef>
                <a:spcPts val="0"/>
              </a:spcBef>
              <a:spcAft>
                <a:spcPts val="0"/>
              </a:spcAft>
              <a:buSzPts val="1400"/>
              <a:buNone/>
              <a:defRPr/>
            </a:lvl6pPr>
            <a:lvl7pPr indent="-228600" lvl="6" marL="3200400" rtl="0">
              <a:spcBef>
                <a:spcPts val="0"/>
              </a:spcBef>
              <a:spcAft>
                <a:spcPts val="0"/>
              </a:spcAft>
              <a:buSzPts val="1400"/>
              <a:buNone/>
              <a:defRPr/>
            </a:lvl7pPr>
            <a:lvl8pPr indent="-228600" lvl="7" marL="3657600" rtl="0">
              <a:spcBef>
                <a:spcPts val="0"/>
              </a:spcBef>
              <a:spcAft>
                <a:spcPts val="0"/>
              </a:spcAft>
              <a:buSzPts val="1400"/>
              <a:buNone/>
              <a:defRPr/>
            </a:lvl8pPr>
            <a:lvl9pPr indent="-228600" lvl="8" marL="4114800" rtl="0">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Webinar 2">
    <p:spTree>
      <p:nvGrpSpPr>
        <p:cNvPr id="69" name="Shape 69"/>
        <p:cNvGrpSpPr/>
        <p:nvPr/>
      </p:nvGrpSpPr>
      <p:grpSpPr>
        <a:xfrm>
          <a:off x="0" y="0"/>
          <a:ext cx="0" cy="0"/>
          <a:chOff x="0" y="0"/>
          <a:chExt cx="0" cy="0"/>
        </a:xfrm>
      </p:grpSpPr>
      <p:sp>
        <p:nvSpPr>
          <p:cNvPr id="70" name="Shape 70"/>
          <p:cNvSpPr txBox="1"/>
          <p:nvPr>
            <p:ph type="title"/>
          </p:nvPr>
        </p:nvSpPr>
        <p:spPr>
          <a:xfrm>
            <a:off x="457200" y="-22621"/>
            <a:ext cx="8229600" cy="8574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71" name="Shape 71"/>
          <p:cNvSpPr txBox="1"/>
          <p:nvPr>
            <p:ph idx="1" type="body"/>
          </p:nvPr>
        </p:nvSpPr>
        <p:spPr>
          <a:xfrm>
            <a:off x="457200" y="819150"/>
            <a:ext cx="8229600" cy="37833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SzPts val="1400"/>
              <a:buNone/>
              <a:defRPr/>
            </a:lvl1pPr>
            <a:lvl2pPr indent="-228600" lvl="1" marL="914400" rtl="0">
              <a:spcBef>
                <a:spcPts val="0"/>
              </a:spcBef>
              <a:spcAft>
                <a:spcPts val="0"/>
              </a:spcAft>
              <a:buSzPts val="1400"/>
              <a:buNone/>
              <a:defRPr/>
            </a:lvl2pPr>
            <a:lvl3pPr indent="-228600" lvl="2" marL="1371600" rtl="0">
              <a:spcBef>
                <a:spcPts val="0"/>
              </a:spcBef>
              <a:spcAft>
                <a:spcPts val="0"/>
              </a:spcAft>
              <a:buSzPts val="1400"/>
              <a:buNone/>
              <a:defRPr/>
            </a:lvl3pPr>
            <a:lvl4pPr indent="-228600" lvl="3" marL="1828800" rtl="0">
              <a:spcBef>
                <a:spcPts val="0"/>
              </a:spcBef>
              <a:spcAft>
                <a:spcPts val="0"/>
              </a:spcAft>
              <a:buSzPts val="1400"/>
              <a:buNone/>
              <a:defRPr/>
            </a:lvl4pPr>
            <a:lvl5pPr indent="-228600" lvl="4" marL="2286000" rtl="0">
              <a:spcBef>
                <a:spcPts val="0"/>
              </a:spcBef>
              <a:spcAft>
                <a:spcPts val="0"/>
              </a:spcAft>
              <a:buSzPts val="1400"/>
              <a:buNone/>
              <a:defRPr/>
            </a:lvl5pPr>
            <a:lvl6pPr indent="-228600" lvl="5" marL="2743200" rtl="0">
              <a:spcBef>
                <a:spcPts val="0"/>
              </a:spcBef>
              <a:spcAft>
                <a:spcPts val="0"/>
              </a:spcAft>
              <a:buSzPts val="1400"/>
              <a:buNone/>
              <a:defRPr/>
            </a:lvl6pPr>
            <a:lvl7pPr indent="-228600" lvl="6" marL="3200400" rtl="0">
              <a:spcBef>
                <a:spcPts val="0"/>
              </a:spcBef>
              <a:spcAft>
                <a:spcPts val="0"/>
              </a:spcAft>
              <a:buSzPts val="1400"/>
              <a:buNone/>
              <a:defRPr/>
            </a:lvl7pPr>
            <a:lvl8pPr indent="-228600" lvl="7" marL="3657600" rtl="0">
              <a:spcBef>
                <a:spcPts val="0"/>
              </a:spcBef>
              <a:spcAft>
                <a:spcPts val="0"/>
              </a:spcAft>
              <a:buSzPts val="1400"/>
              <a:buNone/>
              <a:defRPr/>
            </a:lvl8pPr>
            <a:lvl9pPr indent="-228600" lvl="8" marL="4114800" rtl="0">
              <a:spcBef>
                <a:spcPts val="0"/>
              </a:spcBef>
              <a:spcAft>
                <a:spcPts val="0"/>
              </a:spcAft>
              <a:buSzPts val="1400"/>
              <a:buNone/>
              <a:defRPr/>
            </a:lvl9pPr>
          </a:lstStyle>
          <a:p/>
        </p:txBody>
      </p:sp>
      <p:sp>
        <p:nvSpPr>
          <p:cNvPr id="72" name="Shape 72"/>
          <p:cNvSpPr txBox="1"/>
          <p:nvPr/>
        </p:nvSpPr>
        <p:spPr>
          <a:xfrm>
            <a:off x="2361925" y="4754425"/>
            <a:ext cx="4230600" cy="23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666666"/>
                </a:solidFill>
              </a:rPr>
              <a:t>RED HAT CONFIDENTIAL</a:t>
            </a:r>
            <a:endParaRPr sz="1200">
              <a:solidFill>
                <a:srgbClr val="666666"/>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Webinar 3">
    <p:spTree>
      <p:nvGrpSpPr>
        <p:cNvPr id="73" name="Shape 73"/>
        <p:cNvGrpSpPr/>
        <p:nvPr/>
      </p:nvGrpSpPr>
      <p:grpSpPr>
        <a:xfrm>
          <a:off x="0" y="0"/>
          <a:ext cx="0" cy="0"/>
          <a:chOff x="0" y="0"/>
          <a:chExt cx="0" cy="0"/>
        </a:xfrm>
      </p:grpSpPr>
      <p:sp>
        <p:nvSpPr>
          <p:cNvPr id="74" name="Shape 74"/>
          <p:cNvSpPr txBox="1"/>
          <p:nvPr>
            <p:ph type="title"/>
          </p:nvPr>
        </p:nvSpPr>
        <p:spPr>
          <a:xfrm>
            <a:off x="457200" y="-22621"/>
            <a:ext cx="8229600" cy="857400"/>
          </a:xfrm>
          <a:prstGeom prst="rect">
            <a:avLst/>
          </a:prstGeom>
          <a:noFill/>
          <a:ln>
            <a:noFill/>
          </a:ln>
        </p:spPr>
        <p:txBody>
          <a:bodyPr anchorCtr="0" anchor="b" bIns="91425" lIns="91425" spcFirstLastPara="1" rIns="91425" wrap="square" tIns="91425"/>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75" name="Shape 75"/>
          <p:cNvSpPr txBox="1"/>
          <p:nvPr>
            <p:ph idx="1" type="body"/>
          </p:nvPr>
        </p:nvSpPr>
        <p:spPr>
          <a:xfrm>
            <a:off x="457200" y="819150"/>
            <a:ext cx="8229600" cy="3783300"/>
          </a:xfrm>
          <a:prstGeom prst="rect">
            <a:avLst/>
          </a:prstGeom>
          <a:noFill/>
          <a:ln>
            <a:noFill/>
          </a:ln>
        </p:spPr>
        <p:txBody>
          <a:bodyPr anchorCtr="0" anchor="t" bIns="91425" lIns="91425" spcFirstLastPara="1" rIns="91425" wrap="square" tIns="91425"/>
          <a:lstStyle>
            <a:lvl1pPr indent="-228600" lvl="0" marL="457200" rtl="0">
              <a:spcBef>
                <a:spcPts val="0"/>
              </a:spcBef>
              <a:spcAft>
                <a:spcPts val="0"/>
              </a:spcAft>
              <a:buSzPts val="1400"/>
              <a:buNone/>
              <a:defRPr/>
            </a:lvl1pPr>
            <a:lvl2pPr indent="-228600" lvl="1" marL="914400" rtl="0">
              <a:spcBef>
                <a:spcPts val="0"/>
              </a:spcBef>
              <a:spcAft>
                <a:spcPts val="0"/>
              </a:spcAft>
              <a:buSzPts val="1400"/>
              <a:buNone/>
              <a:defRPr/>
            </a:lvl2pPr>
            <a:lvl3pPr indent="-228600" lvl="2" marL="1371600" rtl="0">
              <a:spcBef>
                <a:spcPts val="0"/>
              </a:spcBef>
              <a:spcAft>
                <a:spcPts val="0"/>
              </a:spcAft>
              <a:buSzPts val="1400"/>
              <a:buNone/>
              <a:defRPr/>
            </a:lvl3pPr>
            <a:lvl4pPr indent="-228600" lvl="3" marL="1828800" rtl="0">
              <a:spcBef>
                <a:spcPts val="0"/>
              </a:spcBef>
              <a:spcAft>
                <a:spcPts val="0"/>
              </a:spcAft>
              <a:buSzPts val="1400"/>
              <a:buNone/>
              <a:defRPr/>
            </a:lvl4pPr>
            <a:lvl5pPr indent="-228600" lvl="4" marL="2286000" rtl="0">
              <a:spcBef>
                <a:spcPts val="0"/>
              </a:spcBef>
              <a:spcAft>
                <a:spcPts val="0"/>
              </a:spcAft>
              <a:buSzPts val="1400"/>
              <a:buNone/>
              <a:defRPr/>
            </a:lvl5pPr>
            <a:lvl6pPr indent="-228600" lvl="5" marL="2743200" rtl="0">
              <a:spcBef>
                <a:spcPts val="0"/>
              </a:spcBef>
              <a:spcAft>
                <a:spcPts val="0"/>
              </a:spcAft>
              <a:buSzPts val="1400"/>
              <a:buNone/>
              <a:defRPr/>
            </a:lvl6pPr>
            <a:lvl7pPr indent="-228600" lvl="6" marL="3200400" rtl="0">
              <a:spcBef>
                <a:spcPts val="0"/>
              </a:spcBef>
              <a:spcAft>
                <a:spcPts val="0"/>
              </a:spcAft>
              <a:buSzPts val="1400"/>
              <a:buNone/>
              <a:defRPr/>
            </a:lvl7pPr>
            <a:lvl8pPr indent="-228600" lvl="7" marL="3657600" rtl="0">
              <a:spcBef>
                <a:spcPts val="0"/>
              </a:spcBef>
              <a:spcAft>
                <a:spcPts val="0"/>
              </a:spcAft>
              <a:buSzPts val="1400"/>
              <a:buNone/>
              <a:defRPr/>
            </a:lvl8pPr>
            <a:lvl9pPr indent="-228600" lvl="8" marL="4114800" rtl="0">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hree columns">
    <p:bg>
      <p:bgPr>
        <a:blipFill rotWithShape="1">
          <a:blip r:embed="rId2">
            <a:alphaModFix/>
          </a:blip>
          <a:stretch>
            <a:fillRect b="0" l="0" r="0" t="0"/>
          </a:stretch>
        </a:blipFill>
      </p:bgPr>
    </p:bg>
    <p:spTree>
      <p:nvGrpSpPr>
        <p:cNvPr id="76" name="Shape 76"/>
        <p:cNvGrpSpPr/>
        <p:nvPr/>
      </p:nvGrpSpPr>
      <p:grpSpPr>
        <a:xfrm>
          <a:off x="0" y="0"/>
          <a:ext cx="0" cy="0"/>
          <a:chOff x="0" y="0"/>
          <a:chExt cx="0" cy="0"/>
        </a:xfrm>
      </p:grpSpPr>
      <p:sp>
        <p:nvSpPr>
          <p:cNvPr id="77" name="Shape 77"/>
          <p:cNvSpPr txBox="1"/>
          <p:nvPr>
            <p:ph idx="1" type="subTitle"/>
          </p:nvPr>
        </p:nvSpPr>
        <p:spPr>
          <a:xfrm>
            <a:off x="826650" y="2872256"/>
            <a:ext cx="2260800" cy="6642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Overpass"/>
              <a:buNone/>
              <a:defRPr b="1" i="0" sz="1400" u="none" cap="none" strike="noStrike">
                <a:solidFill>
                  <a:srgbClr val="FFFFFF"/>
                </a:solidFill>
                <a:latin typeface="Overpass"/>
                <a:ea typeface="Overpass"/>
                <a:cs typeface="Overpass"/>
                <a:sym typeface="Overpass"/>
              </a:defRPr>
            </a:lvl1pPr>
            <a:lvl2pPr indent="0" lvl="1" marL="4572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2pPr>
            <a:lvl3pPr indent="0" lvl="2" marL="9144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3pPr>
            <a:lvl4pPr indent="0" lvl="3" marL="13716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4pPr>
            <a:lvl5pPr indent="0" lvl="4" marL="18288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5pPr>
            <a:lvl6pPr indent="0" lvl="5" marL="22860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6pPr>
            <a:lvl7pPr indent="0" lvl="6" marL="27432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7pPr>
            <a:lvl8pPr indent="0" lvl="7" marL="32004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8pPr>
            <a:lvl9pPr indent="0" lvl="8" marL="36576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9pPr>
          </a:lstStyle>
          <a:p/>
        </p:txBody>
      </p:sp>
      <p:sp>
        <p:nvSpPr>
          <p:cNvPr id="78" name="Shape 78"/>
          <p:cNvSpPr txBox="1"/>
          <p:nvPr>
            <p:ph idx="2" type="subTitle"/>
          </p:nvPr>
        </p:nvSpPr>
        <p:spPr>
          <a:xfrm>
            <a:off x="826650" y="3536456"/>
            <a:ext cx="2260800" cy="664200"/>
          </a:xfrm>
          <a:prstGeom prst="rect">
            <a:avLst/>
          </a:prstGeom>
          <a:noFill/>
          <a:ln>
            <a:noFill/>
          </a:ln>
        </p:spPr>
        <p:txBody>
          <a:bodyPr anchorCtr="0" anchor="t"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1pPr>
            <a:lvl2pPr indent="0" lvl="1" marL="4572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2pPr>
            <a:lvl3pPr indent="0" lvl="2" marL="9144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3pPr>
            <a:lvl4pPr indent="0" lvl="3" marL="13716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4pPr>
            <a:lvl5pPr indent="0" lvl="4" marL="18288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5pPr>
            <a:lvl6pPr indent="0" lvl="5" marL="22860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6pPr>
            <a:lvl7pPr indent="0" lvl="6" marL="27432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7pPr>
            <a:lvl8pPr indent="0" lvl="7" marL="32004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8pPr>
            <a:lvl9pPr indent="0" lvl="8" marL="36576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9pPr>
          </a:lstStyle>
          <a:p/>
        </p:txBody>
      </p:sp>
      <p:sp>
        <p:nvSpPr>
          <p:cNvPr id="79" name="Shape 79"/>
          <p:cNvSpPr txBox="1"/>
          <p:nvPr>
            <p:ph idx="3" type="subTitle"/>
          </p:nvPr>
        </p:nvSpPr>
        <p:spPr>
          <a:xfrm>
            <a:off x="3441600" y="3536456"/>
            <a:ext cx="2260800" cy="664200"/>
          </a:xfrm>
          <a:prstGeom prst="rect">
            <a:avLst/>
          </a:prstGeom>
          <a:noFill/>
          <a:ln>
            <a:noFill/>
          </a:ln>
        </p:spPr>
        <p:txBody>
          <a:bodyPr anchorCtr="0" anchor="t"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1pPr>
            <a:lvl2pPr indent="0" lvl="1" marL="4572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2pPr>
            <a:lvl3pPr indent="0" lvl="2" marL="9144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3pPr>
            <a:lvl4pPr indent="0" lvl="3" marL="13716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4pPr>
            <a:lvl5pPr indent="0" lvl="4" marL="18288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5pPr>
            <a:lvl6pPr indent="0" lvl="5" marL="22860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6pPr>
            <a:lvl7pPr indent="0" lvl="6" marL="27432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7pPr>
            <a:lvl8pPr indent="0" lvl="7" marL="32004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8pPr>
            <a:lvl9pPr indent="0" lvl="8" marL="36576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9pPr>
          </a:lstStyle>
          <a:p/>
        </p:txBody>
      </p:sp>
      <p:sp>
        <p:nvSpPr>
          <p:cNvPr id="80" name="Shape 80"/>
          <p:cNvSpPr txBox="1"/>
          <p:nvPr>
            <p:ph idx="4" type="subTitle"/>
          </p:nvPr>
        </p:nvSpPr>
        <p:spPr>
          <a:xfrm>
            <a:off x="3441600" y="2872256"/>
            <a:ext cx="2260800" cy="6642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Overpass"/>
              <a:buNone/>
              <a:defRPr b="1" i="0" sz="1400" u="none" cap="none" strike="noStrike">
                <a:solidFill>
                  <a:srgbClr val="FFFFFF"/>
                </a:solidFill>
                <a:latin typeface="Overpass"/>
                <a:ea typeface="Overpass"/>
                <a:cs typeface="Overpass"/>
                <a:sym typeface="Overpass"/>
              </a:defRPr>
            </a:lvl1pPr>
            <a:lvl2pPr indent="0" lvl="1" marL="4572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2pPr>
            <a:lvl3pPr indent="0" lvl="2" marL="9144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3pPr>
            <a:lvl4pPr indent="0" lvl="3" marL="13716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4pPr>
            <a:lvl5pPr indent="0" lvl="4" marL="18288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5pPr>
            <a:lvl6pPr indent="0" lvl="5" marL="22860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6pPr>
            <a:lvl7pPr indent="0" lvl="6" marL="27432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7pPr>
            <a:lvl8pPr indent="0" lvl="7" marL="32004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8pPr>
            <a:lvl9pPr indent="0" lvl="8" marL="36576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9pPr>
          </a:lstStyle>
          <a:p/>
        </p:txBody>
      </p:sp>
      <p:sp>
        <p:nvSpPr>
          <p:cNvPr id="81" name="Shape 81"/>
          <p:cNvSpPr txBox="1"/>
          <p:nvPr>
            <p:ph idx="5" type="subTitle"/>
          </p:nvPr>
        </p:nvSpPr>
        <p:spPr>
          <a:xfrm>
            <a:off x="6056550" y="3536456"/>
            <a:ext cx="2260800" cy="664200"/>
          </a:xfrm>
          <a:prstGeom prst="rect">
            <a:avLst/>
          </a:prstGeom>
          <a:noFill/>
          <a:ln>
            <a:noFill/>
          </a:ln>
        </p:spPr>
        <p:txBody>
          <a:bodyPr anchorCtr="0" anchor="t"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1pPr>
            <a:lvl2pPr indent="0" lvl="1" marL="4572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2pPr>
            <a:lvl3pPr indent="0" lvl="2" marL="9144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3pPr>
            <a:lvl4pPr indent="0" lvl="3" marL="13716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4pPr>
            <a:lvl5pPr indent="0" lvl="4" marL="18288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5pPr>
            <a:lvl6pPr indent="0" lvl="5" marL="22860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6pPr>
            <a:lvl7pPr indent="0" lvl="6" marL="27432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7pPr>
            <a:lvl8pPr indent="0" lvl="7" marL="32004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8pPr>
            <a:lvl9pPr indent="0" lvl="8" marL="3657600" marR="0" rtl="0" algn="ctr">
              <a:lnSpc>
                <a:spcPct val="100000"/>
              </a:lnSpc>
              <a:spcBef>
                <a:spcPts val="0"/>
              </a:spcBef>
              <a:spcAft>
                <a:spcPts val="0"/>
              </a:spcAft>
              <a:buClr>
                <a:schemeClr val="dk1"/>
              </a:buClr>
              <a:buSzPts val="1400"/>
              <a:buFont typeface="Overpass"/>
              <a:buNone/>
              <a:defRPr b="0" i="0" sz="1200" u="none" cap="none" strike="noStrike">
                <a:solidFill>
                  <a:srgbClr val="FFFFFF"/>
                </a:solidFill>
                <a:latin typeface="Overpass"/>
                <a:ea typeface="Overpass"/>
                <a:cs typeface="Overpass"/>
                <a:sym typeface="Overpass"/>
              </a:defRPr>
            </a:lvl9pPr>
          </a:lstStyle>
          <a:p/>
        </p:txBody>
      </p:sp>
      <p:sp>
        <p:nvSpPr>
          <p:cNvPr id="82" name="Shape 82"/>
          <p:cNvSpPr txBox="1"/>
          <p:nvPr>
            <p:ph idx="6" type="subTitle"/>
          </p:nvPr>
        </p:nvSpPr>
        <p:spPr>
          <a:xfrm>
            <a:off x="6056550" y="2872256"/>
            <a:ext cx="2260800" cy="6642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Overpass"/>
              <a:buNone/>
              <a:defRPr b="1" i="0" sz="1400" u="none" cap="none" strike="noStrike">
                <a:solidFill>
                  <a:srgbClr val="FFFFFF"/>
                </a:solidFill>
                <a:latin typeface="Overpass"/>
                <a:ea typeface="Overpass"/>
                <a:cs typeface="Overpass"/>
                <a:sym typeface="Overpass"/>
              </a:defRPr>
            </a:lvl1pPr>
            <a:lvl2pPr indent="0" lvl="1" marL="4572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2pPr>
            <a:lvl3pPr indent="0" lvl="2" marL="9144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3pPr>
            <a:lvl4pPr indent="0" lvl="3" marL="13716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4pPr>
            <a:lvl5pPr indent="0" lvl="4" marL="18288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5pPr>
            <a:lvl6pPr indent="0" lvl="5" marL="22860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6pPr>
            <a:lvl7pPr indent="0" lvl="6" marL="27432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7pPr>
            <a:lvl8pPr indent="0" lvl="7" marL="32004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8pPr>
            <a:lvl9pPr indent="0" lvl="8" marL="365760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9pPr>
          </a:lstStyle>
          <a:p/>
        </p:txBody>
      </p:sp>
      <p:sp>
        <p:nvSpPr>
          <p:cNvPr id="83" name="Shape 83"/>
          <p:cNvSpPr txBox="1"/>
          <p:nvPr>
            <p:ph type="title"/>
          </p:nvPr>
        </p:nvSpPr>
        <p:spPr>
          <a:xfrm>
            <a:off x="826650" y="0"/>
            <a:ext cx="7490700" cy="1063200"/>
          </a:xfrm>
          <a:prstGeom prst="rect">
            <a:avLst/>
          </a:prstGeom>
          <a:noFill/>
          <a:ln>
            <a:noFill/>
          </a:ln>
        </p:spPr>
        <p:txBody>
          <a:bodyPr anchorCtr="0" anchor="b" bIns="91425" lIns="91425" spcFirstLastPara="1" rIns="91425" wrap="square" tIns="91425"/>
          <a:lstStyle>
            <a:lvl1pPr indent="0" lvl="0" marL="0" marR="0" rtl="0" algn="ctr">
              <a:lnSpc>
                <a:spcPct val="100000"/>
              </a:lnSpc>
              <a:spcBef>
                <a:spcPts val="0"/>
              </a:spcBef>
              <a:spcAft>
                <a:spcPts val="0"/>
              </a:spcAft>
              <a:buClr>
                <a:srgbClr val="FFFFFF"/>
              </a:buClr>
              <a:buSzPts val="1400"/>
              <a:buFont typeface="Overpass"/>
              <a:buNone/>
              <a:defRPr b="1" i="0" sz="2800" u="none" cap="none" strike="noStrike">
                <a:solidFill>
                  <a:srgbClr val="FFFFFF"/>
                </a:solidFill>
                <a:latin typeface="Overpass"/>
                <a:ea typeface="Overpass"/>
                <a:cs typeface="Overpass"/>
                <a:sym typeface="Overpass"/>
              </a:defRPr>
            </a:lvl1pPr>
            <a:lvl2pPr indent="0" lvl="1" rtl="0">
              <a:spcBef>
                <a:spcPts val="0"/>
              </a:spcBef>
              <a:spcAft>
                <a:spcPts val="0"/>
              </a:spcAft>
              <a:buClr>
                <a:srgbClr val="FFFFFF"/>
              </a:buClr>
              <a:buSzPts val="1400"/>
              <a:buFont typeface="Overpass"/>
              <a:buNone/>
              <a:defRPr b="0" sz="3600">
                <a:solidFill>
                  <a:srgbClr val="FFFFFF"/>
                </a:solidFill>
                <a:latin typeface="Overpass"/>
                <a:ea typeface="Overpass"/>
                <a:cs typeface="Overpass"/>
                <a:sym typeface="Overpass"/>
              </a:defRPr>
            </a:lvl2pPr>
            <a:lvl3pPr indent="0" lvl="2" rtl="0">
              <a:spcBef>
                <a:spcPts val="0"/>
              </a:spcBef>
              <a:spcAft>
                <a:spcPts val="0"/>
              </a:spcAft>
              <a:buClr>
                <a:srgbClr val="FFFFFF"/>
              </a:buClr>
              <a:buSzPts val="1400"/>
              <a:buFont typeface="Overpass"/>
              <a:buNone/>
              <a:defRPr b="0" sz="3600">
                <a:solidFill>
                  <a:srgbClr val="FFFFFF"/>
                </a:solidFill>
                <a:latin typeface="Overpass"/>
                <a:ea typeface="Overpass"/>
                <a:cs typeface="Overpass"/>
                <a:sym typeface="Overpass"/>
              </a:defRPr>
            </a:lvl3pPr>
            <a:lvl4pPr indent="0" lvl="3" rtl="0">
              <a:spcBef>
                <a:spcPts val="0"/>
              </a:spcBef>
              <a:spcAft>
                <a:spcPts val="0"/>
              </a:spcAft>
              <a:buClr>
                <a:srgbClr val="FFFFFF"/>
              </a:buClr>
              <a:buSzPts val="1400"/>
              <a:buFont typeface="Overpass"/>
              <a:buNone/>
              <a:defRPr b="0" sz="3600">
                <a:solidFill>
                  <a:srgbClr val="FFFFFF"/>
                </a:solidFill>
                <a:latin typeface="Overpass"/>
                <a:ea typeface="Overpass"/>
                <a:cs typeface="Overpass"/>
                <a:sym typeface="Overpass"/>
              </a:defRPr>
            </a:lvl4pPr>
            <a:lvl5pPr indent="0" lvl="4" rtl="0">
              <a:spcBef>
                <a:spcPts val="0"/>
              </a:spcBef>
              <a:spcAft>
                <a:spcPts val="0"/>
              </a:spcAft>
              <a:buClr>
                <a:srgbClr val="FFFFFF"/>
              </a:buClr>
              <a:buSzPts val="1400"/>
              <a:buFont typeface="Overpass"/>
              <a:buNone/>
              <a:defRPr b="0" sz="3600">
                <a:solidFill>
                  <a:srgbClr val="FFFFFF"/>
                </a:solidFill>
                <a:latin typeface="Overpass"/>
                <a:ea typeface="Overpass"/>
                <a:cs typeface="Overpass"/>
                <a:sym typeface="Overpass"/>
              </a:defRPr>
            </a:lvl5pPr>
            <a:lvl6pPr indent="0" lvl="5" rtl="0">
              <a:spcBef>
                <a:spcPts val="0"/>
              </a:spcBef>
              <a:spcAft>
                <a:spcPts val="0"/>
              </a:spcAft>
              <a:buClr>
                <a:srgbClr val="FFFFFF"/>
              </a:buClr>
              <a:buSzPts val="1400"/>
              <a:buFont typeface="Overpass"/>
              <a:buNone/>
              <a:defRPr b="0" sz="3600">
                <a:solidFill>
                  <a:srgbClr val="FFFFFF"/>
                </a:solidFill>
                <a:latin typeface="Overpass"/>
                <a:ea typeface="Overpass"/>
                <a:cs typeface="Overpass"/>
                <a:sym typeface="Overpass"/>
              </a:defRPr>
            </a:lvl6pPr>
            <a:lvl7pPr indent="0" lvl="6" rtl="0">
              <a:spcBef>
                <a:spcPts val="0"/>
              </a:spcBef>
              <a:spcAft>
                <a:spcPts val="0"/>
              </a:spcAft>
              <a:buClr>
                <a:srgbClr val="FFFFFF"/>
              </a:buClr>
              <a:buSzPts val="1400"/>
              <a:buFont typeface="Overpass"/>
              <a:buNone/>
              <a:defRPr b="0" sz="3600">
                <a:solidFill>
                  <a:srgbClr val="FFFFFF"/>
                </a:solidFill>
                <a:latin typeface="Overpass"/>
                <a:ea typeface="Overpass"/>
                <a:cs typeface="Overpass"/>
                <a:sym typeface="Overpass"/>
              </a:defRPr>
            </a:lvl7pPr>
            <a:lvl8pPr indent="0" lvl="7" rtl="0">
              <a:spcBef>
                <a:spcPts val="0"/>
              </a:spcBef>
              <a:spcAft>
                <a:spcPts val="0"/>
              </a:spcAft>
              <a:buClr>
                <a:srgbClr val="FFFFFF"/>
              </a:buClr>
              <a:buSzPts val="1400"/>
              <a:buFont typeface="Overpass"/>
              <a:buNone/>
              <a:defRPr b="0" sz="3600">
                <a:solidFill>
                  <a:srgbClr val="FFFFFF"/>
                </a:solidFill>
                <a:latin typeface="Overpass"/>
                <a:ea typeface="Overpass"/>
                <a:cs typeface="Overpass"/>
                <a:sym typeface="Overpass"/>
              </a:defRPr>
            </a:lvl8pPr>
            <a:lvl9pPr indent="0" lvl="8" rtl="0">
              <a:spcBef>
                <a:spcPts val="0"/>
              </a:spcBef>
              <a:spcAft>
                <a:spcPts val="0"/>
              </a:spcAft>
              <a:buClr>
                <a:srgbClr val="FFFFFF"/>
              </a:buClr>
              <a:buSzPts val="1400"/>
              <a:buFont typeface="Overpass"/>
              <a:buNone/>
              <a:defRPr b="0" sz="3600">
                <a:solidFill>
                  <a:srgbClr val="FFFFFF"/>
                </a:solidFill>
                <a:latin typeface="Overpass"/>
                <a:ea typeface="Overpass"/>
                <a:cs typeface="Overpass"/>
                <a:sym typeface="Overpass"/>
              </a:defRPr>
            </a:lvl9pPr>
          </a:lstStyle>
          <a:p/>
        </p:txBody>
      </p:sp>
      <p:sp>
        <p:nvSpPr>
          <p:cNvPr id="84" name="Shape 84"/>
          <p:cNvSpPr txBox="1"/>
          <p:nvPr>
            <p:ph idx="7" type="subTitle"/>
          </p:nvPr>
        </p:nvSpPr>
        <p:spPr>
          <a:xfrm>
            <a:off x="0" y="929775"/>
            <a:ext cx="9144000" cy="328800"/>
          </a:xfrm>
          <a:prstGeom prst="rect">
            <a:avLst/>
          </a:prstGeom>
          <a:noFill/>
          <a:ln>
            <a:noFill/>
          </a:ln>
        </p:spPr>
        <p:txBody>
          <a:bodyPr anchorCtr="0" anchor="t" bIns="91425" lIns="91425" spcFirstLastPara="1" rIns="91425" wrap="square" tIns="91425"/>
          <a:lstStyle>
            <a:lvl1pPr indent="0" lvl="0" marL="0" marR="0" rtl="0" algn="ctr">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1pPr>
            <a:lvl2pPr indent="0" lvl="1" marL="457200" marR="0" rtl="0" algn="l">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2pPr>
            <a:lvl3pPr indent="0" lvl="2" marL="914400" marR="0" rtl="0" algn="l">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3pPr>
            <a:lvl4pPr indent="0" lvl="3" marL="1371600" marR="0" rtl="0" algn="l">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4pPr>
            <a:lvl5pPr indent="0" lvl="4" marL="1828800" marR="0" rtl="0" algn="l">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5pPr>
            <a:lvl6pPr indent="0" lvl="5" marL="2286000" marR="0" rtl="0" algn="l">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6pPr>
            <a:lvl7pPr indent="0" lvl="6" marL="2743200" marR="0" rtl="0" algn="l">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7pPr>
            <a:lvl8pPr indent="0" lvl="7" marL="3200400" marR="0" rtl="0" algn="l">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8pPr>
            <a:lvl9pPr indent="0" lvl="8" marL="3657600" marR="0" rtl="0" algn="l">
              <a:lnSpc>
                <a:spcPct val="100000"/>
              </a:lnSpc>
              <a:spcBef>
                <a:spcPts val="0"/>
              </a:spcBef>
              <a:spcAft>
                <a:spcPts val="0"/>
              </a:spcAft>
              <a:buClr>
                <a:schemeClr val="dk1"/>
              </a:buClr>
              <a:buSzPts val="1400"/>
              <a:buFont typeface="Overpass"/>
              <a:buNone/>
              <a:defRPr b="0" i="0" sz="1400" u="none" cap="none" strike="noStrike">
                <a:solidFill>
                  <a:srgbClr val="FFFFFF"/>
                </a:solidFill>
                <a:latin typeface="Overpass"/>
                <a:ea typeface="Overpass"/>
                <a:cs typeface="Overpass"/>
                <a:sym typeface="Overpass"/>
              </a:defRPr>
            </a:lvl9pPr>
          </a:lstStyle>
          <a:p/>
        </p:txBody>
      </p:sp>
      <p:sp>
        <p:nvSpPr>
          <p:cNvPr id="85" name="Shape 85"/>
          <p:cNvSpPr txBox="1"/>
          <p:nvPr>
            <p:ph idx="12" type="sldNum"/>
          </p:nvPr>
        </p:nvSpPr>
        <p:spPr>
          <a:xfrm>
            <a:off x="1177577" y="4733943"/>
            <a:ext cx="360600" cy="393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FFFFFF"/>
              </a:buClr>
              <a:buFont typeface="Arial"/>
              <a:buNone/>
            </a:pPr>
            <a:fld id="{00000000-1234-1234-1234-123412341234}" type="slidenum">
              <a:rPr b="0" i="0" lang="en" sz="700" u="none" cap="none" strike="noStrike">
                <a:solidFill>
                  <a:srgbClr val="FFFFFF"/>
                </a:solidFill>
                <a:latin typeface="Arial"/>
                <a:ea typeface="Arial"/>
                <a:cs typeface="Arial"/>
                <a:sym typeface="Arial"/>
              </a:rPr>
              <a:t>‹#›</a:t>
            </a:fld>
            <a:endParaRPr/>
          </a:p>
        </p:txBody>
      </p:sp>
      <p:sp>
        <p:nvSpPr>
          <p:cNvPr id="86" name="Shape 86"/>
          <p:cNvSpPr txBox="1"/>
          <p:nvPr>
            <p:ph idx="8" type="sldNum"/>
          </p:nvPr>
        </p:nvSpPr>
        <p:spPr>
          <a:xfrm>
            <a:off x="2910999" y="4733950"/>
            <a:ext cx="3333600" cy="393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FFFFFF"/>
              </a:buClr>
              <a:buFont typeface="Arial"/>
              <a:buNone/>
            </a:pPr>
            <a:r>
              <a:rPr b="0" i="0" lang="en" sz="1400" u="none" cap="none" strike="noStrike">
                <a:solidFill>
                  <a:srgbClr val="FFFFFF"/>
                </a:solidFill>
                <a:latin typeface="Arial"/>
                <a:ea typeface="Arial"/>
                <a:cs typeface="Arial"/>
                <a:sym typeface="Arial"/>
              </a:rPr>
              <a:t>CONFIDENTIAL - NDA REQUIRED</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11" name="Shape 11"/>
        <p:cNvGrpSpPr/>
        <p:nvPr/>
      </p:nvGrpSpPr>
      <p:grpSpPr>
        <a:xfrm>
          <a:off x="0" y="0"/>
          <a:ext cx="0" cy="0"/>
          <a:chOff x="0" y="0"/>
          <a:chExt cx="0" cy="0"/>
        </a:xfrm>
      </p:grpSpPr>
      <p:sp>
        <p:nvSpPr>
          <p:cNvPr id="12" name="Shape 12"/>
          <p:cNvSpPr txBox="1"/>
          <p:nvPr>
            <p:ph type="title"/>
          </p:nvPr>
        </p:nvSpPr>
        <p:spPr>
          <a:xfrm>
            <a:off x="457200" y="205200"/>
            <a:ext cx="8229300" cy="8586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0" marR="0" rtl="0" algn="l">
              <a:spcBef>
                <a:spcPts val="0"/>
              </a:spcBef>
              <a:spcAft>
                <a:spcPts val="0"/>
              </a:spcAft>
              <a:buSzPts val="1400"/>
              <a:buNone/>
              <a:defRPr b="0" i="0" sz="1800" u="none" cap="none" strike="noStrike"/>
            </a:lvl2pPr>
            <a:lvl3pPr indent="0" lvl="2" marL="0" marR="0" rtl="0" algn="l">
              <a:spcBef>
                <a:spcPts val="0"/>
              </a:spcBef>
              <a:spcAft>
                <a:spcPts val="0"/>
              </a:spcAft>
              <a:buSzPts val="1400"/>
              <a:buNone/>
              <a:defRPr b="0" i="0" sz="1800" u="none" cap="none" strike="noStrike"/>
            </a:lvl3pPr>
            <a:lvl4pPr indent="0" lvl="3" marL="0" marR="0" rtl="0" algn="l">
              <a:spcBef>
                <a:spcPts val="0"/>
              </a:spcBef>
              <a:spcAft>
                <a:spcPts val="0"/>
              </a:spcAft>
              <a:buSzPts val="1400"/>
              <a:buNone/>
              <a:defRPr b="0" i="0" sz="1800" u="none" cap="none" strike="noStrike"/>
            </a:lvl4pPr>
            <a:lvl5pPr indent="0" lvl="4" marL="0" marR="0" rtl="0" algn="l">
              <a:spcBef>
                <a:spcPts val="0"/>
              </a:spcBef>
              <a:spcAft>
                <a:spcPts val="0"/>
              </a:spcAft>
              <a:buSzPts val="1400"/>
              <a:buNone/>
              <a:defRPr b="0" i="0" sz="1800" u="none" cap="none" strike="noStrike"/>
            </a:lvl5pPr>
            <a:lvl6pPr indent="0" lvl="5" marL="0" marR="0" rtl="0" algn="l">
              <a:spcBef>
                <a:spcPts val="0"/>
              </a:spcBef>
              <a:spcAft>
                <a:spcPts val="0"/>
              </a:spcAft>
              <a:buSzPts val="1400"/>
              <a:buNone/>
              <a:defRPr b="0" i="0" sz="1800" u="none" cap="none" strike="noStrike"/>
            </a:lvl6pPr>
            <a:lvl7pPr indent="0" lvl="6" marL="0" marR="0" rtl="0" algn="l">
              <a:spcBef>
                <a:spcPts val="0"/>
              </a:spcBef>
              <a:spcAft>
                <a:spcPts val="0"/>
              </a:spcAft>
              <a:buSzPts val="1400"/>
              <a:buNone/>
              <a:defRPr b="0" i="0" sz="1800" u="none" cap="none" strike="noStrike"/>
            </a:lvl7pPr>
            <a:lvl8pPr indent="0" lvl="7" marL="0" marR="0" rtl="0" algn="l">
              <a:spcBef>
                <a:spcPts val="0"/>
              </a:spcBef>
              <a:spcAft>
                <a:spcPts val="0"/>
              </a:spcAft>
              <a:buSzPts val="1400"/>
              <a:buNone/>
              <a:defRPr b="0" i="0" sz="1800" u="none" cap="none" strike="noStrike"/>
            </a:lvl8pPr>
            <a:lvl9pPr indent="0" lvl="8" marL="0" marR="0" rtl="0" algn="l">
              <a:spcBef>
                <a:spcPts val="0"/>
              </a:spcBef>
              <a:spcAft>
                <a:spcPts val="0"/>
              </a:spcAft>
              <a:buSzPts val="1400"/>
              <a:buNone/>
              <a:defRPr b="0" i="0" sz="1800" u="none" cap="none" strike="noStrike"/>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itle, 2 Content">
    <p:spTree>
      <p:nvGrpSpPr>
        <p:cNvPr id="13" name="Shape 13"/>
        <p:cNvGrpSpPr/>
        <p:nvPr/>
      </p:nvGrpSpPr>
      <p:grpSpPr>
        <a:xfrm>
          <a:off x="0" y="0"/>
          <a:ext cx="0" cy="0"/>
          <a:chOff x="0" y="0"/>
          <a:chExt cx="0" cy="0"/>
        </a:xfrm>
      </p:grpSpPr>
      <p:sp>
        <p:nvSpPr>
          <p:cNvPr id="14" name="Shape 14"/>
          <p:cNvSpPr txBox="1"/>
          <p:nvPr>
            <p:ph type="title"/>
          </p:nvPr>
        </p:nvSpPr>
        <p:spPr>
          <a:xfrm>
            <a:off x="457200" y="205200"/>
            <a:ext cx="8229300" cy="8586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0" marR="0" rtl="0" algn="l">
              <a:spcBef>
                <a:spcPts val="0"/>
              </a:spcBef>
              <a:spcAft>
                <a:spcPts val="0"/>
              </a:spcAft>
              <a:buSzPts val="1400"/>
              <a:buNone/>
              <a:defRPr b="0" i="0" sz="1800" u="none" cap="none" strike="noStrike"/>
            </a:lvl2pPr>
            <a:lvl3pPr indent="0" lvl="2" marL="0" marR="0" rtl="0" algn="l">
              <a:spcBef>
                <a:spcPts val="0"/>
              </a:spcBef>
              <a:spcAft>
                <a:spcPts val="0"/>
              </a:spcAft>
              <a:buSzPts val="1400"/>
              <a:buNone/>
              <a:defRPr b="0" i="0" sz="1800" u="none" cap="none" strike="noStrike"/>
            </a:lvl3pPr>
            <a:lvl4pPr indent="0" lvl="3" marL="0" marR="0" rtl="0" algn="l">
              <a:spcBef>
                <a:spcPts val="0"/>
              </a:spcBef>
              <a:spcAft>
                <a:spcPts val="0"/>
              </a:spcAft>
              <a:buSzPts val="1400"/>
              <a:buNone/>
              <a:defRPr b="0" i="0" sz="1800" u="none" cap="none" strike="noStrike"/>
            </a:lvl4pPr>
            <a:lvl5pPr indent="0" lvl="4" marL="0" marR="0" rtl="0" algn="l">
              <a:spcBef>
                <a:spcPts val="0"/>
              </a:spcBef>
              <a:spcAft>
                <a:spcPts val="0"/>
              </a:spcAft>
              <a:buSzPts val="1400"/>
              <a:buNone/>
              <a:defRPr b="0" i="0" sz="1800" u="none" cap="none" strike="noStrike"/>
            </a:lvl5pPr>
            <a:lvl6pPr indent="0" lvl="5" marL="0" marR="0" rtl="0" algn="l">
              <a:spcBef>
                <a:spcPts val="0"/>
              </a:spcBef>
              <a:spcAft>
                <a:spcPts val="0"/>
              </a:spcAft>
              <a:buSzPts val="1400"/>
              <a:buNone/>
              <a:defRPr b="0" i="0" sz="1800" u="none" cap="none" strike="noStrike"/>
            </a:lvl6pPr>
            <a:lvl7pPr indent="0" lvl="6" marL="0" marR="0" rtl="0" algn="l">
              <a:spcBef>
                <a:spcPts val="0"/>
              </a:spcBef>
              <a:spcAft>
                <a:spcPts val="0"/>
              </a:spcAft>
              <a:buSzPts val="1400"/>
              <a:buNone/>
              <a:defRPr b="0" i="0" sz="1800" u="none" cap="none" strike="noStrike"/>
            </a:lvl7pPr>
            <a:lvl8pPr indent="0" lvl="7" marL="0" marR="0" rtl="0" algn="l">
              <a:spcBef>
                <a:spcPts val="0"/>
              </a:spcBef>
              <a:spcAft>
                <a:spcPts val="0"/>
              </a:spcAft>
              <a:buSzPts val="1400"/>
              <a:buNone/>
              <a:defRPr b="0" i="0" sz="1800" u="none" cap="none" strike="noStrike"/>
            </a:lvl8pPr>
            <a:lvl9pPr indent="0" lvl="8" marL="0" marR="0" rtl="0" algn="l">
              <a:spcBef>
                <a:spcPts val="0"/>
              </a:spcBef>
              <a:spcAft>
                <a:spcPts val="0"/>
              </a:spcAft>
              <a:buSzPts val="1400"/>
              <a:buNone/>
              <a:defRPr b="0" i="0" sz="1800" u="none" cap="none" strike="noStrike"/>
            </a:lvl9pPr>
          </a:lstStyle>
          <a:p/>
        </p:txBody>
      </p:sp>
      <p:sp>
        <p:nvSpPr>
          <p:cNvPr id="15" name="Shape 15"/>
          <p:cNvSpPr txBox="1"/>
          <p:nvPr>
            <p:ph idx="1" type="body"/>
          </p:nvPr>
        </p:nvSpPr>
        <p:spPr>
          <a:xfrm>
            <a:off x="457200" y="1203480"/>
            <a:ext cx="4015800" cy="29829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16" name="Shape 16"/>
          <p:cNvSpPr txBox="1"/>
          <p:nvPr>
            <p:ph idx="2" type="body"/>
          </p:nvPr>
        </p:nvSpPr>
        <p:spPr>
          <a:xfrm>
            <a:off x="4674240" y="1203480"/>
            <a:ext cx="4015800" cy="29829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Slide">
    <p:spTree>
      <p:nvGrpSpPr>
        <p:cNvPr id="17" name="Shape 17"/>
        <p:cNvGrpSpPr/>
        <p:nvPr/>
      </p:nvGrpSpPr>
      <p:grpSpPr>
        <a:xfrm>
          <a:off x="0" y="0"/>
          <a:ext cx="0" cy="0"/>
          <a:chOff x="0" y="0"/>
          <a:chExt cx="0" cy="0"/>
        </a:xfrm>
      </p:grpSpPr>
      <p:sp>
        <p:nvSpPr>
          <p:cNvPr id="18" name="Shape 18"/>
          <p:cNvSpPr txBox="1"/>
          <p:nvPr>
            <p:ph type="title"/>
          </p:nvPr>
        </p:nvSpPr>
        <p:spPr>
          <a:xfrm>
            <a:off x="457200" y="205200"/>
            <a:ext cx="8229300" cy="8586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0" marR="0" rtl="0" algn="l">
              <a:spcBef>
                <a:spcPts val="0"/>
              </a:spcBef>
              <a:spcAft>
                <a:spcPts val="0"/>
              </a:spcAft>
              <a:buSzPts val="1400"/>
              <a:buNone/>
              <a:defRPr b="0" i="0" sz="1800" u="none" cap="none" strike="noStrike"/>
            </a:lvl2pPr>
            <a:lvl3pPr indent="0" lvl="2" marL="0" marR="0" rtl="0" algn="l">
              <a:spcBef>
                <a:spcPts val="0"/>
              </a:spcBef>
              <a:spcAft>
                <a:spcPts val="0"/>
              </a:spcAft>
              <a:buSzPts val="1400"/>
              <a:buNone/>
              <a:defRPr b="0" i="0" sz="1800" u="none" cap="none" strike="noStrike"/>
            </a:lvl3pPr>
            <a:lvl4pPr indent="0" lvl="3" marL="0" marR="0" rtl="0" algn="l">
              <a:spcBef>
                <a:spcPts val="0"/>
              </a:spcBef>
              <a:spcAft>
                <a:spcPts val="0"/>
              </a:spcAft>
              <a:buSzPts val="1400"/>
              <a:buNone/>
              <a:defRPr b="0" i="0" sz="1800" u="none" cap="none" strike="noStrike"/>
            </a:lvl4pPr>
            <a:lvl5pPr indent="0" lvl="4" marL="0" marR="0" rtl="0" algn="l">
              <a:spcBef>
                <a:spcPts val="0"/>
              </a:spcBef>
              <a:spcAft>
                <a:spcPts val="0"/>
              </a:spcAft>
              <a:buSzPts val="1400"/>
              <a:buNone/>
              <a:defRPr b="0" i="0" sz="1800" u="none" cap="none" strike="noStrike"/>
            </a:lvl5pPr>
            <a:lvl6pPr indent="0" lvl="5" marL="0" marR="0" rtl="0" algn="l">
              <a:spcBef>
                <a:spcPts val="0"/>
              </a:spcBef>
              <a:spcAft>
                <a:spcPts val="0"/>
              </a:spcAft>
              <a:buSzPts val="1400"/>
              <a:buNone/>
              <a:defRPr b="0" i="0" sz="1800" u="none" cap="none" strike="noStrike"/>
            </a:lvl6pPr>
            <a:lvl7pPr indent="0" lvl="6" marL="0" marR="0" rtl="0" algn="l">
              <a:spcBef>
                <a:spcPts val="0"/>
              </a:spcBef>
              <a:spcAft>
                <a:spcPts val="0"/>
              </a:spcAft>
              <a:buSzPts val="1400"/>
              <a:buNone/>
              <a:defRPr b="0" i="0" sz="1800" u="none" cap="none" strike="noStrike"/>
            </a:lvl7pPr>
            <a:lvl8pPr indent="0" lvl="7" marL="0" marR="0" rtl="0" algn="l">
              <a:spcBef>
                <a:spcPts val="0"/>
              </a:spcBef>
              <a:spcAft>
                <a:spcPts val="0"/>
              </a:spcAft>
              <a:buSzPts val="1400"/>
              <a:buNone/>
              <a:defRPr b="0" i="0" sz="1800" u="none" cap="none" strike="noStrike"/>
            </a:lvl8pPr>
            <a:lvl9pPr indent="0" lvl="8" marL="0" marR="0" rtl="0" algn="l">
              <a:spcBef>
                <a:spcPts val="0"/>
              </a:spcBef>
              <a:spcAft>
                <a:spcPts val="0"/>
              </a:spcAft>
              <a:buSzPts val="1400"/>
              <a:buNone/>
              <a:defRPr b="0" i="0" sz="1800" u="none" cap="none" strike="noStrike"/>
            </a:lvl9pPr>
          </a:lstStyle>
          <a:p/>
        </p:txBody>
      </p:sp>
      <p:sp>
        <p:nvSpPr>
          <p:cNvPr id="19" name="Shape 19"/>
          <p:cNvSpPr txBox="1"/>
          <p:nvPr>
            <p:ph idx="1" type="subTitle"/>
          </p:nvPr>
        </p:nvSpPr>
        <p:spPr>
          <a:xfrm>
            <a:off x="457200" y="1203480"/>
            <a:ext cx="8229300" cy="29829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457200" marR="0" rtl="0" algn="l">
              <a:spcBef>
                <a:spcPts val="0"/>
              </a:spcBef>
              <a:spcAft>
                <a:spcPts val="0"/>
              </a:spcAft>
              <a:buSzPts val="1400"/>
              <a:buNone/>
              <a:defRPr b="0" i="0" sz="1800" u="none" cap="none" strike="noStrike"/>
            </a:lvl2pPr>
            <a:lvl3pPr indent="0" lvl="2" marL="914400" marR="0" rtl="0" algn="l">
              <a:spcBef>
                <a:spcPts val="0"/>
              </a:spcBef>
              <a:spcAft>
                <a:spcPts val="0"/>
              </a:spcAft>
              <a:buSzPts val="1400"/>
              <a:buNone/>
              <a:defRPr b="0" i="0" sz="1800" u="none" cap="none" strike="noStrike"/>
            </a:lvl3pPr>
            <a:lvl4pPr indent="0" lvl="3" marL="1371600" marR="0" rtl="0" algn="l">
              <a:spcBef>
                <a:spcPts val="0"/>
              </a:spcBef>
              <a:spcAft>
                <a:spcPts val="0"/>
              </a:spcAft>
              <a:buSzPts val="1400"/>
              <a:buNone/>
              <a:defRPr b="0" i="0" sz="1800" u="none" cap="none" strike="noStrike"/>
            </a:lvl4pPr>
            <a:lvl5pPr indent="0" lvl="4" marL="1828800" marR="0" rtl="0" algn="l">
              <a:spcBef>
                <a:spcPts val="0"/>
              </a:spcBef>
              <a:spcAft>
                <a:spcPts val="0"/>
              </a:spcAft>
              <a:buSzPts val="1400"/>
              <a:buNone/>
              <a:defRPr b="0" i="0" sz="1800" u="none" cap="none" strike="noStrike"/>
            </a:lvl5pPr>
            <a:lvl6pPr indent="0" lvl="5" marL="2286000" marR="0" rtl="0" algn="l">
              <a:spcBef>
                <a:spcPts val="0"/>
              </a:spcBef>
              <a:spcAft>
                <a:spcPts val="0"/>
              </a:spcAft>
              <a:buSzPts val="1400"/>
              <a:buNone/>
              <a:defRPr b="0" i="0" sz="1800" u="none" cap="none" strike="noStrike"/>
            </a:lvl6pPr>
            <a:lvl7pPr indent="0" lvl="6" marL="2743200" marR="0" rtl="0" algn="l">
              <a:spcBef>
                <a:spcPts val="0"/>
              </a:spcBef>
              <a:spcAft>
                <a:spcPts val="0"/>
              </a:spcAft>
              <a:buSzPts val="1400"/>
              <a:buNone/>
              <a:defRPr b="0" i="0" sz="1800" u="none" cap="none" strike="noStrike"/>
            </a:lvl7pPr>
            <a:lvl8pPr indent="0" lvl="7" marL="3200400" marR="0" rtl="0" algn="l">
              <a:spcBef>
                <a:spcPts val="0"/>
              </a:spcBef>
              <a:spcAft>
                <a:spcPts val="0"/>
              </a:spcAft>
              <a:buSzPts val="1400"/>
              <a:buNone/>
              <a:defRPr b="0" i="0" sz="1800" u="none" cap="none" strike="noStrike"/>
            </a:lvl8pPr>
            <a:lvl9pPr indent="0" lvl="8" marL="3657600" marR="0" rtl="0" algn="l">
              <a:spcBef>
                <a:spcPts val="0"/>
              </a:spcBef>
              <a:spcAft>
                <a:spcPts val="0"/>
              </a:spcAft>
              <a:buSzPts val="1400"/>
              <a:buNone/>
              <a:defRPr b="0" i="0" sz="1800" u="none" cap="none" strike="noStrike"/>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Content">
    <p:spTree>
      <p:nvGrpSpPr>
        <p:cNvPr id="20" name="Shape 20"/>
        <p:cNvGrpSpPr/>
        <p:nvPr/>
      </p:nvGrpSpPr>
      <p:grpSpPr>
        <a:xfrm>
          <a:off x="0" y="0"/>
          <a:ext cx="0" cy="0"/>
          <a:chOff x="0" y="0"/>
          <a:chExt cx="0" cy="0"/>
        </a:xfrm>
      </p:grpSpPr>
      <p:sp>
        <p:nvSpPr>
          <p:cNvPr id="21" name="Shape 21"/>
          <p:cNvSpPr txBox="1"/>
          <p:nvPr>
            <p:ph type="title"/>
          </p:nvPr>
        </p:nvSpPr>
        <p:spPr>
          <a:xfrm>
            <a:off x="457200" y="205200"/>
            <a:ext cx="8229300" cy="8586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0" marR="0" rtl="0" algn="l">
              <a:spcBef>
                <a:spcPts val="0"/>
              </a:spcBef>
              <a:spcAft>
                <a:spcPts val="0"/>
              </a:spcAft>
              <a:buSzPts val="1400"/>
              <a:buNone/>
              <a:defRPr b="0" i="0" sz="1800" u="none" cap="none" strike="noStrike"/>
            </a:lvl2pPr>
            <a:lvl3pPr indent="0" lvl="2" marL="0" marR="0" rtl="0" algn="l">
              <a:spcBef>
                <a:spcPts val="0"/>
              </a:spcBef>
              <a:spcAft>
                <a:spcPts val="0"/>
              </a:spcAft>
              <a:buSzPts val="1400"/>
              <a:buNone/>
              <a:defRPr b="0" i="0" sz="1800" u="none" cap="none" strike="noStrike"/>
            </a:lvl3pPr>
            <a:lvl4pPr indent="0" lvl="3" marL="0" marR="0" rtl="0" algn="l">
              <a:spcBef>
                <a:spcPts val="0"/>
              </a:spcBef>
              <a:spcAft>
                <a:spcPts val="0"/>
              </a:spcAft>
              <a:buSzPts val="1400"/>
              <a:buNone/>
              <a:defRPr b="0" i="0" sz="1800" u="none" cap="none" strike="noStrike"/>
            </a:lvl4pPr>
            <a:lvl5pPr indent="0" lvl="4" marL="0" marR="0" rtl="0" algn="l">
              <a:spcBef>
                <a:spcPts val="0"/>
              </a:spcBef>
              <a:spcAft>
                <a:spcPts val="0"/>
              </a:spcAft>
              <a:buSzPts val="1400"/>
              <a:buNone/>
              <a:defRPr b="0" i="0" sz="1800" u="none" cap="none" strike="noStrike"/>
            </a:lvl5pPr>
            <a:lvl6pPr indent="0" lvl="5" marL="0" marR="0" rtl="0" algn="l">
              <a:spcBef>
                <a:spcPts val="0"/>
              </a:spcBef>
              <a:spcAft>
                <a:spcPts val="0"/>
              </a:spcAft>
              <a:buSzPts val="1400"/>
              <a:buNone/>
              <a:defRPr b="0" i="0" sz="1800" u="none" cap="none" strike="noStrike"/>
            </a:lvl6pPr>
            <a:lvl7pPr indent="0" lvl="6" marL="0" marR="0" rtl="0" algn="l">
              <a:spcBef>
                <a:spcPts val="0"/>
              </a:spcBef>
              <a:spcAft>
                <a:spcPts val="0"/>
              </a:spcAft>
              <a:buSzPts val="1400"/>
              <a:buNone/>
              <a:defRPr b="0" i="0" sz="1800" u="none" cap="none" strike="noStrike"/>
            </a:lvl7pPr>
            <a:lvl8pPr indent="0" lvl="7" marL="0" marR="0" rtl="0" algn="l">
              <a:spcBef>
                <a:spcPts val="0"/>
              </a:spcBef>
              <a:spcAft>
                <a:spcPts val="0"/>
              </a:spcAft>
              <a:buSzPts val="1400"/>
              <a:buNone/>
              <a:defRPr b="0" i="0" sz="1800" u="none" cap="none" strike="noStrike"/>
            </a:lvl8pPr>
            <a:lvl9pPr indent="0" lvl="8" marL="0" marR="0" rtl="0" algn="l">
              <a:spcBef>
                <a:spcPts val="0"/>
              </a:spcBef>
              <a:spcAft>
                <a:spcPts val="0"/>
              </a:spcAft>
              <a:buSzPts val="1400"/>
              <a:buNone/>
              <a:defRPr b="0" i="0" sz="1800" u="none" cap="none" strike="noStrike"/>
            </a:lvl9pPr>
          </a:lstStyle>
          <a:p/>
        </p:txBody>
      </p:sp>
      <p:sp>
        <p:nvSpPr>
          <p:cNvPr id="22" name="Shape 22"/>
          <p:cNvSpPr txBox="1"/>
          <p:nvPr>
            <p:ph idx="1" type="body"/>
          </p:nvPr>
        </p:nvSpPr>
        <p:spPr>
          <a:xfrm>
            <a:off x="457200" y="1203480"/>
            <a:ext cx="8229300" cy="29829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Only">
  <p:cSld name="Centered Text">
    <p:spTree>
      <p:nvGrpSpPr>
        <p:cNvPr id="23" name="Shape 23"/>
        <p:cNvGrpSpPr/>
        <p:nvPr/>
      </p:nvGrpSpPr>
      <p:grpSpPr>
        <a:xfrm>
          <a:off x="0" y="0"/>
          <a:ext cx="0" cy="0"/>
          <a:chOff x="0" y="0"/>
          <a:chExt cx="0" cy="0"/>
        </a:xfrm>
      </p:grpSpPr>
      <p:sp>
        <p:nvSpPr>
          <p:cNvPr id="24" name="Shape 24"/>
          <p:cNvSpPr txBox="1"/>
          <p:nvPr>
            <p:ph idx="1" type="subTitle"/>
          </p:nvPr>
        </p:nvSpPr>
        <p:spPr>
          <a:xfrm>
            <a:off x="457200" y="205200"/>
            <a:ext cx="8229300" cy="39813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457200" marR="0" rtl="0" algn="l">
              <a:spcBef>
                <a:spcPts val="0"/>
              </a:spcBef>
              <a:spcAft>
                <a:spcPts val="0"/>
              </a:spcAft>
              <a:buSzPts val="1400"/>
              <a:buNone/>
              <a:defRPr b="0" i="0" sz="1800" u="none" cap="none" strike="noStrike"/>
            </a:lvl2pPr>
            <a:lvl3pPr indent="0" lvl="2" marL="914400" marR="0" rtl="0" algn="l">
              <a:spcBef>
                <a:spcPts val="0"/>
              </a:spcBef>
              <a:spcAft>
                <a:spcPts val="0"/>
              </a:spcAft>
              <a:buSzPts val="1400"/>
              <a:buNone/>
              <a:defRPr b="0" i="0" sz="1800" u="none" cap="none" strike="noStrike"/>
            </a:lvl3pPr>
            <a:lvl4pPr indent="0" lvl="3" marL="1371600" marR="0" rtl="0" algn="l">
              <a:spcBef>
                <a:spcPts val="0"/>
              </a:spcBef>
              <a:spcAft>
                <a:spcPts val="0"/>
              </a:spcAft>
              <a:buSzPts val="1400"/>
              <a:buNone/>
              <a:defRPr b="0" i="0" sz="1800" u="none" cap="none" strike="noStrike"/>
            </a:lvl4pPr>
            <a:lvl5pPr indent="0" lvl="4" marL="1828800" marR="0" rtl="0" algn="l">
              <a:spcBef>
                <a:spcPts val="0"/>
              </a:spcBef>
              <a:spcAft>
                <a:spcPts val="0"/>
              </a:spcAft>
              <a:buSzPts val="1400"/>
              <a:buNone/>
              <a:defRPr b="0" i="0" sz="1800" u="none" cap="none" strike="noStrike"/>
            </a:lvl5pPr>
            <a:lvl6pPr indent="0" lvl="5" marL="2286000" marR="0" rtl="0" algn="l">
              <a:spcBef>
                <a:spcPts val="0"/>
              </a:spcBef>
              <a:spcAft>
                <a:spcPts val="0"/>
              </a:spcAft>
              <a:buSzPts val="1400"/>
              <a:buNone/>
              <a:defRPr b="0" i="0" sz="1800" u="none" cap="none" strike="noStrike"/>
            </a:lvl6pPr>
            <a:lvl7pPr indent="0" lvl="6" marL="2743200" marR="0" rtl="0" algn="l">
              <a:spcBef>
                <a:spcPts val="0"/>
              </a:spcBef>
              <a:spcAft>
                <a:spcPts val="0"/>
              </a:spcAft>
              <a:buSzPts val="1400"/>
              <a:buNone/>
              <a:defRPr b="0" i="0" sz="1800" u="none" cap="none" strike="noStrike"/>
            </a:lvl7pPr>
            <a:lvl8pPr indent="0" lvl="7" marL="3200400" marR="0" rtl="0" algn="l">
              <a:spcBef>
                <a:spcPts val="0"/>
              </a:spcBef>
              <a:spcAft>
                <a:spcPts val="0"/>
              </a:spcAft>
              <a:buSzPts val="1400"/>
              <a:buNone/>
              <a:defRPr b="0" i="0" sz="1800" u="none" cap="none" strike="noStrike"/>
            </a:lvl8pPr>
            <a:lvl9pPr indent="0" lvl="8" marL="3657600" marR="0" rtl="0" algn="l">
              <a:spcBef>
                <a:spcPts val="0"/>
              </a:spcBef>
              <a:spcAft>
                <a:spcPts val="0"/>
              </a:spcAft>
              <a:buSzPts val="1400"/>
              <a:buNone/>
              <a:defRPr b="0" i="0" sz="1800" u="none" cap="none" strike="noStrike"/>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AndObj">
  <p:cSld name="Title, 2 Content and Content">
    <p:spTree>
      <p:nvGrpSpPr>
        <p:cNvPr id="25" name="Shape 25"/>
        <p:cNvGrpSpPr/>
        <p:nvPr/>
      </p:nvGrpSpPr>
      <p:grpSpPr>
        <a:xfrm>
          <a:off x="0" y="0"/>
          <a:ext cx="0" cy="0"/>
          <a:chOff x="0" y="0"/>
          <a:chExt cx="0" cy="0"/>
        </a:xfrm>
      </p:grpSpPr>
      <p:sp>
        <p:nvSpPr>
          <p:cNvPr id="26" name="Shape 26"/>
          <p:cNvSpPr txBox="1"/>
          <p:nvPr>
            <p:ph type="title"/>
          </p:nvPr>
        </p:nvSpPr>
        <p:spPr>
          <a:xfrm>
            <a:off x="457200" y="205200"/>
            <a:ext cx="8229300" cy="8586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0" marR="0" rtl="0" algn="l">
              <a:spcBef>
                <a:spcPts val="0"/>
              </a:spcBef>
              <a:spcAft>
                <a:spcPts val="0"/>
              </a:spcAft>
              <a:buSzPts val="1400"/>
              <a:buNone/>
              <a:defRPr b="0" i="0" sz="1800" u="none" cap="none" strike="noStrike"/>
            </a:lvl2pPr>
            <a:lvl3pPr indent="0" lvl="2" marL="0" marR="0" rtl="0" algn="l">
              <a:spcBef>
                <a:spcPts val="0"/>
              </a:spcBef>
              <a:spcAft>
                <a:spcPts val="0"/>
              </a:spcAft>
              <a:buSzPts val="1400"/>
              <a:buNone/>
              <a:defRPr b="0" i="0" sz="1800" u="none" cap="none" strike="noStrike"/>
            </a:lvl3pPr>
            <a:lvl4pPr indent="0" lvl="3" marL="0" marR="0" rtl="0" algn="l">
              <a:spcBef>
                <a:spcPts val="0"/>
              </a:spcBef>
              <a:spcAft>
                <a:spcPts val="0"/>
              </a:spcAft>
              <a:buSzPts val="1400"/>
              <a:buNone/>
              <a:defRPr b="0" i="0" sz="1800" u="none" cap="none" strike="noStrike"/>
            </a:lvl4pPr>
            <a:lvl5pPr indent="0" lvl="4" marL="0" marR="0" rtl="0" algn="l">
              <a:spcBef>
                <a:spcPts val="0"/>
              </a:spcBef>
              <a:spcAft>
                <a:spcPts val="0"/>
              </a:spcAft>
              <a:buSzPts val="1400"/>
              <a:buNone/>
              <a:defRPr b="0" i="0" sz="1800" u="none" cap="none" strike="noStrike"/>
            </a:lvl5pPr>
            <a:lvl6pPr indent="0" lvl="5" marL="0" marR="0" rtl="0" algn="l">
              <a:spcBef>
                <a:spcPts val="0"/>
              </a:spcBef>
              <a:spcAft>
                <a:spcPts val="0"/>
              </a:spcAft>
              <a:buSzPts val="1400"/>
              <a:buNone/>
              <a:defRPr b="0" i="0" sz="1800" u="none" cap="none" strike="noStrike"/>
            </a:lvl6pPr>
            <a:lvl7pPr indent="0" lvl="6" marL="0" marR="0" rtl="0" algn="l">
              <a:spcBef>
                <a:spcPts val="0"/>
              </a:spcBef>
              <a:spcAft>
                <a:spcPts val="0"/>
              </a:spcAft>
              <a:buSzPts val="1400"/>
              <a:buNone/>
              <a:defRPr b="0" i="0" sz="1800" u="none" cap="none" strike="noStrike"/>
            </a:lvl7pPr>
            <a:lvl8pPr indent="0" lvl="7" marL="0" marR="0" rtl="0" algn="l">
              <a:spcBef>
                <a:spcPts val="0"/>
              </a:spcBef>
              <a:spcAft>
                <a:spcPts val="0"/>
              </a:spcAft>
              <a:buSzPts val="1400"/>
              <a:buNone/>
              <a:defRPr b="0" i="0" sz="1800" u="none" cap="none" strike="noStrike"/>
            </a:lvl8pPr>
            <a:lvl9pPr indent="0" lvl="8" marL="0" marR="0" rtl="0" algn="l">
              <a:spcBef>
                <a:spcPts val="0"/>
              </a:spcBef>
              <a:spcAft>
                <a:spcPts val="0"/>
              </a:spcAft>
              <a:buSzPts val="1400"/>
              <a:buNone/>
              <a:defRPr b="0" i="0" sz="1800" u="none" cap="none" strike="noStrike"/>
            </a:lvl9pPr>
          </a:lstStyle>
          <a:p/>
        </p:txBody>
      </p:sp>
      <p:sp>
        <p:nvSpPr>
          <p:cNvPr id="27" name="Shape 27"/>
          <p:cNvSpPr txBox="1"/>
          <p:nvPr>
            <p:ph idx="1" type="body"/>
          </p:nvPr>
        </p:nvSpPr>
        <p:spPr>
          <a:xfrm>
            <a:off x="457200" y="1203480"/>
            <a:ext cx="40158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28" name="Shape 28"/>
          <p:cNvSpPr txBox="1"/>
          <p:nvPr>
            <p:ph idx="2" type="body"/>
          </p:nvPr>
        </p:nvSpPr>
        <p:spPr>
          <a:xfrm>
            <a:off x="457200" y="2761920"/>
            <a:ext cx="40158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29" name="Shape 29"/>
          <p:cNvSpPr txBox="1"/>
          <p:nvPr>
            <p:ph idx="3" type="body"/>
          </p:nvPr>
        </p:nvSpPr>
        <p:spPr>
          <a:xfrm>
            <a:off x="4674240" y="1203480"/>
            <a:ext cx="4015800" cy="29829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AndTwoObj">
  <p:cSld name="Title Content and 2 Content">
    <p:spTree>
      <p:nvGrpSpPr>
        <p:cNvPr id="30" name="Shape 30"/>
        <p:cNvGrpSpPr/>
        <p:nvPr/>
      </p:nvGrpSpPr>
      <p:grpSpPr>
        <a:xfrm>
          <a:off x="0" y="0"/>
          <a:ext cx="0" cy="0"/>
          <a:chOff x="0" y="0"/>
          <a:chExt cx="0" cy="0"/>
        </a:xfrm>
      </p:grpSpPr>
      <p:sp>
        <p:nvSpPr>
          <p:cNvPr id="31" name="Shape 31"/>
          <p:cNvSpPr txBox="1"/>
          <p:nvPr>
            <p:ph type="title"/>
          </p:nvPr>
        </p:nvSpPr>
        <p:spPr>
          <a:xfrm>
            <a:off x="457200" y="205200"/>
            <a:ext cx="8229300" cy="8586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0" marR="0" rtl="0" algn="l">
              <a:spcBef>
                <a:spcPts val="0"/>
              </a:spcBef>
              <a:spcAft>
                <a:spcPts val="0"/>
              </a:spcAft>
              <a:buSzPts val="1400"/>
              <a:buNone/>
              <a:defRPr b="0" i="0" sz="1800" u="none" cap="none" strike="noStrike"/>
            </a:lvl2pPr>
            <a:lvl3pPr indent="0" lvl="2" marL="0" marR="0" rtl="0" algn="l">
              <a:spcBef>
                <a:spcPts val="0"/>
              </a:spcBef>
              <a:spcAft>
                <a:spcPts val="0"/>
              </a:spcAft>
              <a:buSzPts val="1400"/>
              <a:buNone/>
              <a:defRPr b="0" i="0" sz="1800" u="none" cap="none" strike="noStrike"/>
            </a:lvl3pPr>
            <a:lvl4pPr indent="0" lvl="3" marL="0" marR="0" rtl="0" algn="l">
              <a:spcBef>
                <a:spcPts val="0"/>
              </a:spcBef>
              <a:spcAft>
                <a:spcPts val="0"/>
              </a:spcAft>
              <a:buSzPts val="1400"/>
              <a:buNone/>
              <a:defRPr b="0" i="0" sz="1800" u="none" cap="none" strike="noStrike"/>
            </a:lvl4pPr>
            <a:lvl5pPr indent="0" lvl="4" marL="0" marR="0" rtl="0" algn="l">
              <a:spcBef>
                <a:spcPts val="0"/>
              </a:spcBef>
              <a:spcAft>
                <a:spcPts val="0"/>
              </a:spcAft>
              <a:buSzPts val="1400"/>
              <a:buNone/>
              <a:defRPr b="0" i="0" sz="1800" u="none" cap="none" strike="noStrike"/>
            </a:lvl5pPr>
            <a:lvl6pPr indent="0" lvl="5" marL="0" marR="0" rtl="0" algn="l">
              <a:spcBef>
                <a:spcPts val="0"/>
              </a:spcBef>
              <a:spcAft>
                <a:spcPts val="0"/>
              </a:spcAft>
              <a:buSzPts val="1400"/>
              <a:buNone/>
              <a:defRPr b="0" i="0" sz="1800" u="none" cap="none" strike="noStrike"/>
            </a:lvl6pPr>
            <a:lvl7pPr indent="0" lvl="6" marL="0" marR="0" rtl="0" algn="l">
              <a:spcBef>
                <a:spcPts val="0"/>
              </a:spcBef>
              <a:spcAft>
                <a:spcPts val="0"/>
              </a:spcAft>
              <a:buSzPts val="1400"/>
              <a:buNone/>
              <a:defRPr b="0" i="0" sz="1800" u="none" cap="none" strike="noStrike"/>
            </a:lvl7pPr>
            <a:lvl8pPr indent="0" lvl="7" marL="0" marR="0" rtl="0" algn="l">
              <a:spcBef>
                <a:spcPts val="0"/>
              </a:spcBef>
              <a:spcAft>
                <a:spcPts val="0"/>
              </a:spcAft>
              <a:buSzPts val="1400"/>
              <a:buNone/>
              <a:defRPr b="0" i="0" sz="1800" u="none" cap="none" strike="noStrike"/>
            </a:lvl8pPr>
            <a:lvl9pPr indent="0" lvl="8" marL="0" marR="0" rtl="0" algn="l">
              <a:spcBef>
                <a:spcPts val="0"/>
              </a:spcBef>
              <a:spcAft>
                <a:spcPts val="0"/>
              </a:spcAft>
              <a:buSzPts val="1400"/>
              <a:buNone/>
              <a:defRPr b="0" i="0" sz="1800" u="none" cap="none" strike="noStrike"/>
            </a:lvl9pPr>
          </a:lstStyle>
          <a:p/>
        </p:txBody>
      </p:sp>
      <p:sp>
        <p:nvSpPr>
          <p:cNvPr id="32" name="Shape 32"/>
          <p:cNvSpPr txBox="1"/>
          <p:nvPr>
            <p:ph idx="1" type="body"/>
          </p:nvPr>
        </p:nvSpPr>
        <p:spPr>
          <a:xfrm>
            <a:off x="457200" y="1203480"/>
            <a:ext cx="4015800" cy="29829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33" name="Shape 33"/>
          <p:cNvSpPr txBox="1"/>
          <p:nvPr>
            <p:ph idx="2" type="body"/>
          </p:nvPr>
        </p:nvSpPr>
        <p:spPr>
          <a:xfrm>
            <a:off x="4674240" y="1203480"/>
            <a:ext cx="40158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34" name="Shape 34"/>
          <p:cNvSpPr txBox="1"/>
          <p:nvPr>
            <p:ph idx="3" type="body"/>
          </p:nvPr>
        </p:nvSpPr>
        <p:spPr>
          <a:xfrm>
            <a:off x="4674240" y="2761920"/>
            <a:ext cx="40158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OverTx">
  <p:cSld name="Title, 2 Content over Content">
    <p:spTree>
      <p:nvGrpSpPr>
        <p:cNvPr id="35" name="Shape 35"/>
        <p:cNvGrpSpPr/>
        <p:nvPr/>
      </p:nvGrpSpPr>
      <p:grpSpPr>
        <a:xfrm>
          <a:off x="0" y="0"/>
          <a:ext cx="0" cy="0"/>
          <a:chOff x="0" y="0"/>
          <a:chExt cx="0" cy="0"/>
        </a:xfrm>
      </p:grpSpPr>
      <p:sp>
        <p:nvSpPr>
          <p:cNvPr id="36" name="Shape 36"/>
          <p:cNvSpPr txBox="1"/>
          <p:nvPr>
            <p:ph type="title"/>
          </p:nvPr>
        </p:nvSpPr>
        <p:spPr>
          <a:xfrm>
            <a:off x="457200" y="205200"/>
            <a:ext cx="8229300" cy="858600"/>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0" marR="0" rtl="0" algn="l">
              <a:spcBef>
                <a:spcPts val="0"/>
              </a:spcBef>
              <a:spcAft>
                <a:spcPts val="0"/>
              </a:spcAft>
              <a:buSzPts val="1400"/>
              <a:buNone/>
              <a:defRPr b="0" i="0" sz="1800" u="none" cap="none" strike="noStrike"/>
            </a:lvl2pPr>
            <a:lvl3pPr indent="0" lvl="2" marL="0" marR="0" rtl="0" algn="l">
              <a:spcBef>
                <a:spcPts val="0"/>
              </a:spcBef>
              <a:spcAft>
                <a:spcPts val="0"/>
              </a:spcAft>
              <a:buSzPts val="1400"/>
              <a:buNone/>
              <a:defRPr b="0" i="0" sz="1800" u="none" cap="none" strike="noStrike"/>
            </a:lvl3pPr>
            <a:lvl4pPr indent="0" lvl="3" marL="0" marR="0" rtl="0" algn="l">
              <a:spcBef>
                <a:spcPts val="0"/>
              </a:spcBef>
              <a:spcAft>
                <a:spcPts val="0"/>
              </a:spcAft>
              <a:buSzPts val="1400"/>
              <a:buNone/>
              <a:defRPr b="0" i="0" sz="1800" u="none" cap="none" strike="noStrike"/>
            </a:lvl4pPr>
            <a:lvl5pPr indent="0" lvl="4" marL="0" marR="0" rtl="0" algn="l">
              <a:spcBef>
                <a:spcPts val="0"/>
              </a:spcBef>
              <a:spcAft>
                <a:spcPts val="0"/>
              </a:spcAft>
              <a:buSzPts val="1400"/>
              <a:buNone/>
              <a:defRPr b="0" i="0" sz="1800" u="none" cap="none" strike="noStrike"/>
            </a:lvl5pPr>
            <a:lvl6pPr indent="0" lvl="5" marL="0" marR="0" rtl="0" algn="l">
              <a:spcBef>
                <a:spcPts val="0"/>
              </a:spcBef>
              <a:spcAft>
                <a:spcPts val="0"/>
              </a:spcAft>
              <a:buSzPts val="1400"/>
              <a:buNone/>
              <a:defRPr b="0" i="0" sz="1800" u="none" cap="none" strike="noStrike"/>
            </a:lvl6pPr>
            <a:lvl7pPr indent="0" lvl="6" marL="0" marR="0" rtl="0" algn="l">
              <a:spcBef>
                <a:spcPts val="0"/>
              </a:spcBef>
              <a:spcAft>
                <a:spcPts val="0"/>
              </a:spcAft>
              <a:buSzPts val="1400"/>
              <a:buNone/>
              <a:defRPr b="0" i="0" sz="1800" u="none" cap="none" strike="noStrike"/>
            </a:lvl7pPr>
            <a:lvl8pPr indent="0" lvl="7" marL="0" marR="0" rtl="0" algn="l">
              <a:spcBef>
                <a:spcPts val="0"/>
              </a:spcBef>
              <a:spcAft>
                <a:spcPts val="0"/>
              </a:spcAft>
              <a:buSzPts val="1400"/>
              <a:buNone/>
              <a:defRPr b="0" i="0" sz="1800" u="none" cap="none" strike="noStrike"/>
            </a:lvl8pPr>
            <a:lvl9pPr indent="0" lvl="8" marL="0" marR="0" rtl="0" algn="l">
              <a:spcBef>
                <a:spcPts val="0"/>
              </a:spcBef>
              <a:spcAft>
                <a:spcPts val="0"/>
              </a:spcAft>
              <a:buSzPts val="1400"/>
              <a:buNone/>
              <a:defRPr b="0" i="0" sz="1800" u="none" cap="none" strike="noStrike"/>
            </a:lvl9pPr>
          </a:lstStyle>
          <a:p/>
        </p:txBody>
      </p:sp>
      <p:sp>
        <p:nvSpPr>
          <p:cNvPr id="37" name="Shape 37"/>
          <p:cNvSpPr txBox="1"/>
          <p:nvPr>
            <p:ph idx="1" type="body"/>
          </p:nvPr>
        </p:nvSpPr>
        <p:spPr>
          <a:xfrm>
            <a:off x="457200" y="1203480"/>
            <a:ext cx="40158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38" name="Shape 38"/>
          <p:cNvSpPr txBox="1"/>
          <p:nvPr>
            <p:ph idx="2" type="body"/>
          </p:nvPr>
        </p:nvSpPr>
        <p:spPr>
          <a:xfrm>
            <a:off x="4674240" y="1203480"/>
            <a:ext cx="40158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39" name="Shape 39"/>
          <p:cNvSpPr txBox="1"/>
          <p:nvPr>
            <p:ph idx="3" type="body"/>
          </p:nvPr>
        </p:nvSpPr>
        <p:spPr>
          <a:xfrm>
            <a:off x="457200" y="2761920"/>
            <a:ext cx="8229300" cy="14226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21" Type="http://schemas.openxmlformats.org/officeDocument/2006/relationships/theme" Target="../theme/theme2.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rotWithShape="1">
          <a:blip r:embed="rId1">
            <a:alphaModFix/>
          </a:blip>
          <a:stretch>
            <a:fillRect b="0" l="0" r="0" t="0"/>
          </a:stretch>
        </a:blipFill>
      </p:bgPr>
    </p:bg>
    <p:spTree>
      <p:nvGrpSpPr>
        <p:cNvPr id="5" name="Shape 5"/>
        <p:cNvGrpSpPr/>
        <p:nvPr/>
      </p:nvGrpSpPr>
      <p:grpSpPr>
        <a:xfrm>
          <a:off x="0" y="0"/>
          <a:ext cx="0" cy="0"/>
          <a:chOff x="0" y="0"/>
          <a:chExt cx="0" cy="0"/>
        </a:xfrm>
      </p:grpSpPr>
      <p:sp>
        <p:nvSpPr>
          <p:cNvPr id="6" name="Shape 6"/>
          <p:cNvSpPr/>
          <p:nvPr/>
        </p:nvSpPr>
        <p:spPr>
          <a:xfrm>
            <a:off x="94376" y="4742551"/>
            <a:ext cx="868800" cy="342300"/>
          </a:xfrm>
          <a:prstGeom prst="rect">
            <a:avLst/>
          </a:prstGeom>
          <a:solidFill>
            <a:schemeClr val="l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 name="Shape 7"/>
          <p:cNvSpPr txBox="1"/>
          <p:nvPr>
            <p:ph idx="1" type="body"/>
          </p:nvPr>
        </p:nvSpPr>
        <p:spPr>
          <a:xfrm>
            <a:off x="826560" y="1494360"/>
            <a:ext cx="7490400" cy="71520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8" name="Shape 8"/>
          <p:cNvSpPr txBox="1"/>
          <p:nvPr>
            <p:ph type="title"/>
          </p:nvPr>
        </p:nvSpPr>
        <p:spPr>
          <a:xfrm>
            <a:off x="826560" y="0"/>
            <a:ext cx="7490400" cy="10626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1800" u="none" cap="none" strike="noStrike"/>
            </a:lvl1pPr>
            <a:lvl2pPr indent="0" lvl="1" marL="0" marR="0" rtl="0" algn="l">
              <a:spcBef>
                <a:spcPts val="0"/>
              </a:spcBef>
              <a:spcAft>
                <a:spcPts val="0"/>
              </a:spcAft>
              <a:buSzPts val="1400"/>
              <a:buNone/>
              <a:defRPr b="0" i="0" sz="1800" u="none" cap="none" strike="noStrike"/>
            </a:lvl2pPr>
            <a:lvl3pPr indent="0" lvl="2" marL="0" marR="0" rtl="0" algn="l">
              <a:spcBef>
                <a:spcPts val="0"/>
              </a:spcBef>
              <a:spcAft>
                <a:spcPts val="0"/>
              </a:spcAft>
              <a:buSzPts val="1400"/>
              <a:buNone/>
              <a:defRPr b="0" i="0" sz="1800" u="none" cap="none" strike="noStrike"/>
            </a:lvl3pPr>
            <a:lvl4pPr indent="0" lvl="3" marL="0" marR="0" rtl="0" algn="l">
              <a:spcBef>
                <a:spcPts val="0"/>
              </a:spcBef>
              <a:spcAft>
                <a:spcPts val="0"/>
              </a:spcAft>
              <a:buSzPts val="1400"/>
              <a:buNone/>
              <a:defRPr b="0" i="0" sz="1800" u="none" cap="none" strike="noStrike"/>
            </a:lvl4pPr>
            <a:lvl5pPr indent="0" lvl="4" marL="0" marR="0" rtl="0" algn="l">
              <a:spcBef>
                <a:spcPts val="0"/>
              </a:spcBef>
              <a:spcAft>
                <a:spcPts val="0"/>
              </a:spcAft>
              <a:buSzPts val="1400"/>
              <a:buNone/>
              <a:defRPr b="0" i="0" sz="1800" u="none" cap="none" strike="noStrike"/>
            </a:lvl5pPr>
            <a:lvl6pPr indent="0" lvl="5" marL="0" marR="0" rtl="0" algn="l">
              <a:spcBef>
                <a:spcPts val="0"/>
              </a:spcBef>
              <a:spcAft>
                <a:spcPts val="0"/>
              </a:spcAft>
              <a:buSzPts val="1400"/>
              <a:buNone/>
              <a:defRPr b="0" i="0" sz="1800" u="none" cap="none" strike="noStrike"/>
            </a:lvl6pPr>
            <a:lvl7pPr indent="0" lvl="6" marL="0" marR="0" rtl="0" algn="l">
              <a:spcBef>
                <a:spcPts val="0"/>
              </a:spcBef>
              <a:spcAft>
                <a:spcPts val="0"/>
              </a:spcAft>
              <a:buSzPts val="1400"/>
              <a:buNone/>
              <a:defRPr b="0" i="0" sz="1800" u="none" cap="none" strike="noStrike"/>
            </a:lvl7pPr>
            <a:lvl8pPr indent="0" lvl="7" marL="0" marR="0" rtl="0" algn="l">
              <a:spcBef>
                <a:spcPts val="0"/>
              </a:spcBef>
              <a:spcAft>
                <a:spcPts val="0"/>
              </a:spcAft>
              <a:buSzPts val="1400"/>
              <a:buNone/>
              <a:defRPr b="0" i="0" sz="1800" u="none" cap="none" strike="noStrike"/>
            </a:lvl8pPr>
            <a:lvl9pPr indent="0" lvl="8" marL="0" marR="0" rtl="0" algn="l">
              <a:spcBef>
                <a:spcPts val="0"/>
              </a:spcBef>
              <a:spcAft>
                <a:spcPts val="0"/>
              </a:spcAft>
              <a:buSzPts val="1400"/>
              <a:buNone/>
              <a:defRPr b="0" i="0" sz="1800" u="none" cap="none" strike="noStrike"/>
            </a:lvl9pPr>
          </a:lstStyle>
          <a:p/>
        </p:txBody>
      </p:sp>
      <p:sp>
        <p:nvSpPr>
          <p:cNvPr id="9" name="Shape 9"/>
          <p:cNvSpPr txBox="1"/>
          <p:nvPr>
            <p:ph idx="12" type="sldNum"/>
          </p:nvPr>
        </p:nvSpPr>
        <p:spPr>
          <a:xfrm>
            <a:off x="89985" y="4734000"/>
            <a:ext cx="360300" cy="393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fld id="{00000000-1234-1234-1234-123412341234}" type="slidenum">
              <a:rPr b="0" lang="en" sz="600" strike="noStrike">
                <a:solidFill>
                  <a:srgbClr val="000000"/>
                </a:solidFill>
                <a:latin typeface="Proxima Nova"/>
                <a:ea typeface="Proxima Nova"/>
                <a:cs typeface="Proxima Nova"/>
                <a:sym typeface="Proxima Nova"/>
              </a:rPr>
              <a:t>‹#›</a:t>
            </a:fld>
            <a:endParaRPr b="0" sz="1400" strike="noStrike">
              <a:solidFill>
                <a:srgbClr val="000000"/>
              </a:solidFill>
              <a:latin typeface="Cambria"/>
              <a:ea typeface="Cambria"/>
              <a:cs typeface="Cambria"/>
              <a:sym typeface="Cambria"/>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hyperlink" Target="http://scn.sap.com/docs/DOC-47702"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hyperlink" Target="https://access.redhat.com/articles/3004101"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2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32.pn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32.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4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hyperlink" Target="https://github.com/rhmk/ansible-hana-sysprep" TargetMode="External"/></Relationships>
</file>

<file path=ppt/slides/_rels/slide29.xml.rels><?xml version="1.0" encoding="UTF-8" standalone="yes"?><Relationships xmlns="http://schemas.openxmlformats.org/package/2006/relationships"><Relationship Id="rId11" Type="http://schemas.openxmlformats.org/officeDocument/2006/relationships/image" Target="../media/image40.png"/><Relationship Id="rId10" Type="http://schemas.openxmlformats.org/officeDocument/2006/relationships/image" Target="../media/image41.png"/><Relationship Id="rId13" Type="http://schemas.openxmlformats.org/officeDocument/2006/relationships/image" Target="../media/image44.png"/><Relationship Id="rId12" Type="http://schemas.openxmlformats.org/officeDocument/2006/relationships/image" Target="../media/image46.png"/><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36.png"/><Relationship Id="rId4" Type="http://schemas.openxmlformats.org/officeDocument/2006/relationships/image" Target="../media/image34.png"/><Relationship Id="rId9" Type="http://schemas.openxmlformats.org/officeDocument/2006/relationships/image" Target="../media/image42.png"/><Relationship Id="rId5" Type="http://schemas.openxmlformats.org/officeDocument/2006/relationships/image" Target="../media/image35.png"/><Relationship Id="rId6" Type="http://schemas.openxmlformats.org/officeDocument/2006/relationships/image" Target="../media/image38.png"/><Relationship Id="rId7" Type="http://schemas.openxmlformats.org/officeDocument/2006/relationships/image" Target="../media/image39.png"/><Relationship Id="rId8"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image" Target="../media/image4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2.png"/><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47.png"/><Relationship Id="rId4" Type="http://schemas.openxmlformats.org/officeDocument/2006/relationships/image" Target="../media/image50.png"/><Relationship Id="rId5" Type="http://schemas.openxmlformats.org/officeDocument/2006/relationships/image" Target="../media/image49.png"/><Relationship Id="rId6" Type="http://schemas.openxmlformats.org/officeDocument/2006/relationships/image" Target="../media/image48.png"/><Relationship Id="rId7" Type="http://schemas.openxmlformats.org/officeDocument/2006/relationships/image" Target="../media/image5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hyperlink" Target="https://access.redhat.com/blogs/2184921/posts/2849871"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image" Target="../media/image5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 Id="rId3" Type="http://schemas.openxmlformats.org/officeDocument/2006/relationships/image" Target="../media/image5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1.xml"/><Relationship Id="rId3" Type="http://schemas.openxmlformats.org/officeDocument/2006/relationships/hyperlink" Target="https://access.redhat.com/solutions/3075991" TargetMode="External"/><Relationship Id="rId4" Type="http://schemas.openxmlformats.org/officeDocument/2006/relationships/hyperlink" Target="https://access.redhat.com/solutions/3082471" TargetMode="External"/><Relationship Id="rId5" Type="http://schemas.openxmlformats.org/officeDocument/2006/relationships/hyperlink" Target="https://access.redhat.com/solutions/2334521" TargetMode="External"/><Relationship Id="rId6" Type="http://schemas.openxmlformats.org/officeDocument/2006/relationships/hyperlink" Target="https://access.redhat.com/solutions/1544043"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5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image" Target="../media/image5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7.xml"/><Relationship Id="rId3" Type="http://schemas.openxmlformats.org/officeDocument/2006/relationships/hyperlink" Target="https://access.redhat.com/support/policy/updates/errata" TargetMode="External"/><Relationship Id="rId4" Type="http://schemas.openxmlformats.org/officeDocument/2006/relationships/hyperlink" Target="https://www.redhat-partner.com/webinar_trainings" TargetMode="External"/><Relationship Id="rId5" Type="http://schemas.openxmlformats.org/officeDocument/2006/relationships/image" Target="../media/image6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8.xml"/><Relationship Id="rId3" Type="http://schemas.openxmlformats.org/officeDocument/2006/relationships/image" Target="../media/image5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0.xml"/><Relationship Id="rId3" Type="http://schemas.openxmlformats.org/officeDocument/2006/relationships/image" Target="../media/image57.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59.png"/><Relationship Id="rId7" Type="http://schemas.openxmlformats.org/officeDocument/2006/relationships/image" Target="../media/image62.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17.png"/><Relationship Id="rId13" Type="http://schemas.openxmlformats.org/officeDocument/2006/relationships/image" Target="../media/image18.png"/><Relationship Id="rId12" Type="http://schemas.openxmlformats.org/officeDocument/2006/relationships/image" Target="../media/image15.png"/><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2.png"/><Relationship Id="rId15" Type="http://schemas.openxmlformats.org/officeDocument/2006/relationships/image" Target="../media/image19.jpg"/><Relationship Id="rId14" Type="http://schemas.openxmlformats.org/officeDocument/2006/relationships/image" Target="../media/image22.png"/><Relationship Id="rId17" Type="http://schemas.openxmlformats.org/officeDocument/2006/relationships/image" Target="../media/image21.png"/><Relationship Id="rId16" Type="http://schemas.openxmlformats.org/officeDocument/2006/relationships/image" Target="../media/image20.png"/><Relationship Id="rId5" Type="http://schemas.openxmlformats.org/officeDocument/2006/relationships/image" Target="../media/image11.png"/><Relationship Id="rId19" Type="http://schemas.openxmlformats.org/officeDocument/2006/relationships/image" Target="../media/image54.png"/><Relationship Id="rId6" Type="http://schemas.openxmlformats.org/officeDocument/2006/relationships/image" Target="../media/image14.png"/><Relationship Id="rId18" Type="http://schemas.openxmlformats.org/officeDocument/2006/relationships/image" Target="../media/image23.png"/><Relationship Id="rId7" Type="http://schemas.openxmlformats.org/officeDocument/2006/relationships/image" Target="../media/image10.png"/><Relationship Id="rId8"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sp>
        <p:nvSpPr>
          <p:cNvPr id="91" name="Shape 91"/>
          <p:cNvSpPr txBox="1"/>
          <p:nvPr>
            <p:ph type="title"/>
          </p:nvPr>
        </p:nvSpPr>
        <p:spPr>
          <a:xfrm>
            <a:off x="457200" y="-22621"/>
            <a:ext cx="82296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sz="2400">
                <a:latin typeface="Proxima Nova"/>
                <a:ea typeface="Proxima Nova"/>
                <a:cs typeface="Proxima Nova"/>
                <a:sym typeface="Proxima Nova"/>
              </a:rPr>
              <a:t>Agenda</a:t>
            </a:r>
            <a:endParaRPr b="1" sz="2400">
              <a:latin typeface="Proxima Nova"/>
              <a:ea typeface="Proxima Nova"/>
              <a:cs typeface="Proxima Nova"/>
              <a:sym typeface="Proxima Nova"/>
            </a:endParaRPr>
          </a:p>
        </p:txBody>
      </p:sp>
      <p:sp>
        <p:nvSpPr>
          <p:cNvPr id="92" name="Shape 92"/>
          <p:cNvSpPr txBox="1"/>
          <p:nvPr>
            <p:ph idx="1" type="body"/>
          </p:nvPr>
        </p:nvSpPr>
        <p:spPr>
          <a:xfrm>
            <a:off x="457200" y="819150"/>
            <a:ext cx="8229600" cy="3783300"/>
          </a:xfrm>
          <a:prstGeom prst="rect">
            <a:avLst/>
          </a:prstGeom>
        </p:spPr>
        <p:txBody>
          <a:bodyPr anchorCtr="0" anchor="t" bIns="91425" lIns="91425" spcFirstLastPara="1" rIns="91425" wrap="square" tIns="91425">
            <a:noAutofit/>
          </a:bodyPr>
          <a:lstStyle/>
          <a:p>
            <a:pPr indent="0" lvl="0" marL="0" rtl="0">
              <a:lnSpc>
                <a:spcPct val="200000"/>
              </a:lnSpc>
              <a:spcBef>
                <a:spcPts val="0"/>
              </a:spcBef>
              <a:spcAft>
                <a:spcPts val="0"/>
              </a:spcAft>
              <a:buNone/>
            </a:pPr>
            <a:r>
              <a:rPr b="1" lang="en" sz="1100">
                <a:solidFill>
                  <a:schemeClr val="dk1"/>
                </a:solidFill>
              </a:rPr>
              <a:t>17. January 2018</a:t>
            </a:r>
            <a:endParaRPr b="1" sz="11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100">
                <a:solidFill>
                  <a:schemeClr val="dk1"/>
                </a:solidFill>
              </a:rPr>
              <a:t>9:00 - 9:30 	Welcome Reception</a:t>
            </a:r>
            <a:endParaRPr sz="11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100">
                <a:solidFill>
                  <a:schemeClr val="dk1"/>
                </a:solidFill>
              </a:rPr>
              <a:t>9:30 - 10:30 	SAP Introduction and Solution Overview, Jacques Jouanny (SAP France )</a:t>
            </a:r>
            <a:endParaRPr sz="11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100">
                <a:solidFill>
                  <a:schemeClr val="dk1"/>
                </a:solidFill>
              </a:rPr>
              <a:t>10:30 - 10:45 	Break</a:t>
            </a:r>
            <a:endParaRPr sz="1100">
              <a:solidFill>
                <a:schemeClr val="dk1"/>
              </a:solidFill>
            </a:endParaRPr>
          </a:p>
          <a:p>
            <a:pPr indent="0" lvl="0" marL="0" rtl="0">
              <a:lnSpc>
                <a:spcPct val="150000"/>
              </a:lnSpc>
              <a:spcBef>
                <a:spcPts val="0"/>
              </a:spcBef>
              <a:spcAft>
                <a:spcPts val="0"/>
              </a:spcAft>
              <a:buClr>
                <a:schemeClr val="dk1"/>
              </a:buClr>
              <a:buSzPts val="1100"/>
              <a:buFont typeface="Arial"/>
              <a:buNone/>
            </a:pPr>
            <a:r>
              <a:rPr lang="en" sz="1100">
                <a:solidFill>
                  <a:schemeClr val="dk1"/>
                </a:solidFill>
              </a:rPr>
              <a:t>10:45 - 12:30 	Overview of Red Hat solution portfolio </a:t>
            </a:r>
            <a:endParaRPr sz="1100">
              <a:solidFill>
                <a:schemeClr val="dk1"/>
              </a:solidFill>
            </a:endParaRPr>
          </a:p>
          <a:p>
            <a:pPr indent="0" lvl="0" marL="0" rtl="0">
              <a:lnSpc>
                <a:spcPct val="150000"/>
              </a:lnSpc>
              <a:spcBef>
                <a:spcPts val="0"/>
              </a:spcBef>
              <a:spcAft>
                <a:spcPts val="0"/>
              </a:spcAft>
              <a:buClr>
                <a:schemeClr val="dk1"/>
              </a:buClr>
              <a:buSzPts val="1100"/>
              <a:buFont typeface="Arial"/>
              <a:buNone/>
            </a:pPr>
            <a:r>
              <a:rPr lang="en" sz="1100">
                <a:solidFill>
                  <a:schemeClr val="dk1"/>
                </a:solidFill>
              </a:rPr>
              <a:t>LUNCH BREAK</a:t>
            </a:r>
            <a:endParaRPr sz="11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100">
                <a:solidFill>
                  <a:schemeClr val="dk1"/>
                </a:solidFill>
              </a:rPr>
              <a:t>13:30 - 14:30   Getting Ready for Digital Transformation with RedHat and SAP </a:t>
            </a:r>
            <a:endParaRPr sz="11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100">
                <a:solidFill>
                  <a:schemeClr val="dk1"/>
                </a:solidFill>
              </a:rPr>
              <a:t>14:30 - 15:00   Q&amp;A</a:t>
            </a:r>
            <a:endParaRPr sz="11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100">
                <a:solidFill>
                  <a:schemeClr val="dk1"/>
                </a:solidFill>
              </a:rPr>
              <a:t>15:30 - 17:00 Overview of Installation Procedure of Netweaver, HANA and Vora on bare-metal and RHV virtualisation</a:t>
            </a:r>
            <a:endParaRPr sz="11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100">
                <a:solidFill>
                  <a:schemeClr val="dk1"/>
                </a:solidFill>
              </a:rPr>
              <a:t>17:00 - 18:00 Short introdcution to ansible</a:t>
            </a:r>
            <a:endParaRPr sz="1100">
              <a:solidFill>
                <a:schemeClr val="dk1"/>
              </a:solidFill>
            </a:endParaRPr>
          </a:p>
          <a:p>
            <a:pPr indent="0" lvl="0" marL="0" rtl="0">
              <a:lnSpc>
                <a:spcPct val="115000"/>
              </a:lnSpc>
              <a:spcBef>
                <a:spcPts val="0"/>
              </a:spcBef>
              <a:spcAft>
                <a:spcPts val="0"/>
              </a:spcAft>
              <a:buNone/>
            </a:pPr>
            <a:r>
              <a:t/>
            </a:r>
            <a:endParaRPr sz="1100">
              <a:solidFill>
                <a:schemeClr val="dk1"/>
              </a:solidFill>
            </a:endParaRPr>
          </a:p>
          <a:p>
            <a:pPr indent="0" lvl="0" marL="0" rtl="0">
              <a:lnSpc>
                <a:spcPct val="200000"/>
              </a:lnSpc>
              <a:spcBef>
                <a:spcPts val="0"/>
              </a:spcBef>
              <a:spcAft>
                <a:spcPts val="0"/>
              </a:spcAft>
              <a:buClr>
                <a:schemeClr val="dk1"/>
              </a:buClr>
              <a:buSzPts val="1100"/>
              <a:buFont typeface="Arial"/>
              <a:buNone/>
            </a:pPr>
            <a:r>
              <a:rPr b="1" lang="en" sz="1100">
                <a:solidFill>
                  <a:schemeClr val="dk1"/>
                </a:solidFill>
              </a:rPr>
              <a:t>18. January 2018</a:t>
            </a:r>
            <a:endParaRPr b="1" sz="11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100">
                <a:solidFill>
                  <a:schemeClr val="dk1"/>
                </a:solidFill>
              </a:rPr>
              <a:t>9:00 - 10:00 preparing Installation environment for SAP HANA</a:t>
            </a:r>
            <a:endParaRPr sz="11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100">
                <a:solidFill>
                  <a:schemeClr val="dk1"/>
                </a:solidFill>
              </a:rPr>
              <a:t>10:00 – 10:15 </a:t>
            </a:r>
            <a:r>
              <a:rPr i="1" lang="en" sz="1100">
                <a:solidFill>
                  <a:schemeClr val="dk1"/>
                </a:solidFill>
              </a:rPr>
              <a:t>Break</a:t>
            </a:r>
            <a:endParaRPr i="1" sz="1100">
              <a:solidFill>
                <a:schemeClr val="dk1"/>
              </a:solidFill>
            </a:endParaRPr>
          </a:p>
          <a:p>
            <a:pPr indent="0" lvl="0" marL="0" rtl="0">
              <a:lnSpc>
                <a:spcPct val="150000"/>
              </a:lnSpc>
              <a:spcBef>
                <a:spcPts val="0"/>
              </a:spcBef>
              <a:spcAft>
                <a:spcPts val="0"/>
              </a:spcAft>
              <a:buNone/>
            </a:pPr>
            <a:r>
              <a:rPr lang="en" sz="1100">
                <a:solidFill>
                  <a:schemeClr val="dk1"/>
                </a:solidFill>
              </a:rPr>
              <a:t>10:15 - 12:30 Installation of SAP HANA </a:t>
            </a:r>
            <a:endParaRPr sz="1100">
              <a:solidFill>
                <a:schemeClr val="dk1"/>
              </a:solidFill>
            </a:endParaRPr>
          </a:p>
          <a:p>
            <a:pPr indent="0" lvl="0" marL="0" rtl="0">
              <a:lnSpc>
                <a:spcPct val="150000"/>
              </a:lnSpc>
              <a:spcBef>
                <a:spcPts val="0"/>
              </a:spcBef>
              <a:spcAft>
                <a:spcPts val="0"/>
              </a:spcAft>
              <a:buClr>
                <a:schemeClr val="dk1"/>
              </a:buClr>
              <a:buSzPts val="1100"/>
              <a:buFont typeface="Arial"/>
              <a:buNone/>
            </a:pPr>
            <a:r>
              <a:rPr lang="en" sz="1100">
                <a:solidFill>
                  <a:schemeClr val="dk1"/>
                </a:solidFill>
              </a:rPr>
              <a:t>LUNCH BREAK</a:t>
            </a:r>
            <a:endParaRPr sz="11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100">
                <a:solidFill>
                  <a:schemeClr val="dk1"/>
                </a:solidFill>
              </a:rPr>
              <a:t>13:30 - 16:00 Vora, Netweaver Installation</a:t>
            </a:r>
            <a:endParaRPr sz="1100">
              <a:solidFill>
                <a:schemeClr val="dk1"/>
              </a:solidFill>
            </a:endParaRPr>
          </a:p>
          <a:p>
            <a:pPr indent="0" lvl="0" marL="0" rtl="0">
              <a:lnSpc>
                <a:spcPct val="115000"/>
              </a:lnSpc>
              <a:spcBef>
                <a:spcPts val="0"/>
              </a:spcBef>
              <a:spcAft>
                <a:spcPts val="0"/>
              </a:spcAft>
              <a:buClr>
                <a:schemeClr val="dk1"/>
              </a:buClr>
              <a:buSzPts val="1100"/>
              <a:buFont typeface="Arial"/>
              <a:buNone/>
            </a:pPr>
            <a:r>
              <a:rPr lang="en" sz="1100">
                <a:solidFill>
                  <a:schemeClr val="dk1"/>
                </a:solidFill>
              </a:rPr>
              <a:t>16:00 – 16:30 Closing and Q&amp;A</a:t>
            </a:r>
            <a:endParaRPr sz="1100">
              <a:solidFill>
                <a:schemeClr val="dk1"/>
              </a:solidFill>
            </a:endParaRPr>
          </a:p>
          <a:p>
            <a:pPr indent="0" lvl="0" marL="0">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Shape 177"/>
          <p:cNvSpPr txBox="1"/>
          <p:nvPr>
            <p:ph idx="1" type="body"/>
          </p:nvPr>
        </p:nvSpPr>
        <p:spPr>
          <a:xfrm>
            <a:off x="457200" y="1916550"/>
            <a:ext cx="8229600" cy="13104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rPr b="1" lang="en" sz="6000">
                <a:latin typeface="Overpass"/>
                <a:ea typeface="Overpass"/>
                <a:cs typeface="Overpass"/>
                <a:sym typeface="Overpass"/>
              </a:rPr>
              <a:t>The Basics</a:t>
            </a:r>
            <a:endParaRPr b="1" sz="6000">
              <a:latin typeface="Overpass"/>
              <a:ea typeface="Overpass"/>
              <a:cs typeface="Overpass"/>
              <a:sym typeface="Overpass"/>
            </a:endParaRPr>
          </a:p>
        </p:txBody>
      </p:sp>
    </p:spTree>
  </p:cSld>
  <p:clrMapOvr>
    <a:masterClrMapping/>
  </p:clrMapOvr>
  <mc:AlternateContent>
    <mc:Choice Requires="p14">
      <p:transition spd="slow">
        <p14:flip dir="l"/>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Shape 182"/>
          <p:cNvSpPr txBox="1"/>
          <p:nvPr/>
        </p:nvSpPr>
        <p:spPr>
          <a:xfrm>
            <a:off x="457200" y="433800"/>
            <a:ext cx="8229300" cy="8586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1000"/>
              </a:spcAft>
              <a:buNone/>
            </a:pPr>
            <a:r>
              <a:rPr b="1" lang="en" sz="2400">
                <a:latin typeface="Proxima Nova"/>
                <a:ea typeface="Proxima Nova"/>
                <a:cs typeface="Proxima Nova"/>
                <a:sym typeface="Proxima Nova"/>
              </a:rPr>
              <a:t>SAP Specific Contents of “RHEL for SAP Solutions”</a:t>
            </a:r>
            <a:endParaRPr sz="2400">
              <a:latin typeface="Proxima Nova Extrabold"/>
              <a:ea typeface="Proxima Nova Extrabold"/>
              <a:cs typeface="Proxima Nova Extrabold"/>
              <a:sym typeface="Proxima Nova Extrabold"/>
            </a:endParaRPr>
          </a:p>
        </p:txBody>
      </p:sp>
      <p:graphicFrame>
        <p:nvGraphicFramePr>
          <p:cNvPr id="183" name="Shape 183"/>
          <p:cNvGraphicFramePr/>
          <p:nvPr/>
        </p:nvGraphicFramePr>
        <p:xfrm>
          <a:off x="1003375" y="1295400"/>
          <a:ext cx="3000000" cy="3000000"/>
        </p:xfrm>
        <a:graphic>
          <a:graphicData uri="http://schemas.openxmlformats.org/drawingml/2006/table">
            <a:tbl>
              <a:tblPr>
                <a:noFill/>
                <a:tableStyleId>{7CF29F75-546F-4FD3-A98D-758BA204BFAB}</a:tableStyleId>
              </a:tblPr>
              <a:tblGrid>
                <a:gridCol w="2007850"/>
                <a:gridCol w="2170150"/>
                <a:gridCol w="1959475"/>
              </a:tblGrid>
              <a:tr h="383550">
                <a:tc>
                  <a:txBody>
                    <a:bodyPr>
                      <a:noAutofit/>
                    </a:bodyPr>
                    <a:lstStyle/>
                    <a:p>
                      <a:pPr indent="0" lvl="0" marL="0" rtl="0">
                        <a:spcBef>
                          <a:spcPts val="0"/>
                        </a:spcBef>
                        <a:spcAft>
                          <a:spcPts val="0"/>
                        </a:spcAft>
                        <a:buNone/>
                      </a:pPr>
                      <a:r>
                        <a:t/>
                      </a:r>
                      <a:endParaRPr b="1" sz="1100"/>
                    </a:p>
                  </a:txBody>
                  <a:tcPr marT="63500" marB="63500" marR="63500" marL="63500"/>
                </a:tc>
                <a:tc gridSpan="2">
                  <a:txBody>
                    <a:bodyPr>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RHEL for SAP Solutions</a:t>
                      </a:r>
                      <a:endParaRPr b="1" sz="1200"/>
                    </a:p>
                  </a:txBody>
                  <a:tcPr marT="63500" marB="63500" marR="63500" marL="63500"/>
                </a:tc>
                <a:tc hMerge="1"/>
              </a:tr>
              <a:tr h="12700">
                <a:tc>
                  <a:txBody>
                    <a:bodyPr>
                      <a:noAutofit/>
                    </a:bodyPr>
                    <a:lstStyle/>
                    <a:p>
                      <a:pPr indent="0" lvl="0" marL="0" rtl="0">
                        <a:spcBef>
                          <a:spcPts val="0"/>
                        </a:spcBef>
                        <a:spcAft>
                          <a:spcPts val="0"/>
                        </a:spcAft>
                        <a:buNone/>
                      </a:pPr>
                      <a:r>
                        <a:rPr b="1" lang="en" sz="1200"/>
                        <a:t>RPM/Channel</a:t>
                      </a:r>
                      <a:endParaRPr b="1" sz="1200"/>
                    </a:p>
                  </a:txBody>
                  <a:tcPr marT="63500" marB="63500" marR="63500" marL="63500"/>
                </a:tc>
                <a:tc>
                  <a:txBody>
                    <a:bodyPr>
                      <a:noAutofit/>
                    </a:bodyPr>
                    <a:lstStyle/>
                    <a:p>
                      <a:pPr indent="0" lvl="0" marL="0" rtl="0">
                        <a:spcBef>
                          <a:spcPts val="0"/>
                        </a:spcBef>
                        <a:spcAft>
                          <a:spcPts val="0"/>
                        </a:spcAft>
                        <a:buClr>
                          <a:schemeClr val="dk1"/>
                        </a:buClr>
                        <a:buSzPts val="1100"/>
                        <a:buFont typeface="Arial"/>
                        <a:buNone/>
                      </a:pPr>
                      <a:r>
                        <a:rPr b="1" lang="en" sz="1200"/>
                        <a:t>RHEL for SAP Applications</a:t>
                      </a:r>
                      <a:endParaRPr b="1" sz="1200"/>
                    </a:p>
                  </a:txBody>
                  <a:tcPr marT="63500" marB="63500" marR="63500" marL="63500"/>
                </a:tc>
                <a:tc>
                  <a:txBody>
                    <a:bodyPr>
                      <a:noAutofit/>
                    </a:bodyPr>
                    <a:lstStyle/>
                    <a:p>
                      <a:pPr indent="0" lvl="0" marL="0" rtl="0">
                        <a:spcBef>
                          <a:spcPts val="0"/>
                        </a:spcBef>
                        <a:spcAft>
                          <a:spcPts val="0"/>
                        </a:spcAft>
                        <a:buNone/>
                      </a:pPr>
                      <a:r>
                        <a:rPr b="1" lang="en" sz="1200"/>
                        <a:t>RHEL for SAP HANA</a:t>
                      </a:r>
                      <a:endParaRPr b="1" sz="1200"/>
                    </a:p>
                  </a:txBody>
                  <a:tcPr marT="63500" marB="63500" marR="63500" marL="63500"/>
                </a:tc>
              </a:tr>
              <a:tr h="309875">
                <a:tc>
                  <a:txBody>
                    <a:bodyPr>
                      <a:noAutofit/>
                    </a:bodyPr>
                    <a:lstStyle/>
                    <a:p>
                      <a:pPr indent="0" lvl="0" marL="0" rtl="0">
                        <a:spcBef>
                          <a:spcPts val="0"/>
                        </a:spcBef>
                        <a:spcAft>
                          <a:spcPts val="0"/>
                        </a:spcAft>
                        <a:buNone/>
                      </a:pPr>
                      <a:r>
                        <a:rPr lang="en" sz="1200"/>
                        <a:t>compat-locales-sap</a:t>
                      </a:r>
                      <a:endParaRPr sz="1200"/>
                    </a:p>
                  </a:txBody>
                  <a:tcPr marT="63500" marB="63500" marR="63500" marL="63500"/>
                </a:tc>
                <a:tc>
                  <a:txBody>
                    <a:bodyPr>
                      <a:noAutofit/>
                    </a:bodyPr>
                    <a:lstStyle/>
                    <a:p>
                      <a:pPr indent="0" lvl="0" marL="0" rtl="0">
                        <a:spcBef>
                          <a:spcPts val="0"/>
                        </a:spcBef>
                        <a:spcAft>
                          <a:spcPts val="0"/>
                        </a:spcAft>
                        <a:buNone/>
                      </a:pPr>
                      <a:r>
                        <a:rPr lang="en" sz="1200"/>
                        <a:t>x</a:t>
                      </a:r>
                      <a:endParaRPr sz="1200"/>
                    </a:p>
                  </a:txBody>
                  <a:tcPr marT="63500" marB="63500" marR="63500" marL="63500"/>
                </a:tc>
                <a:tc>
                  <a:txBody>
                    <a:bodyPr>
                      <a:noAutofit/>
                    </a:bodyPr>
                    <a:lstStyle/>
                    <a:p>
                      <a:pPr indent="0" lvl="0" marL="0" rtl="0">
                        <a:spcBef>
                          <a:spcPts val="0"/>
                        </a:spcBef>
                        <a:spcAft>
                          <a:spcPts val="0"/>
                        </a:spcAft>
                        <a:buNone/>
                      </a:pPr>
                      <a:r>
                        <a:t/>
                      </a:r>
                      <a:endParaRPr sz="1200"/>
                    </a:p>
                  </a:txBody>
                  <a:tcPr marT="63500" marB="63500" marR="63500" marL="63500"/>
                </a:tc>
              </a:tr>
              <a:tr h="12700">
                <a:tc>
                  <a:txBody>
                    <a:bodyPr>
                      <a:noAutofit/>
                    </a:bodyPr>
                    <a:lstStyle/>
                    <a:p>
                      <a:pPr indent="0" lvl="0" marL="0" rtl="0">
                        <a:spcBef>
                          <a:spcPts val="0"/>
                        </a:spcBef>
                        <a:spcAft>
                          <a:spcPts val="0"/>
                        </a:spcAft>
                        <a:buNone/>
                      </a:pPr>
                      <a:r>
                        <a:rPr lang="en" sz="1200"/>
                        <a:t>compat-sap-c++</a:t>
                      </a:r>
                      <a:endParaRPr sz="1200"/>
                    </a:p>
                  </a:txBody>
                  <a:tcPr marT="63500" marB="63500" marR="63500" marL="63500"/>
                </a:tc>
                <a:tc>
                  <a:txBody>
                    <a:bodyPr>
                      <a:noAutofit/>
                    </a:bodyPr>
                    <a:lstStyle/>
                    <a:p>
                      <a:pPr indent="0" lvl="0" marL="0" rtl="0">
                        <a:spcBef>
                          <a:spcPts val="0"/>
                        </a:spcBef>
                        <a:spcAft>
                          <a:spcPts val="0"/>
                        </a:spcAft>
                        <a:buNone/>
                      </a:pPr>
                      <a:r>
                        <a:rPr lang="en" sz="1200"/>
                        <a:t>x</a:t>
                      </a:r>
                      <a:endParaRPr sz="1200"/>
                    </a:p>
                  </a:txBody>
                  <a:tcPr marT="63500" marB="63500" marR="63500" marL="63500"/>
                </a:tc>
                <a:tc>
                  <a:txBody>
                    <a:bodyPr>
                      <a:noAutofit/>
                    </a:bodyPr>
                    <a:lstStyle/>
                    <a:p>
                      <a:pPr indent="0" lvl="0" marL="0" rtl="0">
                        <a:spcBef>
                          <a:spcPts val="0"/>
                        </a:spcBef>
                        <a:spcAft>
                          <a:spcPts val="0"/>
                        </a:spcAft>
                        <a:buNone/>
                      </a:pPr>
                      <a:r>
                        <a:rPr lang="en" sz="1200"/>
                        <a:t>x</a:t>
                      </a:r>
                      <a:endParaRPr sz="1200"/>
                    </a:p>
                  </a:txBody>
                  <a:tcPr marT="63500" marB="63500" marR="63500" marL="63500"/>
                </a:tc>
              </a:tr>
              <a:tr h="309875">
                <a:tc>
                  <a:txBody>
                    <a:bodyPr>
                      <a:noAutofit/>
                    </a:bodyPr>
                    <a:lstStyle/>
                    <a:p>
                      <a:pPr indent="0" lvl="0" marL="0" rtl="0">
                        <a:spcBef>
                          <a:spcPts val="0"/>
                        </a:spcBef>
                        <a:spcAft>
                          <a:spcPts val="0"/>
                        </a:spcAft>
                        <a:buNone/>
                      </a:pPr>
                      <a:r>
                        <a:rPr lang="en" sz="1200"/>
                        <a:t>resource-agents-sap</a:t>
                      </a:r>
                      <a:endParaRPr sz="1200"/>
                    </a:p>
                  </a:txBody>
                  <a:tcPr marT="63500" marB="63500" marR="63500" marL="63500"/>
                </a:tc>
                <a:tc>
                  <a:txBody>
                    <a:bodyPr>
                      <a:noAutofit/>
                    </a:bodyPr>
                    <a:lstStyle/>
                    <a:p>
                      <a:pPr indent="0" lvl="0" marL="0" rtl="0">
                        <a:spcBef>
                          <a:spcPts val="0"/>
                        </a:spcBef>
                        <a:spcAft>
                          <a:spcPts val="0"/>
                        </a:spcAft>
                        <a:buNone/>
                      </a:pPr>
                      <a:r>
                        <a:rPr lang="en" sz="1200"/>
                        <a:t>x</a:t>
                      </a:r>
                      <a:endParaRPr sz="1200"/>
                    </a:p>
                  </a:txBody>
                  <a:tcPr marT="63500" marB="63500" marR="63500" marL="63500"/>
                </a:tc>
                <a:tc>
                  <a:txBody>
                    <a:bodyPr>
                      <a:noAutofit/>
                    </a:bodyPr>
                    <a:lstStyle/>
                    <a:p>
                      <a:pPr indent="0" lvl="0" marL="0" rtl="0">
                        <a:spcBef>
                          <a:spcPts val="0"/>
                        </a:spcBef>
                        <a:spcAft>
                          <a:spcPts val="0"/>
                        </a:spcAft>
                        <a:buNone/>
                      </a:pPr>
                      <a:r>
                        <a:t/>
                      </a:r>
                      <a:endParaRPr sz="1200"/>
                    </a:p>
                  </a:txBody>
                  <a:tcPr marT="63500" marB="63500" marR="63500" marL="63500"/>
                </a:tc>
              </a:tr>
              <a:tr h="309875">
                <a:tc>
                  <a:txBody>
                    <a:bodyPr>
                      <a:noAutofit/>
                    </a:bodyPr>
                    <a:lstStyle/>
                    <a:p>
                      <a:pPr indent="0" lvl="0" marL="0" rtl="0">
                        <a:spcBef>
                          <a:spcPts val="0"/>
                        </a:spcBef>
                        <a:spcAft>
                          <a:spcPts val="0"/>
                        </a:spcAft>
                        <a:buNone/>
                      </a:pPr>
                      <a:r>
                        <a:rPr lang="en" sz="1200"/>
                        <a:t>resource-agents-sap-hana</a:t>
                      </a:r>
                      <a:endParaRPr sz="1200"/>
                    </a:p>
                  </a:txBody>
                  <a:tcPr marT="63500" marB="63500" marR="63500" marL="63500"/>
                </a:tc>
                <a:tc>
                  <a:txBody>
                    <a:bodyPr>
                      <a:noAutofit/>
                    </a:bodyPr>
                    <a:lstStyle/>
                    <a:p>
                      <a:pPr indent="0" lvl="0" marL="0" rtl="0">
                        <a:spcBef>
                          <a:spcPts val="0"/>
                        </a:spcBef>
                        <a:spcAft>
                          <a:spcPts val="0"/>
                        </a:spcAft>
                        <a:buNone/>
                      </a:pPr>
                      <a:r>
                        <a:t/>
                      </a:r>
                      <a:endParaRPr sz="1200"/>
                    </a:p>
                  </a:txBody>
                  <a:tcPr marT="63500" marB="63500" marR="63500" marL="63500"/>
                </a:tc>
                <a:tc>
                  <a:txBody>
                    <a:bodyPr>
                      <a:noAutofit/>
                    </a:bodyPr>
                    <a:lstStyle/>
                    <a:p>
                      <a:pPr indent="0" lvl="0" marL="0" rtl="0">
                        <a:spcBef>
                          <a:spcPts val="0"/>
                        </a:spcBef>
                        <a:spcAft>
                          <a:spcPts val="0"/>
                        </a:spcAft>
                        <a:buNone/>
                      </a:pPr>
                      <a:r>
                        <a:rPr lang="en" sz="1200"/>
                        <a:t>x</a:t>
                      </a:r>
                      <a:endParaRPr sz="1200"/>
                    </a:p>
                  </a:txBody>
                  <a:tcPr marT="63500" marB="63500" marR="63500" marL="63500"/>
                </a:tc>
              </a:tr>
              <a:tr h="309875">
                <a:tc>
                  <a:txBody>
                    <a:bodyPr>
                      <a:noAutofit/>
                    </a:bodyPr>
                    <a:lstStyle/>
                    <a:p>
                      <a:pPr indent="0" lvl="0" marL="0" rtl="0">
                        <a:spcBef>
                          <a:spcPts val="0"/>
                        </a:spcBef>
                        <a:spcAft>
                          <a:spcPts val="0"/>
                        </a:spcAft>
                        <a:buNone/>
                      </a:pPr>
                      <a:r>
                        <a:rPr lang="en" sz="1200"/>
                        <a:t>tuned-profiles-sap</a:t>
                      </a:r>
                      <a:endParaRPr sz="1200"/>
                    </a:p>
                  </a:txBody>
                  <a:tcPr marT="63500" marB="63500" marR="63500" marL="63500"/>
                </a:tc>
                <a:tc>
                  <a:txBody>
                    <a:bodyPr>
                      <a:noAutofit/>
                    </a:bodyPr>
                    <a:lstStyle/>
                    <a:p>
                      <a:pPr indent="0" lvl="0" marL="0" rtl="0">
                        <a:spcBef>
                          <a:spcPts val="0"/>
                        </a:spcBef>
                        <a:spcAft>
                          <a:spcPts val="0"/>
                        </a:spcAft>
                        <a:buNone/>
                      </a:pPr>
                      <a:r>
                        <a:rPr lang="en" sz="1200"/>
                        <a:t>x</a:t>
                      </a:r>
                      <a:endParaRPr sz="1200"/>
                    </a:p>
                  </a:txBody>
                  <a:tcPr marT="63500" marB="63500" marR="63500" marL="63500"/>
                </a:tc>
                <a:tc>
                  <a:txBody>
                    <a:bodyPr>
                      <a:noAutofit/>
                    </a:bodyPr>
                    <a:lstStyle/>
                    <a:p>
                      <a:pPr indent="0" lvl="0" marL="0" rtl="0">
                        <a:spcBef>
                          <a:spcPts val="0"/>
                        </a:spcBef>
                        <a:spcAft>
                          <a:spcPts val="0"/>
                        </a:spcAft>
                        <a:buNone/>
                      </a:pPr>
                      <a:r>
                        <a:t/>
                      </a:r>
                      <a:endParaRPr sz="1200"/>
                    </a:p>
                  </a:txBody>
                  <a:tcPr marT="63500" marB="63500" marR="63500" marL="63500"/>
                </a:tc>
              </a:tr>
              <a:tr h="309875">
                <a:tc>
                  <a:txBody>
                    <a:bodyPr>
                      <a:noAutofit/>
                    </a:bodyPr>
                    <a:lstStyle/>
                    <a:p>
                      <a:pPr indent="0" lvl="0" marL="0" rtl="0">
                        <a:spcBef>
                          <a:spcPts val="0"/>
                        </a:spcBef>
                        <a:spcAft>
                          <a:spcPts val="0"/>
                        </a:spcAft>
                        <a:buNone/>
                      </a:pPr>
                      <a:r>
                        <a:rPr lang="en" sz="1200"/>
                        <a:t>tuned-profiles-sap-hana</a:t>
                      </a:r>
                      <a:endParaRPr sz="1200"/>
                    </a:p>
                  </a:txBody>
                  <a:tcPr marT="63500" marB="63500" marR="63500" marL="63500"/>
                </a:tc>
                <a:tc>
                  <a:txBody>
                    <a:bodyPr>
                      <a:noAutofit/>
                    </a:bodyPr>
                    <a:lstStyle/>
                    <a:p>
                      <a:pPr indent="0" lvl="0" marL="0" rtl="0">
                        <a:spcBef>
                          <a:spcPts val="0"/>
                        </a:spcBef>
                        <a:spcAft>
                          <a:spcPts val="0"/>
                        </a:spcAft>
                        <a:buNone/>
                      </a:pPr>
                      <a:r>
                        <a:t/>
                      </a:r>
                      <a:endParaRPr sz="1200"/>
                    </a:p>
                  </a:txBody>
                  <a:tcPr marT="63500" marB="63500" marR="63500" marL="63500"/>
                </a:tc>
                <a:tc>
                  <a:txBody>
                    <a:bodyPr>
                      <a:noAutofit/>
                    </a:bodyPr>
                    <a:lstStyle/>
                    <a:p>
                      <a:pPr indent="0" lvl="0" marL="0" rtl="0">
                        <a:spcBef>
                          <a:spcPts val="0"/>
                        </a:spcBef>
                        <a:spcAft>
                          <a:spcPts val="0"/>
                        </a:spcAft>
                        <a:buNone/>
                      </a:pPr>
                      <a:r>
                        <a:rPr lang="en" sz="1200"/>
                        <a:t>x</a:t>
                      </a:r>
                      <a:endParaRPr sz="1200"/>
                    </a:p>
                  </a:txBody>
                  <a:tcPr marT="63500" marB="63500" marR="63500" marL="63500"/>
                </a:tc>
              </a:tr>
              <a:tr h="309875">
                <a:tc>
                  <a:txBody>
                    <a:bodyPr>
                      <a:noAutofit/>
                    </a:bodyPr>
                    <a:lstStyle/>
                    <a:p>
                      <a:pPr indent="0" lvl="0" marL="0" rtl="0">
                        <a:spcBef>
                          <a:spcPts val="0"/>
                        </a:spcBef>
                        <a:spcAft>
                          <a:spcPts val="0"/>
                        </a:spcAft>
                        <a:buNone/>
                      </a:pPr>
                      <a:r>
                        <a:rPr lang="en" sz="1200"/>
                        <a:t>sapconf</a:t>
                      </a:r>
                      <a:endParaRPr sz="1200"/>
                    </a:p>
                  </a:txBody>
                  <a:tcPr marT="63500" marB="63500" marR="63500" marL="63500"/>
                </a:tc>
                <a:tc>
                  <a:txBody>
                    <a:bodyPr>
                      <a:noAutofit/>
                    </a:bodyPr>
                    <a:lstStyle/>
                    <a:p>
                      <a:pPr indent="0" lvl="0" marL="0" rtl="0">
                        <a:spcBef>
                          <a:spcPts val="0"/>
                        </a:spcBef>
                        <a:spcAft>
                          <a:spcPts val="0"/>
                        </a:spcAft>
                        <a:buNone/>
                      </a:pPr>
                      <a:r>
                        <a:rPr lang="en" sz="1200"/>
                        <a:t>x</a:t>
                      </a:r>
                      <a:endParaRPr sz="1200"/>
                    </a:p>
                  </a:txBody>
                  <a:tcPr marT="63500" marB="63500" marR="63500" marL="63500"/>
                </a:tc>
                <a:tc>
                  <a:txBody>
                    <a:bodyPr>
                      <a:noAutofit/>
                    </a:bodyPr>
                    <a:lstStyle/>
                    <a:p>
                      <a:pPr indent="0" lvl="0" marL="0" rtl="0">
                        <a:spcBef>
                          <a:spcPts val="0"/>
                        </a:spcBef>
                        <a:spcAft>
                          <a:spcPts val="0"/>
                        </a:spcAft>
                        <a:buNone/>
                      </a:pPr>
                      <a:r>
                        <a:t/>
                      </a:r>
                      <a:endParaRPr sz="1200"/>
                    </a:p>
                  </a:txBody>
                  <a:tcPr marT="63500" marB="63500" marR="63500" marL="63500"/>
                </a:tc>
              </a:tr>
              <a:tr h="12700">
                <a:tc>
                  <a:txBody>
                    <a:bodyPr>
                      <a:noAutofit/>
                    </a:bodyPr>
                    <a:lstStyle/>
                    <a:p>
                      <a:pPr indent="0" lvl="0" marL="0" rtl="0">
                        <a:spcBef>
                          <a:spcPts val="0"/>
                        </a:spcBef>
                        <a:spcAft>
                          <a:spcPts val="0"/>
                        </a:spcAft>
                        <a:buNone/>
                      </a:pPr>
                      <a:r>
                        <a:rPr lang="en" sz="1200"/>
                        <a:t>vhostmd/vm-dump-metrics</a:t>
                      </a:r>
                      <a:endParaRPr sz="1200"/>
                    </a:p>
                  </a:txBody>
                  <a:tcPr marT="63500" marB="63500" marR="63500" marL="63500"/>
                </a:tc>
                <a:tc>
                  <a:txBody>
                    <a:bodyPr>
                      <a:noAutofit/>
                    </a:bodyPr>
                    <a:lstStyle/>
                    <a:p>
                      <a:pPr indent="0" lvl="0" marL="0" rtl="0">
                        <a:spcBef>
                          <a:spcPts val="0"/>
                        </a:spcBef>
                        <a:spcAft>
                          <a:spcPts val="0"/>
                        </a:spcAft>
                        <a:buNone/>
                      </a:pPr>
                      <a:r>
                        <a:rPr lang="en" sz="1200"/>
                        <a:t>x</a:t>
                      </a:r>
                      <a:endParaRPr sz="1200"/>
                    </a:p>
                  </a:txBody>
                  <a:tcPr marT="63500" marB="63500" marR="63500" marL="63500"/>
                </a:tc>
                <a:tc>
                  <a:txBody>
                    <a:bodyPr>
                      <a:noAutofit/>
                    </a:bodyPr>
                    <a:lstStyle/>
                    <a:p>
                      <a:pPr indent="0" lvl="0" marL="0" rtl="0">
                        <a:spcBef>
                          <a:spcPts val="0"/>
                        </a:spcBef>
                        <a:spcAft>
                          <a:spcPts val="0"/>
                        </a:spcAft>
                        <a:buNone/>
                      </a:pPr>
                      <a:r>
                        <a:t/>
                      </a:r>
                      <a:endParaRPr sz="1200"/>
                    </a:p>
                  </a:txBody>
                  <a:tcPr marT="63500" marB="63500" marR="63500" marL="63500"/>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sp>
        <p:nvSpPr>
          <p:cNvPr id="189" name="Shape 189"/>
          <p:cNvSpPr txBox="1"/>
          <p:nvPr>
            <p:ph type="title"/>
          </p:nvPr>
        </p:nvSpPr>
        <p:spPr>
          <a:xfrm>
            <a:off x="456624" y="84213"/>
            <a:ext cx="82293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SAP HANA System Replication</a:t>
            </a:r>
            <a:endParaRPr sz="1200">
              <a:latin typeface="Proxima Nova"/>
              <a:ea typeface="Proxima Nova"/>
              <a:cs typeface="Proxima Nova"/>
              <a:sym typeface="Proxima Nova"/>
            </a:endParaRPr>
          </a:p>
        </p:txBody>
      </p:sp>
      <p:sp>
        <p:nvSpPr>
          <p:cNvPr id="190" name="Shape 190"/>
          <p:cNvSpPr txBox="1"/>
          <p:nvPr>
            <p:ph idx="1" type="body"/>
          </p:nvPr>
        </p:nvSpPr>
        <p:spPr>
          <a:xfrm>
            <a:off x="479672" y="757921"/>
            <a:ext cx="8229300" cy="1373400"/>
          </a:xfrm>
          <a:prstGeom prst="rect">
            <a:avLst/>
          </a:prstGeom>
          <a:noFill/>
          <a:ln>
            <a:noFill/>
          </a:ln>
        </p:spPr>
        <p:txBody>
          <a:bodyPr anchorCtr="0" anchor="t" bIns="0" lIns="0" spcFirstLastPara="1" rIns="0" wrap="square" tIns="17600">
            <a:noAutofit/>
          </a:bodyPr>
          <a:lstStyle/>
          <a:p>
            <a:pPr indent="-266700" lvl="0" marL="355600" marR="0" rtl="0" algn="l">
              <a:lnSpc>
                <a:spcPct val="93000"/>
              </a:lnSpc>
              <a:spcBef>
                <a:spcPts val="0"/>
              </a:spcBef>
              <a:spcAft>
                <a:spcPts val="0"/>
              </a:spcAft>
              <a:buClr>
                <a:srgbClr val="A30000"/>
              </a:buClr>
              <a:buSzPts val="1800"/>
              <a:buFont typeface="Proxima Nova"/>
              <a:buChar char="∙"/>
            </a:pPr>
            <a:r>
              <a:rPr i="0" lang="en" sz="1800" u="none" cap="none" strike="noStrike">
                <a:solidFill>
                  <a:schemeClr val="dk1"/>
                </a:solidFill>
                <a:latin typeface="Proxima Nova"/>
                <a:ea typeface="Proxima Nova"/>
                <a:cs typeface="Proxima Nova"/>
                <a:sym typeface="Proxima Nova"/>
              </a:rPr>
              <a:t>SAP HANA replicates all data to a secondary SAP HANA system </a:t>
            </a:r>
            <a:br>
              <a:rPr i="0" lang="en" sz="1800" u="none" cap="none" strike="noStrike">
                <a:solidFill>
                  <a:schemeClr val="dk1"/>
                </a:solidFill>
                <a:latin typeface="Proxima Nova"/>
                <a:ea typeface="Proxima Nova"/>
                <a:cs typeface="Proxima Nova"/>
                <a:sym typeface="Proxima Nova"/>
              </a:rPr>
            </a:br>
            <a:r>
              <a:rPr i="0" lang="en" sz="1800" u="none" cap="none" strike="noStrike">
                <a:solidFill>
                  <a:schemeClr val="dk1"/>
                </a:solidFill>
                <a:latin typeface="Proxima Nova"/>
                <a:ea typeface="Proxima Nova"/>
                <a:cs typeface="Proxima Nova"/>
                <a:sym typeface="Proxima Nova"/>
              </a:rPr>
              <a:t>(standard SAP HANA feature). </a:t>
            </a:r>
            <a:endParaRPr sz="1200">
              <a:latin typeface="Proxima Nova"/>
              <a:ea typeface="Proxima Nova"/>
              <a:cs typeface="Proxima Nova"/>
              <a:sym typeface="Proxima Nova"/>
            </a:endParaRPr>
          </a:p>
          <a:p>
            <a:pPr indent="-266700" lvl="0" marL="355600" marR="0" rtl="0" algn="l">
              <a:lnSpc>
                <a:spcPct val="93000"/>
              </a:lnSpc>
              <a:spcBef>
                <a:spcPts val="1200"/>
              </a:spcBef>
              <a:spcAft>
                <a:spcPts val="0"/>
              </a:spcAft>
              <a:buClr>
                <a:srgbClr val="A30000"/>
              </a:buClr>
              <a:buSzPts val="1800"/>
              <a:buFont typeface="Proxima Nova"/>
              <a:buChar char="∙"/>
            </a:pPr>
            <a:r>
              <a:rPr i="0" lang="en" sz="1800" u="none" cap="none" strike="noStrike">
                <a:solidFill>
                  <a:schemeClr val="dk1"/>
                </a:solidFill>
                <a:latin typeface="Proxima Nova"/>
                <a:ea typeface="Proxima Nova"/>
                <a:cs typeface="Proxima Nova"/>
                <a:sym typeface="Proxima Nova"/>
              </a:rPr>
              <a:t>Data is constantly pre-loaded on the secondary system to minimize recovery time objective (RTO)</a:t>
            </a:r>
            <a:endParaRPr sz="1200">
              <a:latin typeface="Proxima Nova"/>
              <a:ea typeface="Proxima Nova"/>
              <a:cs typeface="Proxima Nova"/>
              <a:sym typeface="Proxima Nova"/>
            </a:endParaRPr>
          </a:p>
        </p:txBody>
      </p:sp>
      <p:pic>
        <p:nvPicPr>
          <p:cNvPr descr="saphanasr.png" id="191" name="Shape 191"/>
          <p:cNvPicPr preferRelativeResize="0"/>
          <p:nvPr/>
        </p:nvPicPr>
        <p:blipFill rotWithShape="1">
          <a:blip r:embed="rId3">
            <a:alphaModFix/>
          </a:blip>
          <a:srcRect b="0" l="0" r="0" t="0"/>
          <a:stretch/>
        </p:blipFill>
        <p:spPr>
          <a:xfrm>
            <a:off x="1391477" y="2105337"/>
            <a:ext cx="5254800" cy="2606100"/>
          </a:xfrm>
          <a:prstGeom prst="rect">
            <a:avLst/>
          </a:prstGeom>
          <a:noFill/>
          <a:ln>
            <a:noFill/>
          </a:ln>
        </p:spPr>
      </p:pic>
      <p:sp>
        <p:nvSpPr>
          <p:cNvPr id="192" name="Shape 192"/>
          <p:cNvSpPr/>
          <p:nvPr/>
        </p:nvSpPr>
        <p:spPr>
          <a:xfrm>
            <a:off x="1253195" y="2675397"/>
            <a:ext cx="5531400" cy="310800"/>
          </a:xfrm>
          <a:prstGeom prst="ellipse">
            <a:avLst/>
          </a:prstGeom>
          <a:noFill/>
          <a:ln cap="flat" cmpd="sng" w="28575">
            <a:solidFill>
              <a:srgbClr val="FF0000"/>
            </a:solidFill>
            <a:prstDash val="solid"/>
            <a:round/>
            <a:headEnd len="med" w="med" type="none"/>
            <a:tailEnd len="med" w="med" type="none"/>
          </a:ln>
        </p:spPr>
        <p:txBody>
          <a:bodyPr anchorCtr="0" anchor="t" bIns="38000" lIns="76025" spcFirstLastPara="1" rIns="76025" wrap="square" tIns="38000">
            <a:noAutofit/>
          </a:bodyPr>
          <a:lstStyle/>
          <a:p>
            <a:pPr indent="0" lvl="0" marL="0" marR="0" rtl="0" algn="l">
              <a:lnSpc>
                <a:spcPct val="93000"/>
              </a:lnSpc>
              <a:spcBef>
                <a:spcPts val="0"/>
              </a:spcBef>
              <a:spcAft>
                <a:spcPts val="0"/>
              </a:spcAft>
              <a:buClr>
                <a:srgbClr val="000000"/>
              </a:buClr>
              <a:buFont typeface="Times New Roman"/>
              <a:buNone/>
            </a:pPr>
            <a:r>
              <a:t/>
            </a:r>
            <a:endParaRPr b="0" i="0" sz="1500" u="none" cap="none" strike="noStrike">
              <a:solidFill>
                <a:schemeClr val="dk1"/>
              </a:solidFill>
              <a:latin typeface="Arial"/>
              <a:ea typeface="Arial"/>
              <a:cs typeface="Arial"/>
              <a:sym typeface="Arial"/>
            </a:endParaRPr>
          </a:p>
        </p:txBody>
      </p:sp>
      <p:sp>
        <p:nvSpPr>
          <p:cNvPr id="193" name="Shape 193"/>
          <p:cNvSpPr txBox="1"/>
          <p:nvPr/>
        </p:nvSpPr>
        <p:spPr>
          <a:xfrm>
            <a:off x="6784525" y="2830877"/>
            <a:ext cx="1382700" cy="1225500"/>
          </a:xfrm>
          <a:prstGeom prst="rect">
            <a:avLst/>
          </a:prstGeom>
          <a:noFill/>
          <a:ln cap="flat" cmpd="sng" w="28575">
            <a:solidFill>
              <a:srgbClr val="FF0000"/>
            </a:solidFill>
            <a:prstDash val="solid"/>
            <a:round/>
            <a:headEnd len="med" w="med" type="none"/>
            <a:tailEnd len="med" w="med" type="none"/>
          </a:ln>
        </p:spPr>
        <p:txBody>
          <a:bodyPr anchorCtr="0" anchor="t" bIns="38000" lIns="76025" spcFirstLastPara="1" rIns="76025" wrap="square" tIns="38000">
            <a:noAutofit/>
          </a:bodyPr>
          <a:lstStyle/>
          <a:p>
            <a:pPr indent="0" lvl="0" marL="0" marR="0" rtl="0" algn="l">
              <a:lnSpc>
                <a:spcPct val="93000"/>
              </a:lnSpc>
              <a:spcBef>
                <a:spcPts val="0"/>
              </a:spcBef>
              <a:spcAft>
                <a:spcPts val="0"/>
              </a:spcAft>
              <a:buNone/>
            </a:pPr>
            <a:r>
              <a:rPr b="1" lang="en" sz="1500">
                <a:solidFill>
                  <a:schemeClr val="dk1"/>
                </a:solidFill>
                <a:latin typeface="Arial"/>
                <a:ea typeface="Arial"/>
                <a:cs typeface="Arial"/>
                <a:sym typeface="Arial"/>
              </a:rPr>
              <a:t>Failover Solution provided by 3</a:t>
            </a:r>
            <a:r>
              <a:rPr b="1" baseline="30000" lang="en" sz="1500">
                <a:solidFill>
                  <a:schemeClr val="dk1"/>
                </a:solidFill>
                <a:latin typeface="Arial"/>
                <a:ea typeface="Arial"/>
                <a:cs typeface="Arial"/>
                <a:sym typeface="Arial"/>
              </a:rPr>
              <a:t>rd</a:t>
            </a:r>
            <a:r>
              <a:rPr b="1" lang="en" sz="1500">
                <a:solidFill>
                  <a:schemeClr val="dk1"/>
                </a:solidFill>
                <a:latin typeface="Arial"/>
                <a:ea typeface="Arial"/>
                <a:cs typeface="Arial"/>
                <a:sym typeface="Arial"/>
              </a:rPr>
              <a:t> party partner</a:t>
            </a:r>
            <a:endParaRPr b="1" sz="1500">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Shape 199"/>
          <p:cNvSpPr txBox="1"/>
          <p:nvPr>
            <p:ph type="title"/>
          </p:nvPr>
        </p:nvSpPr>
        <p:spPr>
          <a:xfrm>
            <a:off x="456625" y="239675"/>
            <a:ext cx="84603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Automated SAP HANA System Replication</a:t>
            </a:r>
            <a:endParaRPr b="1" i="0" sz="2500" u="none" cap="none" strike="noStrike">
              <a:solidFill>
                <a:srgbClr val="000000"/>
              </a:solidFill>
              <a:latin typeface="Proxima Nova"/>
              <a:ea typeface="Proxima Nova"/>
              <a:cs typeface="Proxima Nova"/>
              <a:sym typeface="Proxima Nova"/>
            </a:endParaRPr>
          </a:p>
          <a:p>
            <a:pPr indent="0" lvl="0" marL="0" marR="0" rtl="0" algn="l">
              <a:lnSpc>
                <a:spcPct val="93000"/>
              </a:lnSpc>
              <a:spcBef>
                <a:spcPts val="0"/>
              </a:spcBef>
              <a:spcAft>
                <a:spcPts val="0"/>
              </a:spcAft>
              <a:buNone/>
            </a:pPr>
            <a:r>
              <a:rPr b="1" i="0" lang="en" u="none" cap="none" strike="noStrike">
                <a:solidFill>
                  <a:srgbClr val="000000"/>
                </a:solidFill>
                <a:latin typeface="Proxima Nova"/>
                <a:ea typeface="Proxima Nova"/>
                <a:cs typeface="Proxima Nova"/>
                <a:sym typeface="Proxima Nova"/>
              </a:rPr>
              <a:t>Supported Configuration </a:t>
            </a:r>
            <a:r>
              <a:rPr b="1" i="0" lang="en" u="none" cap="none" strike="noStrike">
                <a:solidFill>
                  <a:schemeClr val="dk1"/>
                </a:solidFill>
                <a:latin typeface="Proxima Nova"/>
                <a:ea typeface="Proxima Nova"/>
                <a:cs typeface="Proxima Nova"/>
                <a:sym typeface="Proxima Nova"/>
              </a:rPr>
              <a:t>(as of </a:t>
            </a:r>
            <a:r>
              <a:rPr b="1" lang="en">
                <a:solidFill>
                  <a:schemeClr val="dk1"/>
                </a:solidFill>
                <a:latin typeface="Proxima Nova"/>
                <a:ea typeface="Proxima Nova"/>
                <a:cs typeface="Proxima Nova"/>
                <a:sym typeface="Proxima Nova"/>
              </a:rPr>
              <a:t>Oct. 2017</a:t>
            </a:r>
            <a:r>
              <a:rPr b="1" i="0" lang="en" u="none" cap="none" strike="noStrike">
                <a:solidFill>
                  <a:schemeClr val="dk1"/>
                </a:solidFill>
                <a:latin typeface="Proxima Nova"/>
                <a:ea typeface="Proxima Nova"/>
                <a:cs typeface="Proxima Nova"/>
                <a:sym typeface="Proxima Nova"/>
              </a:rPr>
              <a:t>)</a:t>
            </a:r>
            <a:endParaRPr b="1" i="0" u="none" cap="none" strike="noStrike">
              <a:solidFill>
                <a:srgbClr val="000000"/>
              </a:solidFill>
              <a:latin typeface="Proxima Nova"/>
              <a:ea typeface="Proxima Nova"/>
              <a:cs typeface="Proxima Nova"/>
              <a:sym typeface="Proxima Nova"/>
            </a:endParaRPr>
          </a:p>
        </p:txBody>
      </p:sp>
      <p:sp>
        <p:nvSpPr>
          <p:cNvPr id="200" name="Shape 200"/>
          <p:cNvSpPr txBox="1"/>
          <p:nvPr/>
        </p:nvSpPr>
        <p:spPr>
          <a:xfrm>
            <a:off x="479675" y="1145075"/>
            <a:ext cx="8460300" cy="3277200"/>
          </a:xfrm>
          <a:prstGeom prst="rect">
            <a:avLst/>
          </a:prstGeom>
          <a:noFill/>
          <a:ln>
            <a:noFill/>
          </a:ln>
        </p:spPr>
        <p:txBody>
          <a:bodyPr anchorCtr="0" anchor="t" bIns="0" lIns="0" spcFirstLastPara="1" rIns="0" wrap="square" tIns="17600">
            <a:noAutofit/>
          </a:bodyPr>
          <a:lstStyle/>
          <a:p>
            <a:pPr indent="0" lvl="0" marL="88900" marR="0" rtl="0" algn="l">
              <a:lnSpc>
                <a:spcPct val="93000"/>
              </a:lnSpc>
              <a:spcBef>
                <a:spcPts val="0"/>
              </a:spcBef>
              <a:spcAft>
                <a:spcPts val="0"/>
              </a:spcAft>
              <a:buNone/>
            </a:pPr>
            <a:r>
              <a:rPr lang="en" sz="1800">
                <a:solidFill>
                  <a:schemeClr val="dk1"/>
                </a:solidFill>
                <a:latin typeface="Arial"/>
                <a:ea typeface="Arial"/>
                <a:cs typeface="Arial"/>
                <a:sym typeface="Arial"/>
              </a:rPr>
              <a:t>Currently the following scenarios and parameters are supported:</a:t>
            </a:r>
            <a:endParaRPr sz="1800"/>
          </a:p>
          <a:p>
            <a:pPr indent="-266700" lvl="0" marL="355600" marR="0" rtl="0" algn="l">
              <a:lnSpc>
                <a:spcPct val="93000"/>
              </a:lnSpc>
              <a:spcBef>
                <a:spcPts val="1200"/>
              </a:spcBef>
              <a:spcAft>
                <a:spcPts val="0"/>
              </a:spcAft>
              <a:buClr>
                <a:srgbClr val="A30000"/>
              </a:buClr>
              <a:buSzPts val="1400"/>
              <a:buFont typeface="Noto Sans Symbols"/>
              <a:buChar char="∙"/>
            </a:pPr>
            <a:r>
              <a:rPr lang="en">
                <a:solidFill>
                  <a:schemeClr val="dk1"/>
                </a:solidFill>
                <a:latin typeface="Arial"/>
                <a:ea typeface="Arial"/>
                <a:cs typeface="Arial"/>
                <a:sym typeface="Arial"/>
              </a:rPr>
              <a:t>Two-node clusters only</a:t>
            </a:r>
            <a:endParaRPr/>
          </a:p>
          <a:p>
            <a:pPr indent="-266700" lvl="0" marL="355600" marR="0" rtl="0" algn="l">
              <a:lnSpc>
                <a:spcPct val="93000"/>
              </a:lnSpc>
              <a:spcBef>
                <a:spcPts val="1200"/>
              </a:spcBef>
              <a:spcAft>
                <a:spcPts val="0"/>
              </a:spcAft>
              <a:buClr>
                <a:srgbClr val="A30000"/>
              </a:buClr>
              <a:buSzPts val="1400"/>
              <a:buFont typeface="Noto Sans Symbols"/>
              <a:buChar char="∙"/>
            </a:pPr>
            <a:r>
              <a:rPr lang="en">
                <a:solidFill>
                  <a:schemeClr val="dk1"/>
                </a:solidFill>
                <a:latin typeface="Arial"/>
                <a:ea typeface="Arial"/>
                <a:cs typeface="Arial"/>
                <a:sym typeface="Arial"/>
              </a:rPr>
              <a:t>SAP HANA Scale-Up (single-box to single-box) System Replication only</a:t>
            </a:r>
            <a:endParaRPr>
              <a:solidFill>
                <a:schemeClr val="dk1"/>
              </a:solidFill>
              <a:latin typeface="Arial"/>
              <a:ea typeface="Arial"/>
              <a:cs typeface="Arial"/>
              <a:sym typeface="Arial"/>
            </a:endParaRPr>
          </a:p>
          <a:p>
            <a:pPr indent="-266700" lvl="0" marL="355600" marR="0" rtl="0" algn="l">
              <a:lnSpc>
                <a:spcPct val="93000"/>
              </a:lnSpc>
              <a:spcBef>
                <a:spcPts val="1200"/>
              </a:spcBef>
              <a:spcAft>
                <a:spcPts val="0"/>
              </a:spcAft>
              <a:buClr>
                <a:schemeClr val="dk1"/>
              </a:buClr>
              <a:buSzPts val="1400"/>
              <a:buFont typeface="Noto Sans Symbols"/>
              <a:buChar char="∙"/>
            </a:pPr>
            <a:r>
              <a:rPr lang="en">
                <a:solidFill>
                  <a:schemeClr val="dk1"/>
                </a:solidFill>
              </a:rPr>
              <a:t>Support HANA 1.0 and HANA 2.0 </a:t>
            </a:r>
            <a:r>
              <a:rPr b="1" lang="en">
                <a:solidFill>
                  <a:srgbClr val="FF0000"/>
                </a:solidFill>
              </a:rPr>
              <a:t>*</a:t>
            </a:r>
            <a:endParaRPr b="1">
              <a:solidFill>
                <a:srgbClr val="FF0000"/>
              </a:solidFill>
            </a:endParaRPr>
          </a:p>
          <a:p>
            <a:pPr indent="-266700" lvl="0" marL="355600" marR="0" rtl="0" algn="l">
              <a:lnSpc>
                <a:spcPct val="93000"/>
              </a:lnSpc>
              <a:spcBef>
                <a:spcPts val="1200"/>
              </a:spcBef>
              <a:spcAft>
                <a:spcPts val="0"/>
              </a:spcAft>
              <a:buClr>
                <a:srgbClr val="A30000"/>
              </a:buClr>
              <a:buSzPts val="1400"/>
              <a:buFont typeface="Noto Sans Symbols"/>
              <a:buChar char="∙"/>
            </a:pPr>
            <a:r>
              <a:rPr lang="en">
                <a:solidFill>
                  <a:schemeClr val="dk1"/>
                </a:solidFill>
                <a:latin typeface="Arial"/>
                <a:ea typeface="Arial"/>
                <a:cs typeface="Arial"/>
                <a:sym typeface="Arial"/>
              </a:rPr>
              <a:t>Support "Multiple Components One Database” (MCOD) and “Multiple Database Containers” (MDC) </a:t>
            </a:r>
            <a:r>
              <a:rPr b="1" lang="en">
                <a:solidFill>
                  <a:srgbClr val="FF0000"/>
                </a:solidFill>
              </a:rPr>
              <a:t>*</a:t>
            </a:r>
            <a:endParaRPr b="1">
              <a:solidFill>
                <a:srgbClr val="FF0000"/>
              </a:solidFill>
            </a:endParaRPr>
          </a:p>
          <a:p>
            <a:pPr indent="-266700" lvl="0" marL="355600" marR="0" rtl="0" algn="l">
              <a:lnSpc>
                <a:spcPct val="93000"/>
              </a:lnSpc>
              <a:spcBef>
                <a:spcPts val="1200"/>
              </a:spcBef>
              <a:spcAft>
                <a:spcPts val="0"/>
              </a:spcAft>
              <a:buClr>
                <a:srgbClr val="A30000"/>
              </a:buClr>
              <a:buSzPts val="1400"/>
              <a:buFont typeface="Noto Sans Symbols"/>
              <a:buChar char="∙"/>
            </a:pPr>
            <a:r>
              <a:rPr lang="en">
                <a:solidFill>
                  <a:srgbClr val="000000"/>
                </a:solidFill>
                <a:latin typeface="Arial"/>
                <a:ea typeface="Arial"/>
                <a:cs typeface="Arial"/>
                <a:sym typeface="Arial"/>
              </a:rPr>
              <a:t>“Multiple Components One System” (MCOS) is only supported if all databases running on the hosts are replicated and the replication is always to the same secondary node </a:t>
            </a:r>
            <a:r>
              <a:rPr b="1" lang="en">
                <a:solidFill>
                  <a:srgbClr val="FF0000"/>
                </a:solidFill>
              </a:rPr>
              <a:t>*</a:t>
            </a:r>
            <a:endParaRPr b="1">
              <a:solidFill>
                <a:srgbClr val="FF0000"/>
              </a:solidFill>
            </a:endParaRPr>
          </a:p>
          <a:p>
            <a:pPr indent="-273050" lvl="0" marL="355600" marR="0" rtl="0" algn="l">
              <a:lnSpc>
                <a:spcPct val="93000"/>
              </a:lnSpc>
              <a:spcBef>
                <a:spcPts val="1200"/>
              </a:spcBef>
              <a:spcAft>
                <a:spcPts val="0"/>
              </a:spcAft>
              <a:buClr>
                <a:srgbClr val="000000"/>
              </a:buClr>
              <a:buSzPts val="1500"/>
              <a:buFont typeface="Noto Sans Symbols"/>
              <a:buChar char="∙"/>
            </a:pPr>
            <a:r>
              <a:rPr lang="en"/>
              <a:t>Currently only support x86_64. Power LE (ppc64le) support will be available in RHEL 7.4</a:t>
            </a:r>
            <a:endParaRPr/>
          </a:p>
          <a:p>
            <a:pPr indent="0" lvl="0" marL="0" marR="0" rtl="0" algn="l">
              <a:lnSpc>
                <a:spcPct val="93000"/>
              </a:lnSpc>
              <a:spcBef>
                <a:spcPts val="1200"/>
              </a:spcBef>
              <a:spcAft>
                <a:spcPts val="0"/>
              </a:spcAft>
              <a:buNone/>
            </a:pPr>
            <a:r>
              <a:rPr b="1" lang="en">
                <a:solidFill>
                  <a:srgbClr val="FF0000"/>
                </a:solidFill>
              </a:rPr>
              <a:t>*</a:t>
            </a:r>
            <a:r>
              <a:rPr lang="en">
                <a:solidFill>
                  <a:srgbClr val="FF0000"/>
                </a:solidFill>
              </a:rPr>
              <a:t> </a:t>
            </a:r>
            <a:r>
              <a:rPr lang="en"/>
              <a:t>: Please check minimum version required on https://access.redhat.com/articles/3004101</a:t>
            </a:r>
            <a:endParaRPr>
              <a:solidFill>
                <a:schemeClr val="dk1"/>
              </a:solidFill>
              <a:latin typeface="Arial"/>
              <a:ea typeface="Arial"/>
              <a:cs typeface="Arial"/>
              <a:sym typeface="Arial"/>
            </a:endParaRPr>
          </a:p>
        </p:txBody>
      </p:sp>
    </p:spTree>
  </p:cSld>
  <p:clrMapOvr>
    <a:masterClrMapping/>
  </p:clrMapOvr>
  <mc:AlternateContent>
    <mc:Choice Requires="p14">
      <p:transition spd="med">
        <p14:flip dir="l"/>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Shape 206"/>
          <p:cNvSpPr txBox="1"/>
          <p:nvPr>
            <p:ph type="title"/>
          </p:nvPr>
        </p:nvSpPr>
        <p:spPr>
          <a:xfrm>
            <a:off x="456625" y="239675"/>
            <a:ext cx="84135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Automated SAP HANA System Replication</a:t>
            </a:r>
            <a:endParaRPr b="1" sz="2500">
              <a:latin typeface="Proxima Nova"/>
              <a:ea typeface="Proxima Nova"/>
              <a:cs typeface="Proxima Nova"/>
              <a:sym typeface="Proxima Nova"/>
            </a:endParaRPr>
          </a:p>
          <a:p>
            <a:pPr indent="0" lvl="0" marL="0" marR="0" rtl="0" algn="l">
              <a:lnSpc>
                <a:spcPct val="93000"/>
              </a:lnSpc>
              <a:spcBef>
                <a:spcPts val="0"/>
              </a:spcBef>
              <a:spcAft>
                <a:spcPts val="0"/>
              </a:spcAft>
              <a:buNone/>
            </a:pPr>
            <a:r>
              <a:rPr b="1" i="0" lang="en" u="none" cap="none" strike="noStrike">
                <a:solidFill>
                  <a:srgbClr val="000000"/>
                </a:solidFill>
                <a:latin typeface="Proxima Nova"/>
                <a:ea typeface="Proxima Nova"/>
                <a:cs typeface="Proxima Nova"/>
                <a:sym typeface="Proxima Nova"/>
              </a:rPr>
              <a:t>Supported Configuration</a:t>
            </a:r>
            <a:r>
              <a:rPr lang="en">
                <a:solidFill>
                  <a:schemeClr val="dk1"/>
                </a:solidFill>
                <a:latin typeface="Proxima Nova"/>
                <a:ea typeface="Proxima Nova"/>
                <a:cs typeface="Proxima Nova"/>
                <a:sym typeface="Proxima Nova"/>
              </a:rPr>
              <a:t> - continued</a:t>
            </a:r>
            <a:endParaRPr b="1" i="0" u="none" cap="none" strike="noStrike">
              <a:solidFill>
                <a:srgbClr val="000000"/>
              </a:solidFill>
              <a:latin typeface="Proxima Nova"/>
              <a:ea typeface="Proxima Nova"/>
              <a:cs typeface="Proxima Nova"/>
              <a:sym typeface="Proxima Nova"/>
            </a:endParaRPr>
          </a:p>
        </p:txBody>
      </p:sp>
      <p:sp>
        <p:nvSpPr>
          <p:cNvPr id="207" name="Shape 207"/>
          <p:cNvSpPr txBox="1"/>
          <p:nvPr/>
        </p:nvSpPr>
        <p:spPr>
          <a:xfrm>
            <a:off x="479672" y="1068864"/>
            <a:ext cx="8451000" cy="518100"/>
          </a:xfrm>
          <a:prstGeom prst="rect">
            <a:avLst/>
          </a:prstGeom>
          <a:noFill/>
          <a:ln>
            <a:noFill/>
          </a:ln>
        </p:spPr>
        <p:txBody>
          <a:bodyPr anchorCtr="0" anchor="t" bIns="0" lIns="0" spcFirstLastPara="1" rIns="0" wrap="square" tIns="17600">
            <a:noAutofit/>
          </a:bodyPr>
          <a:lstStyle/>
          <a:p>
            <a:pPr indent="-273050" lvl="0" marL="355600" marR="0" rtl="0" algn="l">
              <a:lnSpc>
                <a:spcPct val="93000"/>
              </a:lnSpc>
              <a:spcBef>
                <a:spcPts val="0"/>
              </a:spcBef>
              <a:spcAft>
                <a:spcPts val="0"/>
              </a:spcAft>
              <a:buClr>
                <a:srgbClr val="A30000"/>
              </a:buClr>
              <a:buSzPts val="1500"/>
              <a:buFont typeface="Proxima Nova"/>
              <a:buChar char="∙"/>
            </a:pPr>
            <a:r>
              <a:rPr lang="en" sz="1500">
                <a:latin typeface="Proxima Nova"/>
                <a:ea typeface="Proxima Nova"/>
                <a:cs typeface="Proxima Nova"/>
                <a:sym typeface="Proxima Nova"/>
              </a:rPr>
              <a:t>Active-Active Read-Enabled: in HANA 2.0, the secondary instance can take Read-Only inquiries</a:t>
            </a:r>
            <a:endParaRPr sz="1500">
              <a:latin typeface="Proxima Nova"/>
              <a:ea typeface="Proxima Nova"/>
              <a:cs typeface="Proxima Nova"/>
              <a:sym typeface="Proxima Nova"/>
            </a:endParaRPr>
          </a:p>
          <a:p>
            <a:pPr indent="-273050" lvl="0" marL="355600" marR="0" rtl="0" algn="l">
              <a:lnSpc>
                <a:spcPct val="93000"/>
              </a:lnSpc>
              <a:spcBef>
                <a:spcPts val="0"/>
              </a:spcBef>
              <a:spcAft>
                <a:spcPts val="0"/>
              </a:spcAft>
              <a:buClr>
                <a:srgbClr val="A30000"/>
              </a:buClr>
              <a:buSzPts val="1500"/>
              <a:buFont typeface="Proxima Nova"/>
              <a:buChar char="∙"/>
            </a:pPr>
            <a:r>
              <a:rPr lang="en" sz="1500">
                <a:latin typeface="Proxima Nova"/>
                <a:ea typeface="Proxima Nova"/>
                <a:cs typeface="Proxima Nova"/>
                <a:sym typeface="Proxima Nova"/>
              </a:rPr>
              <a:t>Support a second virtual IP on the secondary node</a:t>
            </a:r>
            <a:endParaRPr sz="1500">
              <a:latin typeface="Proxima Nova"/>
              <a:ea typeface="Proxima Nova"/>
              <a:cs typeface="Proxima Nova"/>
              <a:sym typeface="Proxima Nova"/>
            </a:endParaRPr>
          </a:p>
          <a:p>
            <a:pPr indent="-177800" lvl="0" marL="355600" marR="0" rtl="0" algn="l">
              <a:lnSpc>
                <a:spcPct val="93000"/>
              </a:lnSpc>
              <a:spcBef>
                <a:spcPts val="1200"/>
              </a:spcBef>
              <a:spcAft>
                <a:spcPts val="0"/>
              </a:spcAft>
              <a:buClr>
                <a:srgbClr val="A30000"/>
              </a:buClr>
              <a:buSzPts val="1500"/>
              <a:buFont typeface="Noto Sans Symbols"/>
              <a:buNone/>
            </a:pPr>
            <a:r>
              <a:t/>
            </a:r>
            <a:endParaRPr sz="1500">
              <a:solidFill>
                <a:schemeClr val="dk1"/>
              </a:solidFill>
              <a:latin typeface="Proxima Nova"/>
              <a:ea typeface="Proxima Nova"/>
              <a:cs typeface="Proxima Nova"/>
              <a:sym typeface="Proxima Nova"/>
            </a:endParaRPr>
          </a:p>
        </p:txBody>
      </p:sp>
      <p:pic>
        <p:nvPicPr>
          <p:cNvPr descr="Screen Shot 2016-11-05 at 12.05.31 PM.png" id="208" name="Shape 208"/>
          <p:cNvPicPr preferRelativeResize="0"/>
          <p:nvPr/>
        </p:nvPicPr>
        <p:blipFill rotWithShape="1">
          <a:blip r:embed="rId3">
            <a:alphaModFix/>
          </a:blip>
          <a:srcRect b="0" l="0" r="0" t="0"/>
          <a:stretch/>
        </p:blipFill>
        <p:spPr>
          <a:xfrm>
            <a:off x="1442675" y="1762575"/>
            <a:ext cx="5751900" cy="2916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Shape 214"/>
          <p:cNvSpPr txBox="1"/>
          <p:nvPr>
            <p:ph type="title"/>
          </p:nvPr>
        </p:nvSpPr>
        <p:spPr>
          <a:xfrm>
            <a:off x="456625" y="239675"/>
            <a:ext cx="84513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Automated SAP HANA System Replication</a:t>
            </a:r>
            <a:endParaRPr b="1" sz="2500">
              <a:latin typeface="Proxima Nova"/>
              <a:ea typeface="Proxima Nova"/>
              <a:cs typeface="Proxima Nova"/>
              <a:sym typeface="Proxima Nova"/>
            </a:endParaRPr>
          </a:p>
          <a:p>
            <a:pPr indent="0" lvl="0" marL="0" marR="0" rtl="0" algn="l">
              <a:lnSpc>
                <a:spcPct val="93000"/>
              </a:lnSpc>
              <a:spcBef>
                <a:spcPts val="0"/>
              </a:spcBef>
              <a:spcAft>
                <a:spcPts val="0"/>
              </a:spcAft>
              <a:buNone/>
            </a:pPr>
            <a:r>
              <a:rPr b="1" i="0" lang="en" u="none" cap="none" strike="noStrike">
                <a:solidFill>
                  <a:srgbClr val="000000"/>
                </a:solidFill>
                <a:latin typeface="Proxima Nova"/>
                <a:ea typeface="Proxima Nova"/>
                <a:cs typeface="Proxima Nova"/>
                <a:sym typeface="Proxima Nova"/>
              </a:rPr>
              <a:t>Supported Configuration</a:t>
            </a:r>
            <a:r>
              <a:rPr lang="en">
                <a:solidFill>
                  <a:schemeClr val="dk1"/>
                </a:solidFill>
                <a:latin typeface="Proxima Nova"/>
                <a:ea typeface="Proxima Nova"/>
                <a:cs typeface="Proxima Nova"/>
                <a:sym typeface="Proxima Nova"/>
              </a:rPr>
              <a:t> - continued</a:t>
            </a:r>
            <a:endParaRPr b="1" i="0" u="none" cap="none" strike="noStrike">
              <a:solidFill>
                <a:srgbClr val="000000"/>
              </a:solidFill>
              <a:latin typeface="Proxima Nova"/>
              <a:ea typeface="Proxima Nova"/>
              <a:cs typeface="Proxima Nova"/>
              <a:sym typeface="Proxima Nova"/>
            </a:endParaRPr>
          </a:p>
        </p:txBody>
      </p:sp>
      <p:sp>
        <p:nvSpPr>
          <p:cNvPr id="215" name="Shape 215"/>
          <p:cNvSpPr txBox="1"/>
          <p:nvPr/>
        </p:nvSpPr>
        <p:spPr>
          <a:xfrm>
            <a:off x="479672" y="1068864"/>
            <a:ext cx="8451000" cy="518100"/>
          </a:xfrm>
          <a:prstGeom prst="rect">
            <a:avLst/>
          </a:prstGeom>
          <a:noFill/>
          <a:ln>
            <a:noFill/>
          </a:ln>
        </p:spPr>
        <p:txBody>
          <a:bodyPr anchorCtr="0" anchor="t" bIns="0" lIns="0" spcFirstLastPara="1" rIns="0" wrap="square" tIns="17600">
            <a:noAutofit/>
          </a:bodyPr>
          <a:lstStyle/>
          <a:p>
            <a:pPr indent="-273050" lvl="0" marL="355600" marR="0" rtl="0" algn="l">
              <a:lnSpc>
                <a:spcPct val="93000"/>
              </a:lnSpc>
              <a:spcBef>
                <a:spcPts val="0"/>
              </a:spcBef>
              <a:spcAft>
                <a:spcPts val="0"/>
              </a:spcAft>
              <a:buClr>
                <a:srgbClr val="A30000"/>
              </a:buClr>
              <a:buSzPts val="1500"/>
              <a:buFont typeface="Noto Sans Symbols"/>
              <a:buChar char="∙"/>
            </a:pPr>
            <a:r>
              <a:rPr lang="en" sz="1500">
                <a:solidFill>
                  <a:srgbClr val="000000"/>
                </a:solidFill>
                <a:latin typeface="Arial"/>
                <a:ea typeface="Arial"/>
                <a:cs typeface="Arial"/>
                <a:sym typeface="Arial"/>
              </a:rPr>
              <a:t>Support a QA/Test instance running on the secondary node (Cost-Optimized)</a:t>
            </a:r>
            <a:endParaRPr sz="1500"/>
          </a:p>
          <a:p>
            <a:pPr indent="-273050" lvl="0" marL="355600" marR="0" rtl="0" algn="l">
              <a:lnSpc>
                <a:spcPct val="93000"/>
              </a:lnSpc>
              <a:spcBef>
                <a:spcPts val="0"/>
              </a:spcBef>
              <a:spcAft>
                <a:spcPts val="0"/>
              </a:spcAft>
              <a:buClr>
                <a:srgbClr val="A30000"/>
              </a:buClr>
              <a:buSzPts val="1500"/>
              <a:buFont typeface="Noto Sans Symbols"/>
              <a:buChar char="∙"/>
            </a:pPr>
            <a:r>
              <a:rPr lang="en" sz="1500">
                <a:solidFill>
                  <a:srgbClr val="000000"/>
                </a:solidFill>
                <a:latin typeface="Arial"/>
                <a:ea typeface="Arial"/>
                <a:cs typeface="Arial"/>
                <a:sym typeface="Arial"/>
              </a:rPr>
              <a:t>QA/Test instance will be shutdown first during failover</a:t>
            </a:r>
            <a:endParaRPr sz="1500">
              <a:solidFill>
                <a:schemeClr val="dk1"/>
              </a:solidFill>
              <a:latin typeface="Arial"/>
              <a:ea typeface="Arial"/>
              <a:cs typeface="Arial"/>
              <a:sym typeface="Arial"/>
            </a:endParaRPr>
          </a:p>
        </p:txBody>
      </p:sp>
      <p:pic>
        <p:nvPicPr>
          <p:cNvPr descr="Screen Shot 2016-11-05 at 12.05.31 PM.png" id="216" name="Shape 216"/>
          <p:cNvPicPr preferRelativeResize="0"/>
          <p:nvPr/>
        </p:nvPicPr>
        <p:blipFill rotWithShape="1">
          <a:blip r:embed="rId3">
            <a:alphaModFix/>
          </a:blip>
          <a:srcRect b="0" l="0" r="0" t="0"/>
          <a:stretch/>
        </p:blipFill>
        <p:spPr>
          <a:xfrm>
            <a:off x="1442675" y="1762575"/>
            <a:ext cx="5751900" cy="29166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sp>
        <p:nvSpPr>
          <p:cNvPr id="222" name="Shape 222"/>
          <p:cNvSpPr txBox="1"/>
          <p:nvPr>
            <p:ph type="title"/>
          </p:nvPr>
        </p:nvSpPr>
        <p:spPr>
          <a:xfrm>
            <a:off x="456625" y="239675"/>
            <a:ext cx="84135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Automated SAP HANA System Replication</a:t>
            </a:r>
            <a:endParaRPr b="1" sz="2500">
              <a:latin typeface="Proxima Nova"/>
              <a:ea typeface="Proxima Nova"/>
              <a:cs typeface="Proxima Nova"/>
              <a:sym typeface="Proxima Nova"/>
            </a:endParaRPr>
          </a:p>
          <a:p>
            <a:pPr indent="0" lvl="0" marL="0" marR="0" rtl="0" algn="l">
              <a:lnSpc>
                <a:spcPct val="93000"/>
              </a:lnSpc>
              <a:spcBef>
                <a:spcPts val="0"/>
              </a:spcBef>
              <a:spcAft>
                <a:spcPts val="0"/>
              </a:spcAft>
              <a:buNone/>
            </a:pPr>
            <a:r>
              <a:rPr b="1" i="0" lang="en" u="none" cap="none" strike="noStrike">
                <a:solidFill>
                  <a:srgbClr val="000000"/>
                </a:solidFill>
                <a:latin typeface="Proxima Nova"/>
                <a:ea typeface="Proxima Nova"/>
                <a:cs typeface="Proxima Nova"/>
                <a:sym typeface="Proxima Nova"/>
              </a:rPr>
              <a:t>Supported Configuration</a:t>
            </a:r>
            <a:r>
              <a:rPr lang="en">
                <a:solidFill>
                  <a:schemeClr val="dk1"/>
                </a:solidFill>
                <a:latin typeface="Proxima Nova"/>
                <a:ea typeface="Proxima Nova"/>
                <a:cs typeface="Proxima Nova"/>
                <a:sym typeface="Proxima Nova"/>
              </a:rPr>
              <a:t> - continued</a:t>
            </a:r>
            <a:endParaRPr b="1" i="0" u="none" cap="none" strike="noStrike">
              <a:solidFill>
                <a:srgbClr val="000000"/>
              </a:solidFill>
              <a:latin typeface="Proxima Nova"/>
              <a:ea typeface="Proxima Nova"/>
              <a:cs typeface="Proxima Nova"/>
              <a:sym typeface="Proxima Nova"/>
            </a:endParaRPr>
          </a:p>
        </p:txBody>
      </p:sp>
      <p:sp>
        <p:nvSpPr>
          <p:cNvPr id="223" name="Shape 223"/>
          <p:cNvSpPr txBox="1"/>
          <p:nvPr/>
        </p:nvSpPr>
        <p:spPr>
          <a:xfrm>
            <a:off x="479672" y="1068864"/>
            <a:ext cx="8451000" cy="518100"/>
          </a:xfrm>
          <a:prstGeom prst="rect">
            <a:avLst/>
          </a:prstGeom>
          <a:noFill/>
          <a:ln>
            <a:noFill/>
          </a:ln>
        </p:spPr>
        <p:txBody>
          <a:bodyPr anchorCtr="0" anchor="t" bIns="0" lIns="0" spcFirstLastPara="1" rIns="0" wrap="square" tIns="17600">
            <a:noAutofit/>
          </a:bodyPr>
          <a:lstStyle/>
          <a:p>
            <a:pPr indent="-273050" lvl="0" marL="355600" marR="0" rtl="0" algn="l">
              <a:lnSpc>
                <a:spcPct val="93000"/>
              </a:lnSpc>
              <a:spcBef>
                <a:spcPts val="0"/>
              </a:spcBef>
              <a:spcAft>
                <a:spcPts val="0"/>
              </a:spcAft>
              <a:buClr>
                <a:srgbClr val="A30000"/>
              </a:buClr>
              <a:buSzPts val="1500"/>
              <a:buFont typeface="Noto Sans Symbols"/>
              <a:buChar char="∙"/>
            </a:pPr>
            <a:r>
              <a:rPr lang="en" sz="1500">
                <a:solidFill>
                  <a:srgbClr val="000000"/>
                </a:solidFill>
                <a:latin typeface="Arial"/>
                <a:ea typeface="Arial"/>
                <a:cs typeface="Arial"/>
                <a:sym typeface="Arial"/>
              </a:rPr>
              <a:t>"Multi-tier System Replication"/"replication chains" are possible</a:t>
            </a:r>
            <a:endParaRPr sz="1500"/>
          </a:p>
          <a:p>
            <a:pPr indent="-273050" lvl="0" marL="355600" marR="0" rtl="0" algn="l">
              <a:lnSpc>
                <a:spcPct val="93000"/>
              </a:lnSpc>
              <a:spcBef>
                <a:spcPts val="0"/>
              </a:spcBef>
              <a:spcAft>
                <a:spcPts val="0"/>
              </a:spcAft>
              <a:buClr>
                <a:srgbClr val="A30000"/>
              </a:buClr>
              <a:buSzPts val="1500"/>
              <a:buFont typeface="Noto Sans Symbols"/>
              <a:buChar char="∙"/>
            </a:pPr>
            <a:r>
              <a:rPr lang="en" sz="1500">
                <a:solidFill>
                  <a:srgbClr val="000000"/>
                </a:solidFill>
                <a:latin typeface="Arial"/>
                <a:ea typeface="Arial"/>
                <a:cs typeface="Arial"/>
                <a:sym typeface="Arial"/>
              </a:rPr>
              <a:t>tertiary site </a:t>
            </a:r>
            <a:r>
              <a:rPr lang="en" sz="1500"/>
              <a:t>is </a:t>
            </a:r>
            <a:r>
              <a:rPr lang="en" sz="1500">
                <a:solidFill>
                  <a:srgbClr val="000000"/>
                </a:solidFill>
                <a:latin typeface="Arial"/>
                <a:ea typeface="Arial"/>
                <a:cs typeface="Arial"/>
                <a:sym typeface="Arial"/>
              </a:rPr>
              <a:t>not</a:t>
            </a:r>
            <a:r>
              <a:rPr lang="en" sz="1500"/>
              <a:t> </a:t>
            </a:r>
            <a:r>
              <a:rPr lang="en" sz="1500">
                <a:solidFill>
                  <a:srgbClr val="000000"/>
                </a:solidFill>
                <a:latin typeface="Arial"/>
                <a:ea typeface="Arial"/>
                <a:cs typeface="Arial"/>
                <a:sym typeface="Arial"/>
              </a:rPr>
              <a:t>managed by the cluster</a:t>
            </a:r>
            <a:endParaRPr sz="1200"/>
          </a:p>
          <a:p>
            <a:pPr indent="-177800" lvl="0" marL="355600" marR="0" rtl="0" algn="l">
              <a:lnSpc>
                <a:spcPct val="93000"/>
              </a:lnSpc>
              <a:spcBef>
                <a:spcPts val="1200"/>
              </a:spcBef>
              <a:spcAft>
                <a:spcPts val="0"/>
              </a:spcAft>
              <a:buClr>
                <a:srgbClr val="A30000"/>
              </a:buClr>
              <a:buSzPts val="1500"/>
              <a:buFont typeface="Noto Sans Symbols"/>
              <a:buNone/>
            </a:pPr>
            <a:r>
              <a:t/>
            </a:r>
            <a:endParaRPr sz="1500">
              <a:solidFill>
                <a:schemeClr val="dk1"/>
              </a:solidFill>
              <a:latin typeface="Arial"/>
              <a:ea typeface="Arial"/>
              <a:cs typeface="Arial"/>
              <a:sym typeface="Arial"/>
            </a:endParaRPr>
          </a:p>
        </p:txBody>
      </p:sp>
      <p:pic>
        <p:nvPicPr>
          <p:cNvPr descr="Screen Shot 2016-11-05 at 12.01.56 PM.png" id="224" name="Shape 224"/>
          <p:cNvPicPr preferRelativeResize="0"/>
          <p:nvPr/>
        </p:nvPicPr>
        <p:blipFill rotWithShape="1">
          <a:blip r:embed="rId3">
            <a:alphaModFix/>
          </a:blip>
          <a:srcRect b="0" l="0" r="0" t="0"/>
          <a:stretch/>
        </p:blipFill>
        <p:spPr>
          <a:xfrm>
            <a:off x="228600" y="1633775"/>
            <a:ext cx="8680800" cy="3085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Shape 230"/>
          <p:cNvSpPr txBox="1"/>
          <p:nvPr>
            <p:ph type="title"/>
          </p:nvPr>
        </p:nvSpPr>
        <p:spPr>
          <a:xfrm>
            <a:off x="456625" y="239675"/>
            <a:ext cx="84228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Automated SAP HANA System Replication</a:t>
            </a:r>
            <a:endParaRPr b="1" sz="2500">
              <a:latin typeface="Proxima Nova"/>
              <a:ea typeface="Proxima Nova"/>
              <a:cs typeface="Proxima Nova"/>
              <a:sym typeface="Proxima Nova"/>
            </a:endParaRPr>
          </a:p>
          <a:p>
            <a:pPr indent="0" lvl="0" marL="0" marR="0" rtl="0" algn="l">
              <a:lnSpc>
                <a:spcPct val="93000"/>
              </a:lnSpc>
              <a:spcBef>
                <a:spcPts val="0"/>
              </a:spcBef>
              <a:spcAft>
                <a:spcPts val="0"/>
              </a:spcAft>
              <a:buNone/>
            </a:pPr>
            <a:r>
              <a:rPr b="1" i="0" lang="en" u="none" cap="none" strike="noStrike">
                <a:solidFill>
                  <a:srgbClr val="000000"/>
                </a:solidFill>
                <a:latin typeface="Proxima Nova"/>
                <a:ea typeface="Proxima Nova"/>
                <a:cs typeface="Proxima Nova"/>
                <a:sym typeface="Proxima Nova"/>
              </a:rPr>
              <a:t>Supported Configuration</a:t>
            </a:r>
            <a:r>
              <a:rPr i="0" lang="en" u="none" cap="none" strike="noStrike">
                <a:solidFill>
                  <a:srgbClr val="000000"/>
                </a:solidFill>
                <a:latin typeface="Proxima Nova"/>
                <a:ea typeface="Proxima Nova"/>
                <a:cs typeface="Proxima Nova"/>
                <a:sym typeface="Proxima Nova"/>
              </a:rPr>
              <a:t> - continued</a:t>
            </a:r>
            <a:endParaRPr>
              <a:latin typeface="Proxima Nova"/>
              <a:ea typeface="Proxima Nova"/>
              <a:cs typeface="Proxima Nova"/>
              <a:sym typeface="Proxima Nova"/>
            </a:endParaRPr>
          </a:p>
        </p:txBody>
      </p:sp>
      <p:sp>
        <p:nvSpPr>
          <p:cNvPr id="231" name="Shape 231"/>
          <p:cNvSpPr txBox="1"/>
          <p:nvPr/>
        </p:nvSpPr>
        <p:spPr>
          <a:xfrm>
            <a:off x="479675" y="1094775"/>
            <a:ext cx="8232300" cy="2947800"/>
          </a:xfrm>
          <a:prstGeom prst="rect">
            <a:avLst/>
          </a:prstGeom>
          <a:noFill/>
          <a:ln>
            <a:noFill/>
          </a:ln>
        </p:spPr>
        <p:txBody>
          <a:bodyPr anchorCtr="0" anchor="t" bIns="0" lIns="0" spcFirstLastPara="1" rIns="0" wrap="square" tIns="17600">
            <a:noAutofit/>
          </a:bodyPr>
          <a:lstStyle/>
          <a:p>
            <a:pPr indent="-273050" lvl="0" marL="355600" marR="0" rtl="0" algn="l">
              <a:lnSpc>
                <a:spcPct val="93000"/>
              </a:lnSpc>
              <a:spcBef>
                <a:spcPts val="1200"/>
              </a:spcBef>
              <a:spcAft>
                <a:spcPts val="0"/>
              </a:spcAft>
              <a:buClr>
                <a:srgbClr val="A30000"/>
              </a:buClr>
              <a:buSzPts val="1500"/>
              <a:buFont typeface="Noto Sans Symbols"/>
              <a:buChar char="∙"/>
            </a:pPr>
            <a:r>
              <a:rPr lang="en" sz="1500">
                <a:solidFill>
                  <a:srgbClr val="252525"/>
                </a:solidFill>
                <a:highlight>
                  <a:srgbClr val="FFFFFF"/>
                </a:highlight>
              </a:rPr>
              <a:t>Using Full Sync Replication is possible </a:t>
            </a:r>
            <a:r>
              <a:rPr b="1" lang="en" sz="1500">
                <a:solidFill>
                  <a:srgbClr val="FF0000"/>
                </a:solidFill>
                <a:highlight>
                  <a:srgbClr val="FFFFFF"/>
                </a:highlight>
              </a:rPr>
              <a:t>*</a:t>
            </a:r>
            <a:endParaRPr b="1" sz="1500">
              <a:solidFill>
                <a:srgbClr val="FF0000"/>
              </a:solidFill>
            </a:endParaRPr>
          </a:p>
          <a:p>
            <a:pPr indent="-273050" lvl="0" marL="355600" marR="0" rtl="0" algn="l">
              <a:lnSpc>
                <a:spcPct val="93000"/>
              </a:lnSpc>
              <a:spcBef>
                <a:spcPts val="1200"/>
              </a:spcBef>
              <a:spcAft>
                <a:spcPts val="0"/>
              </a:spcAft>
              <a:buClr>
                <a:srgbClr val="A30000"/>
              </a:buClr>
              <a:buSzPts val="1500"/>
              <a:buFont typeface="Noto Sans Symbols"/>
              <a:buChar char="∙"/>
            </a:pPr>
            <a:r>
              <a:rPr lang="en" sz="1500">
                <a:solidFill>
                  <a:schemeClr val="dk1"/>
                </a:solidFill>
                <a:latin typeface="Arial"/>
                <a:ea typeface="Arial"/>
                <a:cs typeface="Arial"/>
                <a:sym typeface="Arial"/>
              </a:rPr>
              <a:t>If the cluster nodes are installed in different data centers or data center areas, the environment must match both the requirements defined by SAP for HANA System Replication (see chapter "4.2 Distance between data centers" in the SAP "</a:t>
            </a:r>
            <a:r>
              <a:rPr lang="en" sz="1500" u="sng">
                <a:solidFill>
                  <a:schemeClr val="hlink"/>
                </a:solidFill>
                <a:latin typeface="Arial"/>
                <a:ea typeface="Arial"/>
                <a:cs typeface="Arial"/>
                <a:sym typeface="Arial"/>
                <a:hlinkClick r:id="rId3"/>
              </a:rPr>
              <a:t>How to Perform System Replication for SAP HANA</a:t>
            </a:r>
            <a:r>
              <a:rPr lang="en" sz="1500">
                <a:solidFill>
                  <a:schemeClr val="dk1"/>
                </a:solidFill>
                <a:latin typeface="Arial"/>
                <a:ea typeface="Arial"/>
                <a:cs typeface="Arial"/>
                <a:sym typeface="Arial"/>
              </a:rPr>
              <a:t>" guide) and also the RHEL HA add-on stretch cluster requirements, specifically the network latencies between the nodes and the recommended maximum distance</a:t>
            </a:r>
            <a:endParaRPr sz="1500">
              <a:solidFill>
                <a:schemeClr val="dk1"/>
              </a:solidFill>
              <a:latin typeface="Arial"/>
              <a:ea typeface="Arial"/>
              <a:cs typeface="Arial"/>
              <a:sym typeface="Arial"/>
            </a:endParaRPr>
          </a:p>
          <a:p>
            <a:pPr indent="0" lvl="0" marL="0" marR="0" rtl="0" algn="l">
              <a:lnSpc>
                <a:spcPct val="93000"/>
              </a:lnSpc>
              <a:spcBef>
                <a:spcPts val="1200"/>
              </a:spcBef>
              <a:spcAft>
                <a:spcPts val="0"/>
              </a:spcAft>
              <a:buNone/>
            </a:pPr>
            <a:r>
              <a:rPr b="1" lang="en" sz="1500">
                <a:solidFill>
                  <a:srgbClr val="FF0000"/>
                </a:solidFill>
              </a:rPr>
              <a:t>*</a:t>
            </a:r>
            <a:r>
              <a:rPr lang="en" sz="1500">
                <a:solidFill>
                  <a:schemeClr val="dk1"/>
                </a:solidFill>
              </a:rPr>
              <a:t> : </a:t>
            </a:r>
            <a:r>
              <a:rPr lang="en" sz="1500">
                <a:solidFill>
                  <a:srgbClr val="252525"/>
                </a:solidFill>
                <a:highlight>
                  <a:srgbClr val="FFFFFF"/>
                </a:highlight>
              </a:rPr>
              <a:t>Please check details on https://access.redhat.com/articles/3004101</a:t>
            </a:r>
            <a:endParaRPr sz="150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sp>
        <p:nvSpPr>
          <p:cNvPr id="237" name="Shape 237"/>
          <p:cNvSpPr txBox="1"/>
          <p:nvPr>
            <p:ph type="title"/>
          </p:nvPr>
        </p:nvSpPr>
        <p:spPr>
          <a:xfrm>
            <a:off x="456625" y="239675"/>
            <a:ext cx="84780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Automated SAP HANA System Replication</a:t>
            </a:r>
            <a:endParaRPr b="1" sz="2500">
              <a:latin typeface="Proxima Nova"/>
              <a:ea typeface="Proxima Nova"/>
              <a:cs typeface="Proxima Nova"/>
              <a:sym typeface="Proxima Nova"/>
            </a:endParaRPr>
          </a:p>
          <a:p>
            <a:pPr indent="0" lvl="0" marL="0" marR="0" rtl="0" algn="l">
              <a:lnSpc>
                <a:spcPct val="93000"/>
              </a:lnSpc>
              <a:spcBef>
                <a:spcPts val="0"/>
              </a:spcBef>
              <a:spcAft>
                <a:spcPts val="0"/>
              </a:spcAft>
              <a:buNone/>
            </a:pPr>
            <a:r>
              <a:rPr b="1" i="0" lang="en" u="none" cap="none" strike="noStrike">
                <a:solidFill>
                  <a:srgbClr val="000000"/>
                </a:solidFill>
                <a:latin typeface="Proxima Nova"/>
                <a:ea typeface="Proxima Nova"/>
                <a:cs typeface="Proxima Nova"/>
                <a:sym typeface="Proxima Nova"/>
              </a:rPr>
              <a:t>Resource Agents</a:t>
            </a:r>
            <a:endParaRPr>
              <a:latin typeface="Proxima Nova"/>
              <a:ea typeface="Proxima Nova"/>
              <a:cs typeface="Proxima Nova"/>
              <a:sym typeface="Proxima Nova"/>
            </a:endParaRPr>
          </a:p>
        </p:txBody>
      </p:sp>
      <p:sp>
        <p:nvSpPr>
          <p:cNvPr id="238" name="Shape 238"/>
          <p:cNvSpPr txBox="1"/>
          <p:nvPr>
            <p:ph idx="1" type="body"/>
          </p:nvPr>
        </p:nvSpPr>
        <p:spPr>
          <a:xfrm>
            <a:off x="479672" y="1094775"/>
            <a:ext cx="8229300" cy="3290700"/>
          </a:xfrm>
          <a:prstGeom prst="rect">
            <a:avLst/>
          </a:prstGeom>
          <a:noFill/>
          <a:ln>
            <a:noFill/>
          </a:ln>
        </p:spPr>
        <p:txBody>
          <a:bodyPr anchorCtr="0" anchor="t" bIns="0" lIns="0" spcFirstLastPara="1" rIns="0" wrap="square" tIns="17600">
            <a:noAutofit/>
          </a:bodyPr>
          <a:lstStyle/>
          <a:p>
            <a:pPr indent="-266700" lvl="0" marL="355600" marR="0" rtl="0" algn="l">
              <a:lnSpc>
                <a:spcPct val="93000"/>
              </a:lnSpc>
              <a:spcBef>
                <a:spcPts val="0"/>
              </a:spcBef>
              <a:spcAft>
                <a:spcPts val="0"/>
              </a:spcAft>
              <a:buClr>
                <a:srgbClr val="A30000"/>
              </a:buClr>
              <a:buSzPts val="2000"/>
              <a:buFont typeface="Proxima Nova"/>
              <a:buChar char="∙"/>
            </a:pPr>
            <a:r>
              <a:rPr i="0" lang="en" sz="2000" u="none" cap="none" strike="noStrike">
                <a:solidFill>
                  <a:schemeClr val="dk1"/>
                </a:solidFill>
                <a:latin typeface="Proxima Nova"/>
                <a:ea typeface="Proxima Nova"/>
                <a:cs typeface="Proxima Nova"/>
                <a:sym typeface="Proxima Nova"/>
              </a:rPr>
              <a:t>SAP HANA</a:t>
            </a:r>
            <a:endParaRPr i="0" sz="2000" u="none" cap="none" strike="noStrike">
              <a:solidFill>
                <a:schemeClr val="dk1"/>
              </a:solidFill>
              <a:latin typeface="Proxima Nova"/>
              <a:ea typeface="Proxima Nova"/>
              <a:cs typeface="Proxima Nova"/>
              <a:sym typeface="Proxima Nova"/>
            </a:endParaRPr>
          </a:p>
          <a:p>
            <a:pPr indent="-266700" lvl="1" marL="685800" marR="0" rtl="0" algn="l">
              <a:lnSpc>
                <a:spcPct val="93000"/>
              </a:lnSpc>
              <a:spcBef>
                <a:spcPts val="1200"/>
              </a:spcBef>
              <a:spcAft>
                <a:spcPts val="0"/>
              </a:spcAft>
              <a:buClr>
                <a:srgbClr val="A30000"/>
              </a:buClr>
              <a:buSzPts val="1800"/>
              <a:buFont typeface="Proxima Nova"/>
              <a:buChar char="∙"/>
            </a:pPr>
            <a:r>
              <a:rPr i="0" lang="en" sz="1800" u="none" cap="none" strike="noStrike">
                <a:solidFill>
                  <a:schemeClr val="dk1"/>
                </a:solidFill>
                <a:latin typeface="Proxima Nova"/>
                <a:ea typeface="Proxima Nova"/>
                <a:cs typeface="Proxima Nova"/>
                <a:sym typeface="Proxima Nova"/>
              </a:rPr>
              <a:t>Manages pre-configured SAP HANA System Replication environment</a:t>
            </a:r>
            <a:endParaRPr i="0" sz="1800" u="none" cap="none" strike="noStrike">
              <a:solidFill>
                <a:schemeClr val="dk1"/>
              </a:solidFill>
              <a:latin typeface="Proxima Nova"/>
              <a:ea typeface="Proxima Nova"/>
              <a:cs typeface="Proxima Nova"/>
              <a:sym typeface="Proxima Nova"/>
            </a:endParaRPr>
          </a:p>
          <a:p>
            <a:pPr indent="-266700" lvl="0" marL="355600" marR="0" rtl="0" algn="l">
              <a:lnSpc>
                <a:spcPct val="93000"/>
              </a:lnSpc>
              <a:spcBef>
                <a:spcPts val="900"/>
              </a:spcBef>
              <a:spcAft>
                <a:spcPts val="0"/>
              </a:spcAft>
              <a:buClr>
                <a:srgbClr val="A30000"/>
              </a:buClr>
              <a:buSzPts val="2000"/>
              <a:buFont typeface="Proxima Nova"/>
              <a:buChar char="∙"/>
            </a:pPr>
            <a:r>
              <a:rPr i="0" lang="en" sz="2000" u="none" cap="none" strike="noStrike">
                <a:solidFill>
                  <a:schemeClr val="dk1"/>
                </a:solidFill>
                <a:latin typeface="Proxima Nova"/>
                <a:ea typeface="Proxima Nova"/>
                <a:cs typeface="Proxima Nova"/>
                <a:sym typeface="Proxima Nova"/>
              </a:rPr>
              <a:t>SAP HANA</a:t>
            </a:r>
            <a:r>
              <a:rPr lang="en" sz="2000">
                <a:solidFill>
                  <a:schemeClr val="dk1"/>
                </a:solidFill>
                <a:latin typeface="Proxima Nova"/>
                <a:ea typeface="Proxima Nova"/>
                <a:cs typeface="Proxima Nova"/>
                <a:sym typeface="Proxima Nova"/>
              </a:rPr>
              <a:t> </a:t>
            </a:r>
            <a:r>
              <a:rPr i="0" lang="en" sz="2000" u="none" cap="none" strike="noStrike">
                <a:solidFill>
                  <a:schemeClr val="dk1"/>
                </a:solidFill>
                <a:latin typeface="Proxima Nova"/>
                <a:ea typeface="Proxima Nova"/>
                <a:cs typeface="Proxima Nova"/>
                <a:sym typeface="Proxima Nova"/>
              </a:rPr>
              <a:t>Topology</a:t>
            </a:r>
            <a:endParaRPr i="0" sz="2000" u="none" cap="none" strike="noStrike">
              <a:solidFill>
                <a:schemeClr val="dk1"/>
              </a:solidFill>
              <a:latin typeface="Proxima Nova"/>
              <a:ea typeface="Proxima Nova"/>
              <a:cs typeface="Proxima Nova"/>
              <a:sym typeface="Proxima Nova"/>
            </a:endParaRPr>
          </a:p>
          <a:p>
            <a:pPr indent="-266700" lvl="1" marL="685800" marR="0" rtl="0" algn="l">
              <a:lnSpc>
                <a:spcPct val="93000"/>
              </a:lnSpc>
              <a:spcBef>
                <a:spcPts val="1200"/>
              </a:spcBef>
              <a:spcAft>
                <a:spcPts val="0"/>
              </a:spcAft>
              <a:buClr>
                <a:srgbClr val="A30000"/>
              </a:buClr>
              <a:buSzPts val="1800"/>
              <a:buFont typeface="Proxima Nova"/>
              <a:buChar char="∙"/>
            </a:pPr>
            <a:r>
              <a:rPr i="0" lang="en" sz="1800" u="none" cap="none" strike="noStrike">
                <a:solidFill>
                  <a:schemeClr val="dk1"/>
                </a:solidFill>
                <a:latin typeface="Proxima Nova"/>
                <a:ea typeface="Proxima Nova"/>
                <a:cs typeface="Proxima Nova"/>
                <a:sym typeface="Proxima Nova"/>
              </a:rPr>
              <a:t>Gathers information about the current status of SAP HANA System Replication</a:t>
            </a:r>
            <a:endParaRPr i="0" sz="1800" u="none" cap="none" strike="noStrike">
              <a:solidFill>
                <a:schemeClr val="dk1"/>
              </a:solidFill>
              <a:latin typeface="Proxima Nova"/>
              <a:ea typeface="Proxima Nova"/>
              <a:cs typeface="Proxima Nova"/>
              <a:sym typeface="Proxima Nova"/>
            </a:endParaRPr>
          </a:p>
          <a:p>
            <a:pPr indent="-266700" lvl="0" marL="355600" marR="0" rtl="0" algn="l">
              <a:lnSpc>
                <a:spcPct val="93000"/>
              </a:lnSpc>
              <a:spcBef>
                <a:spcPts val="900"/>
              </a:spcBef>
              <a:spcAft>
                <a:spcPts val="0"/>
              </a:spcAft>
              <a:buClr>
                <a:srgbClr val="A30000"/>
              </a:buClr>
              <a:buSzPts val="2000"/>
              <a:buFont typeface="Proxima Nova"/>
              <a:buChar char="∙"/>
            </a:pPr>
            <a:r>
              <a:rPr i="0" lang="en" sz="2000" u="none" cap="none" strike="noStrike">
                <a:solidFill>
                  <a:schemeClr val="dk1"/>
                </a:solidFill>
                <a:latin typeface="Proxima Nova"/>
                <a:ea typeface="Proxima Nova"/>
                <a:cs typeface="Proxima Nova"/>
                <a:sym typeface="Proxima Nova"/>
              </a:rPr>
              <a:t>Both are bundled in resource-agents-sap-hana rpm</a:t>
            </a:r>
            <a:endParaRPr i="0" sz="2000" u="none" cap="none" strike="noStrike">
              <a:solidFill>
                <a:schemeClr val="dk1"/>
              </a:solidFill>
              <a:latin typeface="Proxima Nova"/>
              <a:ea typeface="Proxima Nova"/>
              <a:cs typeface="Proxima Nova"/>
              <a:sym typeface="Proxima Nova"/>
            </a:endParaRPr>
          </a:p>
          <a:p>
            <a:pPr indent="-266700" lvl="0" marL="355600" rtl="0">
              <a:spcBef>
                <a:spcPts val="900"/>
              </a:spcBef>
              <a:spcAft>
                <a:spcPts val="0"/>
              </a:spcAft>
              <a:buClr>
                <a:srgbClr val="A30000"/>
              </a:buClr>
              <a:buSzPts val="2000"/>
              <a:buFont typeface="Proxima Nova"/>
              <a:buChar char="∙"/>
            </a:pPr>
            <a:r>
              <a:rPr lang="en" sz="2000">
                <a:solidFill>
                  <a:schemeClr val="dk1"/>
                </a:solidFill>
                <a:latin typeface="Proxima Nova"/>
                <a:ea typeface="Proxima Nova"/>
                <a:cs typeface="Proxima Nova"/>
                <a:sym typeface="Proxima Nova"/>
              </a:rPr>
              <a:t>Configuration Guide</a:t>
            </a:r>
            <a:endParaRPr sz="1200">
              <a:solidFill>
                <a:schemeClr val="dk1"/>
              </a:solidFill>
              <a:latin typeface="Proxima Nova"/>
              <a:ea typeface="Proxima Nova"/>
              <a:cs typeface="Proxima Nova"/>
              <a:sym typeface="Proxima Nova"/>
            </a:endParaRPr>
          </a:p>
          <a:p>
            <a:pPr indent="-266700" lvl="1" marL="685800" rtl="0">
              <a:spcBef>
                <a:spcPts val="1200"/>
              </a:spcBef>
              <a:spcAft>
                <a:spcPts val="0"/>
              </a:spcAft>
              <a:buClr>
                <a:srgbClr val="A30000"/>
              </a:buClr>
              <a:buSzPts val="1800"/>
              <a:buFont typeface="Proxima Nova"/>
              <a:buChar char="∙"/>
            </a:pPr>
            <a:r>
              <a:rPr lang="en" sz="1800" u="sng">
                <a:solidFill>
                  <a:schemeClr val="hlink"/>
                </a:solidFill>
                <a:latin typeface="Proxima Nova"/>
                <a:ea typeface="Proxima Nova"/>
                <a:cs typeface="Proxima Nova"/>
                <a:sym typeface="Proxima Nova"/>
                <a:hlinkClick r:id="rId3"/>
              </a:rPr>
              <a:t>https://access.redhat.com/articles/3004101</a:t>
            </a:r>
            <a:endParaRPr sz="1800">
              <a:solidFill>
                <a:schemeClr val="dk1"/>
              </a:solidFill>
              <a:latin typeface="Proxima Nova"/>
              <a:ea typeface="Proxima Nova"/>
              <a:cs typeface="Proxima Nova"/>
              <a:sym typeface="Proxima Nova"/>
            </a:endParaRPr>
          </a:p>
          <a:p>
            <a:pPr indent="0" lvl="0" marL="457200" rtl="0">
              <a:spcBef>
                <a:spcPts val="1200"/>
              </a:spcBef>
              <a:spcAft>
                <a:spcPts val="0"/>
              </a:spcAft>
              <a:buNone/>
            </a:pPr>
            <a:r>
              <a:t/>
            </a:r>
            <a:endParaRPr sz="1800">
              <a:solidFill>
                <a:schemeClr val="dk1"/>
              </a:solidFill>
              <a:latin typeface="Proxima Nova"/>
              <a:ea typeface="Proxima Nova"/>
              <a:cs typeface="Proxima Nova"/>
              <a:sym typeface="Proxima Nova"/>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Shape 244"/>
          <p:cNvSpPr txBox="1"/>
          <p:nvPr>
            <p:ph type="title"/>
          </p:nvPr>
        </p:nvSpPr>
        <p:spPr>
          <a:xfrm>
            <a:off x="456624" y="87285"/>
            <a:ext cx="85404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Failover Scenario </a:t>
            </a:r>
            <a:r>
              <a:rPr b="1" i="0" lang="en" sz="2500" u="none" cap="none" strike="noStrike">
                <a:solidFill>
                  <a:srgbClr val="000000"/>
                </a:solidFill>
                <a:latin typeface="Proxima Nova"/>
                <a:ea typeface="Proxima Nova"/>
                <a:cs typeface="Proxima Nova"/>
                <a:sym typeface="Proxima Nova"/>
              </a:rPr>
              <a:t>– </a:t>
            </a:r>
            <a:r>
              <a:rPr b="1" i="0" lang="en" sz="2500" u="none" cap="none" strike="noStrike">
                <a:solidFill>
                  <a:srgbClr val="000000"/>
                </a:solidFill>
                <a:latin typeface="Proxima Nova"/>
                <a:ea typeface="Proxima Nova"/>
                <a:cs typeface="Proxima Nova"/>
                <a:sym typeface="Proxima Nova"/>
              </a:rPr>
              <a:t>System Replication on Pacemaker</a:t>
            </a:r>
            <a:endParaRPr b="1" i="0" sz="2500" u="none" cap="none" strike="noStrike">
              <a:solidFill>
                <a:srgbClr val="000000"/>
              </a:solidFill>
              <a:latin typeface="Proxima Nova"/>
              <a:ea typeface="Proxima Nova"/>
              <a:cs typeface="Proxima Nova"/>
              <a:sym typeface="Proxima Nova"/>
            </a:endParaRPr>
          </a:p>
        </p:txBody>
      </p:sp>
      <p:sp>
        <p:nvSpPr>
          <p:cNvPr id="245" name="Shape 245"/>
          <p:cNvSpPr txBox="1"/>
          <p:nvPr>
            <p:ph idx="1" type="body"/>
          </p:nvPr>
        </p:nvSpPr>
        <p:spPr>
          <a:xfrm>
            <a:off x="479672" y="789975"/>
            <a:ext cx="8229300" cy="1010700"/>
          </a:xfrm>
          <a:prstGeom prst="rect">
            <a:avLst/>
          </a:prstGeom>
          <a:noFill/>
          <a:ln>
            <a:noFill/>
          </a:ln>
        </p:spPr>
        <p:txBody>
          <a:bodyPr anchorCtr="0" anchor="t" bIns="0" lIns="0" spcFirstLastPara="1" rIns="0" wrap="square" tIns="17600">
            <a:noAutofit/>
          </a:bodyPr>
          <a:lstStyle/>
          <a:p>
            <a:pPr indent="-273050" lvl="0" marL="355600" marR="0" rtl="0" algn="l">
              <a:lnSpc>
                <a:spcPct val="93000"/>
              </a:lnSpc>
              <a:spcBef>
                <a:spcPts val="0"/>
              </a:spcBef>
              <a:spcAft>
                <a:spcPts val="0"/>
              </a:spcAft>
              <a:buClr>
                <a:srgbClr val="A30000"/>
              </a:buClr>
              <a:buSzPts val="1700"/>
              <a:buFont typeface="Noto Sans Symbols"/>
              <a:buChar char="∙"/>
            </a:pPr>
            <a:r>
              <a:rPr b="0" i="0" lang="en" sz="1700" u="none" cap="none" strike="noStrike">
                <a:solidFill>
                  <a:schemeClr val="dk1"/>
                </a:solidFill>
                <a:latin typeface="Arial"/>
                <a:ea typeface="Arial"/>
                <a:cs typeface="Arial"/>
                <a:sym typeface="Arial"/>
              </a:rPr>
              <a:t>System Replication modes: sync, [syncmem], async</a:t>
            </a:r>
            <a:endParaRPr b="0" i="0" sz="1700" u="none" cap="none" strike="noStrike">
              <a:solidFill>
                <a:schemeClr val="dk1"/>
              </a:solidFill>
              <a:latin typeface="Arial"/>
              <a:ea typeface="Arial"/>
              <a:cs typeface="Arial"/>
              <a:sym typeface="Arial"/>
            </a:endParaRPr>
          </a:p>
          <a:p>
            <a:pPr indent="-273050" lvl="0" marL="355600" marR="0" rtl="0" algn="l">
              <a:lnSpc>
                <a:spcPct val="93000"/>
              </a:lnSpc>
              <a:spcBef>
                <a:spcPts val="700"/>
              </a:spcBef>
              <a:spcAft>
                <a:spcPts val="0"/>
              </a:spcAft>
              <a:buClr>
                <a:srgbClr val="A30000"/>
              </a:buClr>
              <a:buSzPts val="1700"/>
              <a:buFont typeface="Noto Sans Symbols"/>
              <a:buChar char="∙"/>
            </a:pPr>
            <a:r>
              <a:rPr b="0" i="0" lang="en" sz="1700" u="none" cap="none" strike="noStrike">
                <a:solidFill>
                  <a:schemeClr val="dk1"/>
                </a:solidFill>
                <a:latin typeface="Arial"/>
                <a:ea typeface="Arial"/>
                <a:cs typeface="Arial"/>
                <a:sym typeface="Arial"/>
              </a:rPr>
              <a:t>PREFER_SITE_TAKEOVER = True</a:t>
            </a:r>
            <a:endParaRPr sz="1200"/>
          </a:p>
          <a:p>
            <a:pPr indent="-273050" lvl="0" marL="355600" marR="0" rtl="0" algn="l">
              <a:lnSpc>
                <a:spcPct val="93000"/>
              </a:lnSpc>
              <a:spcBef>
                <a:spcPts val="700"/>
              </a:spcBef>
              <a:spcAft>
                <a:spcPts val="0"/>
              </a:spcAft>
              <a:buClr>
                <a:srgbClr val="A30000"/>
              </a:buClr>
              <a:buSzPts val="1700"/>
              <a:buFont typeface="Noto Sans Symbols"/>
              <a:buChar char="∙"/>
            </a:pPr>
            <a:r>
              <a:rPr b="0" i="0" lang="en" sz="1700" u="none" cap="none" strike="noStrike">
                <a:solidFill>
                  <a:schemeClr val="dk1"/>
                </a:solidFill>
                <a:latin typeface="Arial"/>
                <a:ea typeface="Arial"/>
                <a:cs typeface="Arial"/>
                <a:sym typeface="Arial"/>
              </a:rPr>
              <a:t>AUTOMATED_REGISTER = False</a:t>
            </a:r>
            <a:endParaRPr sz="1200"/>
          </a:p>
          <a:p>
            <a:pPr indent="-273050" lvl="0" marL="355600" marR="0" rtl="0" algn="l">
              <a:lnSpc>
                <a:spcPct val="93000"/>
              </a:lnSpc>
              <a:spcBef>
                <a:spcPts val="700"/>
              </a:spcBef>
              <a:spcAft>
                <a:spcPts val="0"/>
              </a:spcAft>
              <a:buClr>
                <a:srgbClr val="A30000"/>
              </a:buClr>
              <a:buSzPts val="1700"/>
              <a:buFont typeface="Noto Sans Symbols"/>
              <a:buChar char="∙"/>
            </a:pPr>
            <a:r>
              <a:rPr b="0" i="0" lang="en" sz="1700" u="none" cap="none" strike="noStrike">
                <a:solidFill>
                  <a:schemeClr val="dk1"/>
                </a:solidFill>
                <a:latin typeface="Arial"/>
                <a:ea typeface="Arial"/>
                <a:cs typeface="Arial"/>
                <a:sym typeface="Arial"/>
              </a:rPr>
              <a:t>No shared storage</a:t>
            </a:r>
            <a:endParaRPr sz="1200"/>
          </a:p>
        </p:txBody>
      </p:sp>
      <p:pic>
        <p:nvPicPr>
          <p:cNvPr descr="SR1.png" id="246" name="Shape 246"/>
          <p:cNvPicPr preferRelativeResize="0"/>
          <p:nvPr/>
        </p:nvPicPr>
        <p:blipFill rotWithShape="1">
          <a:blip r:embed="rId3">
            <a:alphaModFix/>
          </a:blip>
          <a:srcRect b="0" l="0" r="0" t="0"/>
          <a:stretch/>
        </p:blipFill>
        <p:spPr>
          <a:xfrm>
            <a:off x="1436506" y="2157161"/>
            <a:ext cx="6315900" cy="2539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sp>
        <p:nvSpPr>
          <p:cNvPr id="97" name="Shape 97"/>
          <p:cNvSpPr txBox="1"/>
          <p:nvPr/>
        </p:nvSpPr>
        <p:spPr>
          <a:xfrm>
            <a:off x="1276900" y="1957025"/>
            <a:ext cx="6253800" cy="20718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3000">
                <a:solidFill>
                  <a:schemeClr val="lt1"/>
                </a:solidFill>
                <a:latin typeface="Proxima Nova"/>
                <a:ea typeface="Proxima Nova"/>
                <a:cs typeface="Proxima Nova"/>
                <a:sym typeface="Proxima Nova"/>
              </a:rPr>
              <a:t>RED HAT SOLUTIONS FOR SAP </a:t>
            </a:r>
            <a:endParaRPr b="1" sz="3000">
              <a:solidFill>
                <a:schemeClr val="lt1"/>
              </a:solidFill>
              <a:latin typeface="Proxima Nova"/>
              <a:ea typeface="Proxima Nova"/>
              <a:cs typeface="Proxima Nova"/>
              <a:sym typeface="Proxima Nova"/>
            </a:endParaRPr>
          </a:p>
        </p:txBody>
      </p:sp>
      <p:sp>
        <p:nvSpPr>
          <p:cNvPr id="98" name="Shape 98"/>
          <p:cNvSpPr txBox="1"/>
          <p:nvPr/>
        </p:nvSpPr>
        <p:spPr>
          <a:xfrm>
            <a:off x="611025" y="3702225"/>
            <a:ext cx="6858000" cy="11298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sz="1600">
              <a:solidFill>
                <a:schemeClr val="lt1"/>
              </a:solidFill>
              <a:latin typeface="Proxima Nova"/>
              <a:ea typeface="Proxima Nova"/>
              <a:cs typeface="Proxima Nova"/>
              <a:sym typeface="Proxima Nova"/>
            </a:endParaRPr>
          </a:p>
          <a:p>
            <a:pPr indent="0" lvl="0" marL="0" rtl="0">
              <a:spcBef>
                <a:spcPts val="0"/>
              </a:spcBef>
              <a:spcAft>
                <a:spcPts val="0"/>
              </a:spcAft>
              <a:buNone/>
            </a:pPr>
            <a:r>
              <a:t/>
            </a:r>
            <a:endParaRPr sz="1600">
              <a:solidFill>
                <a:schemeClr val="lt1"/>
              </a:solidFill>
              <a:latin typeface="Proxima Nova"/>
              <a:ea typeface="Proxima Nova"/>
              <a:cs typeface="Proxima Nova"/>
              <a:sym typeface="Proxima Nova"/>
            </a:endParaRPr>
          </a:p>
          <a:p>
            <a:pPr indent="0" lvl="0" marL="0" rtl="0">
              <a:spcBef>
                <a:spcPts val="0"/>
              </a:spcBef>
              <a:spcAft>
                <a:spcPts val="0"/>
              </a:spcAft>
              <a:buNone/>
            </a:pPr>
            <a:r>
              <a:rPr lang="en" sz="1600">
                <a:solidFill>
                  <a:schemeClr val="lt1"/>
                </a:solidFill>
                <a:latin typeface="Proxima Nova"/>
                <a:ea typeface="Proxima Nova"/>
                <a:cs typeface="Proxima Nova"/>
                <a:sym typeface="Proxima Nova"/>
              </a:rPr>
              <a:t>Markus Koch</a:t>
            </a:r>
            <a:endParaRPr sz="1600">
              <a:solidFill>
                <a:schemeClr val="lt1"/>
              </a:solidFill>
              <a:latin typeface="Proxima Nova"/>
              <a:ea typeface="Proxima Nova"/>
              <a:cs typeface="Proxima Nova"/>
              <a:sym typeface="Proxima Nova"/>
            </a:endParaRPr>
          </a:p>
          <a:p>
            <a:pPr indent="0" lvl="0" marL="0" rtl="0">
              <a:spcBef>
                <a:spcPts val="0"/>
              </a:spcBef>
              <a:spcAft>
                <a:spcPts val="0"/>
              </a:spcAft>
              <a:buNone/>
            </a:pPr>
            <a:r>
              <a:rPr lang="en" sz="1600">
                <a:solidFill>
                  <a:schemeClr val="lt1"/>
                </a:solidFill>
                <a:latin typeface="Proxima Nova"/>
                <a:ea typeface="Proxima Nova"/>
                <a:cs typeface="Proxima Nova"/>
                <a:sym typeface="Proxima Nova"/>
              </a:rPr>
              <a:t>Technical Enablement Manager SAP</a:t>
            </a:r>
            <a:endParaRPr sz="1600">
              <a:solidFill>
                <a:schemeClr val="lt1"/>
              </a:solidFill>
              <a:latin typeface="Proxima Nova"/>
              <a:ea typeface="Proxima Nova"/>
              <a:cs typeface="Proxima Nova"/>
              <a:sym typeface="Proxima Nova"/>
            </a:endParaRPr>
          </a:p>
          <a:p>
            <a:pPr indent="0" lvl="0" marL="0" rtl="0">
              <a:spcBef>
                <a:spcPts val="0"/>
              </a:spcBef>
              <a:spcAft>
                <a:spcPts val="0"/>
              </a:spcAft>
              <a:buNone/>
            </a:pPr>
            <a:r>
              <a:rPr lang="en" sz="1600">
                <a:solidFill>
                  <a:schemeClr val="lt1"/>
                </a:solidFill>
                <a:latin typeface="Proxima Nova"/>
                <a:ea typeface="Proxima Nova"/>
                <a:cs typeface="Proxima Nova"/>
                <a:sym typeface="Proxima Nova"/>
              </a:rPr>
              <a:t>Red Hat, Inc.</a:t>
            </a:r>
            <a:endParaRPr sz="1600">
              <a:solidFill>
                <a:schemeClr val="lt1"/>
              </a:solidFill>
              <a:latin typeface="Proxima Nova"/>
              <a:ea typeface="Proxima Nova"/>
              <a:cs typeface="Proxima Nova"/>
              <a:sym typeface="Proxima Nova"/>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Shape 252"/>
          <p:cNvSpPr txBox="1"/>
          <p:nvPr>
            <p:ph type="title"/>
          </p:nvPr>
        </p:nvSpPr>
        <p:spPr>
          <a:xfrm>
            <a:off x="456624" y="87285"/>
            <a:ext cx="85404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Failover Scenario</a:t>
            </a:r>
            <a:r>
              <a:rPr lang="en">
                <a:latin typeface="Proxima Nova"/>
                <a:ea typeface="Proxima Nova"/>
                <a:cs typeface="Proxima Nova"/>
                <a:sym typeface="Proxima Nova"/>
              </a:rPr>
              <a:t> </a:t>
            </a:r>
            <a:r>
              <a:rPr b="1" i="0" lang="en" sz="2500" u="none" cap="none" strike="noStrike">
                <a:solidFill>
                  <a:srgbClr val="000000"/>
                </a:solidFill>
                <a:latin typeface="Proxima Nova"/>
                <a:ea typeface="Proxima Nova"/>
                <a:cs typeface="Proxima Nova"/>
                <a:sym typeface="Proxima Nova"/>
              </a:rPr>
              <a:t>– Primary Node Down</a:t>
            </a:r>
            <a:endParaRPr sz="1200">
              <a:latin typeface="Proxima Nova"/>
              <a:ea typeface="Proxima Nova"/>
              <a:cs typeface="Proxima Nova"/>
              <a:sym typeface="Proxima Nova"/>
            </a:endParaRPr>
          </a:p>
        </p:txBody>
      </p:sp>
      <p:sp>
        <p:nvSpPr>
          <p:cNvPr id="253" name="Shape 253"/>
          <p:cNvSpPr txBox="1"/>
          <p:nvPr>
            <p:ph idx="1" type="body"/>
          </p:nvPr>
        </p:nvSpPr>
        <p:spPr>
          <a:xfrm>
            <a:off x="479672" y="942375"/>
            <a:ext cx="8229300" cy="1010700"/>
          </a:xfrm>
          <a:prstGeom prst="rect">
            <a:avLst/>
          </a:prstGeom>
          <a:noFill/>
          <a:ln>
            <a:noFill/>
          </a:ln>
        </p:spPr>
        <p:txBody>
          <a:bodyPr anchorCtr="0" anchor="t" bIns="0" lIns="0" spcFirstLastPara="1" rIns="0" wrap="square" tIns="17600">
            <a:noAutofit/>
          </a:bodyPr>
          <a:lstStyle/>
          <a:p>
            <a:pPr indent="-273050" lvl="0" marL="355600" marR="0" rtl="0" algn="l">
              <a:lnSpc>
                <a:spcPct val="93000"/>
              </a:lnSpc>
              <a:spcBef>
                <a:spcPts val="0"/>
              </a:spcBef>
              <a:spcAft>
                <a:spcPts val="0"/>
              </a:spcAft>
              <a:buClr>
                <a:srgbClr val="A30000"/>
              </a:buClr>
              <a:buSzPts val="1700"/>
              <a:buFont typeface="Noto Sans Symbols"/>
              <a:buChar char="∙"/>
            </a:pPr>
            <a:r>
              <a:rPr b="0" i="0" lang="en" sz="1700" u="none" cap="none" strike="noStrike">
                <a:solidFill>
                  <a:schemeClr val="dk1"/>
                </a:solidFill>
                <a:latin typeface="Arial"/>
                <a:ea typeface="Arial"/>
                <a:cs typeface="Arial"/>
                <a:sym typeface="Arial"/>
              </a:rPr>
              <a:t>Primary node down</a:t>
            </a:r>
            <a:endParaRPr sz="1200"/>
          </a:p>
          <a:p>
            <a:pPr indent="-273050" lvl="0" marL="355600" marR="0" rtl="0" algn="l">
              <a:lnSpc>
                <a:spcPct val="93000"/>
              </a:lnSpc>
              <a:spcBef>
                <a:spcPts val="700"/>
              </a:spcBef>
              <a:spcAft>
                <a:spcPts val="0"/>
              </a:spcAft>
              <a:buClr>
                <a:srgbClr val="A30000"/>
              </a:buClr>
              <a:buSzPts val="1700"/>
              <a:buFont typeface="Noto Sans Symbols"/>
              <a:buChar char="∙"/>
            </a:pPr>
            <a:r>
              <a:rPr b="0" i="0" lang="en" sz="1700" u="none" cap="none" strike="noStrike">
                <a:solidFill>
                  <a:schemeClr val="dk1"/>
                </a:solidFill>
                <a:latin typeface="Arial"/>
                <a:ea typeface="Arial"/>
                <a:cs typeface="Arial"/>
                <a:sym typeface="Arial"/>
              </a:rPr>
              <a:t>System Replication interrupted</a:t>
            </a:r>
            <a:endParaRPr sz="1200"/>
          </a:p>
          <a:p>
            <a:pPr indent="-273050" lvl="0" marL="355600" marR="0" rtl="0" algn="l">
              <a:lnSpc>
                <a:spcPct val="93000"/>
              </a:lnSpc>
              <a:spcBef>
                <a:spcPts val="700"/>
              </a:spcBef>
              <a:spcAft>
                <a:spcPts val="0"/>
              </a:spcAft>
              <a:buClr>
                <a:srgbClr val="A30000"/>
              </a:buClr>
              <a:buSzPts val="1700"/>
              <a:buFont typeface="Noto Sans Symbols"/>
              <a:buChar char="∙"/>
            </a:pPr>
            <a:r>
              <a:rPr b="0" i="0" lang="en" sz="1700" u="none" cap="none" strike="noStrike">
                <a:solidFill>
                  <a:schemeClr val="dk1"/>
                </a:solidFill>
                <a:latin typeface="Arial"/>
                <a:ea typeface="Arial"/>
                <a:cs typeface="Arial"/>
                <a:sym typeface="Arial"/>
              </a:rPr>
              <a:t>Pacemaker cluster fence the primary node</a:t>
            </a:r>
            <a:endParaRPr sz="1200"/>
          </a:p>
        </p:txBody>
      </p:sp>
      <p:pic>
        <p:nvPicPr>
          <p:cNvPr descr="SR2.png" id="254" name="Shape 254"/>
          <p:cNvPicPr preferRelativeResize="0"/>
          <p:nvPr/>
        </p:nvPicPr>
        <p:blipFill rotWithShape="1">
          <a:blip r:embed="rId3">
            <a:alphaModFix/>
          </a:blip>
          <a:srcRect b="0" l="0" r="0" t="0"/>
          <a:stretch/>
        </p:blipFill>
        <p:spPr>
          <a:xfrm>
            <a:off x="1436624" y="2159234"/>
            <a:ext cx="6315900" cy="25374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 name="Shape 259"/>
        <p:cNvGrpSpPr/>
        <p:nvPr/>
      </p:nvGrpSpPr>
      <p:grpSpPr>
        <a:xfrm>
          <a:off x="0" y="0"/>
          <a:ext cx="0" cy="0"/>
          <a:chOff x="0" y="0"/>
          <a:chExt cx="0" cy="0"/>
        </a:xfrm>
      </p:grpSpPr>
      <p:sp>
        <p:nvSpPr>
          <p:cNvPr id="260" name="Shape 260"/>
          <p:cNvSpPr txBox="1"/>
          <p:nvPr>
            <p:ph type="title"/>
          </p:nvPr>
        </p:nvSpPr>
        <p:spPr>
          <a:xfrm>
            <a:off x="456624" y="87285"/>
            <a:ext cx="85404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Failover Scenario</a:t>
            </a:r>
            <a:r>
              <a:rPr lang="en">
                <a:latin typeface="Proxima Nova"/>
                <a:ea typeface="Proxima Nova"/>
                <a:cs typeface="Proxima Nova"/>
                <a:sym typeface="Proxima Nova"/>
              </a:rPr>
              <a:t> </a:t>
            </a:r>
            <a:r>
              <a:rPr b="1" i="0" lang="en" sz="2500" u="none" cap="none" strike="noStrike">
                <a:solidFill>
                  <a:srgbClr val="000000"/>
                </a:solidFill>
                <a:latin typeface="Proxima Nova"/>
                <a:ea typeface="Proxima Nova"/>
                <a:cs typeface="Proxima Nova"/>
                <a:sym typeface="Proxima Nova"/>
              </a:rPr>
              <a:t>– Secondary Node Take-Over</a:t>
            </a:r>
            <a:endParaRPr b="1" i="0" sz="2500" u="none" cap="none" strike="noStrike">
              <a:solidFill>
                <a:srgbClr val="000000"/>
              </a:solidFill>
              <a:latin typeface="Proxima Nova"/>
              <a:ea typeface="Proxima Nova"/>
              <a:cs typeface="Proxima Nova"/>
              <a:sym typeface="Proxima Nova"/>
            </a:endParaRPr>
          </a:p>
        </p:txBody>
      </p:sp>
      <p:sp>
        <p:nvSpPr>
          <p:cNvPr id="261" name="Shape 261"/>
          <p:cNvSpPr txBox="1"/>
          <p:nvPr>
            <p:ph idx="1" type="body"/>
          </p:nvPr>
        </p:nvSpPr>
        <p:spPr>
          <a:xfrm>
            <a:off x="479672" y="736616"/>
            <a:ext cx="8448300" cy="1010700"/>
          </a:xfrm>
          <a:prstGeom prst="rect">
            <a:avLst/>
          </a:prstGeom>
          <a:noFill/>
          <a:ln>
            <a:noFill/>
          </a:ln>
        </p:spPr>
        <p:txBody>
          <a:bodyPr anchorCtr="0" anchor="t" bIns="0" lIns="0" spcFirstLastPara="1" rIns="0" wrap="square" tIns="17600">
            <a:noAutofit/>
          </a:bodyPr>
          <a:lstStyle/>
          <a:p>
            <a:pPr indent="-254000" lvl="0" marL="355600" marR="0" rtl="0" algn="l">
              <a:lnSpc>
                <a:spcPct val="93000"/>
              </a:lnSpc>
              <a:spcBef>
                <a:spcPts val="0"/>
              </a:spcBef>
              <a:spcAft>
                <a:spcPts val="0"/>
              </a:spcAft>
              <a:buClr>
                <a:srgbClr val="A30000"/>
              </a:buClr>
              <a:buSzPts val="1400"/>
              <a:buFont typeface="Noto Sans Symbols"/>
              <a:buChar char="∙"/>
            </a:pPr>
            <a:r>
              <a:rPr b="0" i="0" lang="en" sz="1400" u="none" cap="none" strike="noStrike">
                <a:solidFill>
                  <a:schemeClr val="dk1"/>
                </a:solidFill>
                <a:latin typeface="Arial"/>
                <a:ea typeface="Arial"/>
                <a:cs typeface="Arial"/>
                <a:sym typeface="Arial"/>
              </a:rPr>
              <a:t>Secondary becomes the new Primary</a:t>
            </a:r>
            <a:endParaRPr sz="1400"/>
          </a:p>
          <a:p>
            <a:pPr indent="-254000" lvl="0" marL="355600" marR="0" rtl="0" algn="l">
              <a:lnSpc>
                <a:spcPct val="93000"/>
              </a:lnSpc>
              <a:spcBef>
                <a:spcPts val="700"/>
              </a:spcBef>
              <a:spcAft>
                <a:spcPts val="0"/>
              </a:spcAft>
              <a:buClr>
                <a:srgbClr val="A30000"/>
              </a:buClr>
              <a:buSzPts val="1400"/>
              <a:buFont typeface="Noto Sans Symbols"/>
              <a:buChar char="∙"/>
            </a:pPr>
            <a:r>
              <a:rPr b="0" i="0" lang="en" sz="1400" u="none" cap="none" strike="noStrike">
                <a:solidFill>
                  <a:schemeClr val="dk1"/>
                </a:solidFill>
                <a:latin typeface="Arial"/>
                <a:ea typeface="Arial"/>
                <a:cs typeface="Arial"/>
                <a:sym typeface="Arial"/>
              </a:rPr>
              <a:t>Virtual IP binds to the new Primary node</a:t>
            </a:r>
            <a:endParaRPr sz="1400"/>
          </a:p>
          <a:p>
            <a:pPr indent="-254000" lvl="0" marL="355600" marR="0" rtl="0" algn="l">
              <a:lnSpc>
                <a:spcPct val="93000"/>
              </a:lnSpc>
              <a:spcBef>
                <a:spcPts val="700"/>
              </a:spcBef>
              <a:spcAft>
                <a:spcPts val="0"/>
              </a:spcAft>
              <a:buClr>
                <a:srgbClr val="A30000"/>
              </a:buClr>
              <a:buSzPts val="1400"/>
              <a:buFont typeface="Noto Sans Symbols"/>
              <a:buChar char="∙"/>
            </a:pPr>
            <a:r>
              <a:rPr b="0" i="0" lang="en" sz="1400" u="none" cap="none" strike="noStrike">
                <a:solidFill>
                  <a:schemeClr val="dk1"/>
                </a:solidFill>
                <a:latin typeface="Arial"/>
                <a:ea typeface="Arial"/>
                <a:cs typeface="Arial"/>
                <a:sym typeface="Arial"/>
              </a:rPr>
              <a:t>Previous Primary remains Primary, because “AUTOMATED_REGISTER = False”, and Administrator must decide if the setup failback or register the old Primary as the new secondary before HANA System Replication can start again </a:t>
            </a:r>
            <a:endParaRPr sz="1400"/>
          </a:p>
        </p:txBody>
      </p:sp>
      <p:pic>
        <p:nvPicPr>
          <p:cNvPr descr="SR3.png" id="262" name="Shape 262"/>
          <p:cNvPicPr preferRelativeResize="0"/>
          <p:nvPr/>
        </p:nvPicPr>
        <p:blipFill rotWithShape="1">
          <a:blip r:embed="rId3">
            <a:alphaModFix/>
          </a:blip>
          <a:srcRect b="0" l="0" r="0" t="0"/>
          <a:stretch/>
        </p:blipFill>
        <p:spPr>
          <a:xfrm>
            <a:off x="1435383" y="2157938"/>
            <a:ext cx="6305100" cy="25374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Shape 268"/>
          <p:cNvSpPr txBox="1"/>
          <p:nvPr>
            <p:ph type="title"/>
          </p:nvPr>
        </p:nvSpPr>
        <p:spPr>
          <a:xfrm>
            <a:off x="456625" y="239675"/>
            <a:ext cx="86253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Failover Scenario</a:t>
            </a:r>
            <a:r>
              <a:rPr lang="en">
                <a:latin typeface="Proxima Nova"/>
                <a:ea typeface="Proxima Nova"/>
                <a:cs typeface="Proxima Nova"/>
                <a:sym typeface="Proxima Nova"/>
              </a:rPr>
              <a:t> </a:t>
            </a:r>
            <a:r>
              <a:rPr b="1" i="0" lang="en" sz="2500" u="none" cap="none" strike="noStrike">
                <a:solidFill>
                  <a:srgbClr val="000000"/>
                </a:solidFill>
                <a:latin typeface="Proxima Nova"/>
                <a:ea typeface="Proxima Nova"/>
                <a:cs typeface="Proxima Nova"/>
                <a:sym typeface="Proxima Nova"/>
              </a:rPr>
              <a:t>– What if </a:t>
            </a:r>
            <a:endParaRPr b="1" i="0" sz="2500" u="none" cap="none" strike="noStrike">
              <a:solidFill>
                <a:srgbClr val="000000"/>
              </a:solidFill>
              <a:latin typeface="Proxima Nova"/>
              <a:ea typeface="Proxima Nova"/>
              <a:cs typeface="Proxima Nova"/>
              <a:sym typeface="Proxima Nova"/>
            </a:endParaRPr>
          </a:p>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“AUTOMATED_REGISTER = True”</a:t>
            </a:r>
            <a:endParaRPr b="1" i="0" sz="2500" u="none" cap="none" strike="noStrike">
              <a:solidFill>
                <a:srgbClr val="000000"/>
              </a:solidFill>
              <a:latin typeface="Proxima Nova"/>
              <a:ea typeface="Proxima Nova"/>
              <a:cs typeface="Proxima Nova"/>
              <a:sym typeface="Proxima Nova"/>
            </a:endParaRPr>
          </a:p>
        </p:txBody>
      </p:sp>
      <p:sp>
        <p:nvSpPr>
          <p:cNvPr id="269" name="Shape 269"/>
          <p:cNvSpPr txBox="1"/>
          <p:nvPr>
            <p:ph idx="1" type="body"/>
          </p:nvPr>
        </p:nvSpPr>
        <p:spPr>
          <a:xfrm>
            <a:off x="479672" y="1094516"/>
            <a:ext cx="8448300" cy="1010700"/>
          </a:xfrm>
          <a:prstGeom prst="rect">
            <a:avLst/>
          </a:prstGeom>
          <a:noFill/>
          <a:ln>
            <a:noFill/>
          </a:ln>
        </p:spPr>
        <p:txBody>
          <a:bodyPr anchorCtr="0" anchor="t" bIns="0" lIns="0" spcFirstLastPara="1" rIns="0" wrap="square" tIns="17600">
            <a:noAutofit/>
          </a:bodyPr>
          <a:lstStyle/>
          <a:p>
            <a:pPr indent="-273050" lvl="0" marL="355600" marR="0" rtl="0" algn="l">
              <a:lnSpc>
                <a:spcPct val="93000"/>
              </a:lnSpc>
              <a:spcBef>
                <a:spcPts val="0"/>
              </a:spcBef>
              <a:spcAft>
                <a:spcPts val="0"/>
              </a:spcAft>
              <a:buClr>
                <a:srgbClr val="A30000"/>
              </a:buClr>
              <a:buSzPts val="1700"/>
              <a:buFont typeface="Noto Sans Symbols"/>
              <a:buChar char="∙"/>
            </a:pPr>
            <a:r>
              <a:rPr b="0" i="0" lang="en" sz="1700" u="none" cap="none" strike="noStrike">
                <a:solidFill>
                  <a:schemeClr val="dk1"/>
                </a:solidFill>
                <a:latin typeface="Arial"/>
                <a:ea typeface="Arial"/>
                <a:cs typeface="Arial"/>
                <a:sym typeface="Arial"/>
              </a:rPr>
              <a:t>Wait for “DUPLICATE_PRIMARY_TIMEOUT” timeout</a:t>
            </a:r>
            <a:endParaRPr sz="1200"/>
          </a:p>
          <a:p>
            <a:pPr indent="-273050" lvl="0" marL="355600" marR="0" rtl="0" algn="l">
              <a:lnSpc>
                <a:spcPct val="93000"/>
              </a:lnSpc>
              <a:spcBef>
                <a:spcPts val="700"/>
              </a:spcBef>
              <a:spcAft>
                <a:spcPts val="0"/>
              </a:spcAft>
              <a:buClr>
                <a:srgbClr val="A30000"/>
              </a:buClr>
              <a:buSzPts val="1700"/>
              <a:buFont typeface="Noto Sans Symbols"/>
              <a:buChar char="∙"/>
            </a:pPr>
            <a:r>
              <a:rPr b="0" i="0" lang="en" sz="1700" u="none" cap="none" strike="noStrike">
                <a:solidFill>
                  <a:schemeClr val="dk1"/>
                </a:solidFill>
                <a:latin typeface="Arial"/>
                <a:ea typeface="Arial"/>
                <a:cs typeface="Arial"/>
                <a:sym typeface="Arial"/>
              </a:rPr>
              <a:t>Former Primary registers as the new Secondary</a:t>
            </a:r>
            <a:endParaRPr sz="1200"/>
          </a:p>
          <a:p>
            <a:pPr indent="-273050" lvl="0" marL="355600" marR="0" rtl="0" algn="l">
              <a:lnSpc>
                <a:spcPct val="93000"/>
              </a:lnSpc>
              <a:spcBef>
                <a:spcPts val="700"/>
              </a:spcBef>
              <a:spcAft>
                <a:spcPts val="0"/>
              </a:spcAft>
              <a:buClr>
                <a:srgbClr val="A30000"/>
              </a:buClr>
              <a:buSzPts val="1700"/>
              <a:buFont typeface="Noto Sans Symbols"/>
              <a:buChar char="∙"/>
            </a:pPr>
            <a:r>
              <a:rPr b="0" i="0" lang="en" sz="1700" u="none" cap="none" strike="noStrike">
                <a:solidFill>
                  <a:schemeClr val="dk1"/>
                </a:solidFill>
                <a:latin typeface="Arial"/>
                <a:ea typeface="Arial"/>
                <a:cs typeface="Arial"/>
                <a:sym typeface="Arial"/>
              </a:rPr>
              <a:t>System Replication starts, in the opposite direction</a:t>
            </a:r>
            <a:endParaRPr sz="1200"/>
          </a:p>
        </p:txBody>
      </p:sp>
      <p:pic>
        <p:nvPicPr>
          <p:cNvPr descr="SR4.png" id="270" name="Shape 270"/>
          <p:cNvPicPr preferRelativeResize="0"/>
          <p:nvPr/>
        </p:nvPicPr>
        <p:blipFill rotWithShape="1">
          <a:blip r:embed="rId3">
            <a:alphaModFix/>
          </a:blip>
          <a:srcRect b="0" l="0" r="0" t="0"/>
          <a:stretch/>
        </p:blipFill>
        <p:spPr>
          <a:xfrm>
            <a:off x="1435383" y="2157938"/>
            <a:ext cx="6310200" cy="25374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sp>
        <p:nvSpPr>
          <p:cNvPr id="276" name="Shape 276"/>
          <p:cNvSpPr txBox="1"/>
          <p:nvPr>
            <p:ph type="title"/>
          </p:nvPr>
        </p:nvSpPr>
        <p:spPr>
          <a:xfrm>
            <a:off x="456624" y="84213"/>
            <a:ext cx="8540400" cy="777300"/>
          </a:xfrm>
          <a:prstGeom prst="rect">
            <a:avLst/>
          </a:prstGeom>
          <a:noFill/>
          <a:ln>
            <a:noFill/>
          </a:ln>
        </p:spPr>
        <p:txBody>
          <a:bodyPr anchorCtr="0" anchor="ctr" bIns="0" lIns="0" spcFirstLastPara="1" rIns="0" wrap="square" tIns="22000">
            <a:noAutofit/>
          </a:bodyPr>
          <a:lstStyle/>
          <a:p>
            <a:pPr indent="0" lvl="0" marL="0" marR="0" rtl="0" algn="l">
              <a:lnSpc>
                <a:spcPct val="93000"/>
              </a:lnSpc>
              <a:spcBef>
                <a:spcPts val="0"/>
              </a:spcBef>
              <a:spcAft>
                <a:spcPts val="0"/>
              </a:spcAft>
              <a:buNone/>
            </a:pPr>
            <a:r>
              <a:rPr b="1" i="0" lang="en" sz="2500" u="none" cap="none" strike="noStrike">
                <a:solidFill>
                  <a:srgbClr val="000000"/>
                </a:solidFill>
                <a:latin typeface="Proxima Nova"/>
                <a:ea typeface="Proxima Nova"/>
                <a:cs typeface="Proxima Nova"/>
                <a:sym typeface="Proxima Nova"/>
              </a:rPr>
              <a:t>High Availability for SAP Business Applications</a:t>
            </a:r>
            <a:endParaRPr sz="1200">
              <a:latin typeface="Proxima Nova"/>
              <a:ea typeface="Proxima Nova"/>
              <a:cs typeface="Proxima Nova"/>
              <a:sym typeface="Proxima Nova"/>
            </a:endParaRPr>
          </a:p>
        </p:txBody>
      </p:sp>
      <p:sp>
        <p:nvSpPr>
          <p:cNvPr id="277" name="Shape 277"/>
          <p:cNvSpPr txBox="1"/>
          <p:nvPr/>
        </p:nvSpPr>
        <p:spPr>
          <a:xfrm>
            <a:off x="479675" y="809750"/>
            <a:ext cx="8379000" cy="3947400"/>
          </a:xfrm>
          <a:prstGeom prst="rect">
            <a:avLst/>
          </a:prstGeom>
          <a:noFill/>
          <a:ln>
            <a:noFill/>
          </a:ln>
        </p:spPr>
        <p:txBody>
          <a:bodyPr anchorCtr="0" anchor="t" bIns="0" lIns="0" spcFirstLastPara="1" rIns="0" wrap="square" tIns="17600">
            <a:noAutofit/>
          </a:bodyPr>
          <a:lstStyle/>
          <a:p>
            <a:pPr indent="-228600" lvl="0" marL="355600" marR="0" rtl="0" algn="l">
              <a:lnSpc>
                <a:spcPct val="93000"/>
              </a:lnSpc>
              <a:spcBef>
                <a:spcPts val="1200"/>
              </a:spcBef>
              <a:spcAft>
                <a:spcPts val="0"/>
              </a:spcAft>
              <a:buClr>
                <a:srgbClr val="A30000"/>
              </a:buClr>
              <a:buSzPts val="1400"/>
              <a:buFont typeface="Proxima Nova"/>
              <a:buChar char="∙"/>
            </a:pPr>
            <a:r>
              <a:rPr lang="en">
                <a:solidFill>
                  <a:srgbClr val="000000"/>
                </a:solidFill>
                <a:latin typeface="Proxima Nova"/>
                <a:ea typeface="Proxima Nova"/>
                <a:cs typeface="Proxima Nova"/>
                <a:sym typeface="Proxima Nova"/>
              </a:rPr>
              <a:t>Pacemaker based cluster resource agents</a:t>
            </a:r>
            <a:endParaRPr>
              <a:latin typeface="Proxima Nova"/>
              <a:ea typeface="Proxima Nova"/>
              <a:cs typeface="Proxima Nova"/>
              <a:sym typeface="Proxima Nova"/>
            </a:endParaRPr>
          </a:p>
          <a:p>
            <a:pPr indent="-228600" lvl="0" marL="355600" marR="0" rtl="0" algn="l">
              <a:lnSpc>
                <a:spcPct val="93000"/>
              </a:lnSpc>
              <a:spcBef>
                <a:spcPts val="1200"/>
              </a:spcBef>
              <a:spcAft>
                <a:spcPts val="0"/>
              </a:spcAft>
              <a:buClr>
                <a:srgbClr val="A30000"/>
              </a:buClr>
              <a:buSzPts val="1400"/>
              <a:buFont typeface="Proxima Nova"/>
              <a:buChar char="∙"/>
            </a:pPr>
            <a:r>
              <a:rPr lang="en">
                <a:solidFill>
                  <a:srgbClr val="000000"/>
                </a:solidFill>
                <a:latin typeface="Proxima Nova"/>
                <a:ea typeface="Proxima Nova"/>
                <a:cs typeface="Proxima Nova"/>
                <a:sym typeface="Proxima Nova"/>
              </a:rPr>
              <a:t>Support available in RHEL 7 and RHEL 6.5+</a:t>
            </a:r>
            <a:endParaRPr>
              <a:latin typeface="Proxima Nova"/>
              <a:ea typeface="Proxima Nova"/>
              <a:cs typeface="Proxima Nova"/>
              <a:sym typeface="Proxima Nova"/>
            </a:endParaRPr>
          </a:p>
          <a:p>
            <a:pPr indent="-228600" lvl="0" marL="355600" marR="0" rtl="0" algn="l">
              <a:lnSpc>
                <a:spcPct val="93000"/>
              </a:lnSpc>
              <a:spcBef>
                <a:spcPts val="1200"/>
              </a:spcBef>
              <a:spcAft>
                <a:spcPts val="0"/>
              </a:spcAft>
              <a:buClr>
                <a:srgbClr val="A30000"/>
              </a:buClr>
              <a:buSzPts val="1400"/>
              <a:buFont typeface="Proxima Nova"/>
              <a:buChar char="∙"/>
            </a:pPr>
            <a:r>
              <a:rPr lang="en">
                <a:solidFill>
                  <a:srgbClr val="000000"/>
                </a:solidFill>
                <a:latin typeface="Proxima Nova"/>
                <a:ea typeface="Proxima Nova"/>
                <a:cs typeface="Proxima Nova"/>
                <a:sym typeface="Proxima Nova"/>
              </a:rPr>
              <a:t>Supports SAP NetWeaver based SAP Solutions (ERP (aka ECC), CRM, SRM, Solution Manager, Portal, ...) </a:t>
            </a:r>
            <a:endParaRPr>
              <a:latin typeface="Proxima Nova"/>
              <a:ea typeface="Proxima Nova"/>
              <a:cs typeface="Proxima Nova"/>
              <a:sym typeface="Proxima Nova"/>
            </a:endParaRPr>
          </a:p>
          <a:p>
            <a:pPr indent="-228600" lvl="0" marL="355600" marR="0" rtl="0" algn="l">
              <a:lnSpc>
                <a:spcPct val="93000"/>
              </a:lnSpc>
              <a:spcBef>
                <a:spcPts val="1200"/>
              </a:spcBef>
              <a:spcAft>
                <a:spcPts val="0"/>
              </a:spcAft>
              <a:buClr>
                <a:srgbClr val="A30000"/>
              </a:buClr>
              <a:buSzPts val="1400"/>
              <a:buFont typeface="Proxima Nova"/>
              <a:buChar char="∙"/>
            </a:pPr>
            <a:r>
              <a:rPr lang="en">
                <a:solidFill>
                  <a:srgbClr val="000000"/>
                </a:solidFill>
                <a:latin typeface="Proxima Nova"/>
                <a:ea typeface="Proxima Nova"/>
                <a:cs typeface="Proxima Nova"/>
                <a:sym typeface="Proxima Nova"/>
              </a:rPr>
              <a:t>Supported Databases: </a:t>
            </a:r>
            <a:endParaRPr>
              <a:latin typeface="Proxima Nova"/>
              <a:ea typeface="Proxima Nova"/>
              <a:cs typeface="Proxima Nova"/>
              <a:sym typeface="Proxima Nova"/>
            </a:endParaRPr>
          </a:p>
          <a:p>
            <a:pPr indent="-241300" lvl="1" marL="685800" marR="0" rtl="0" algn="l">
              <a:lnSpc>
                <a:spcPct val="93000"/>
              </a:lnSpc>
              <a:spcBef>
                <a:spcPts val="700"/>
              </a:spcBef>
              <a:spcAft>
                <a:spcPts val="0"/>
              </a:spcAft>
              <a:buClr>
                <a:srgbClr val="A30000"/>
              </a:buClr>
              <a:buSzPts val="1400"/>
              <a:buFont typeface="Proxima Nova"/>
              <a:buChar char="∙"/>
            </a:pPr>
            <a:r>
              <a:rPr i="0" lang="en" u="none" cap="none" strike="noStrike">
                <a:solidFill>
                  <a:srgbClr val="000000"/>
                </a:solidFill>
                <a:latin typeface="Proxima Nova"/>
                <a:ea typeface="Proxima Nova"/>
                <a:cs typeface="Proxima Nova"/>
                <a:sym typeface="Proxima Nova"/>
              </a:rPr>
              <a:t>Oracle </a:t>
            </a:r>
            <a:endParaRPr>
              <a:latin typeface="Proxima Nova"/>
              <a:ea typeface="Proxima Nova"/>
              <a:cs typeface="Proxima Nova"/>
              <a:sym typeface="Proxima Nova"/>
            </a:endParaRPr>
          </a:p>
          <a:p>
            <a:pPr indent="-241300" lvl="1" marL="685800" marR="0" rtl="0" algn="l">
              <a:lnSpc>
                <a:spcPct val="93000"/>
              </a:lnSpc>
              <a:spcBef>
                <a:spcPts val="400"/>
              </a:spcBef>
              <a:spcAft>
                <a:spcPts val="0"/>
              </a:spcAft>
              <a:buClr>
                <a:srgbClr val="A30000"/>
              </a:buClr>
              <a:buSzPts val="1400"/>
              <a:buFont typeface="Proxima Nova"/>
              <a:buChar char="∙"/>
            </a:pPr>
            <a:r>
              <a:rPr i="0" lang="en" u="none" cap="none" strike="noStrike">
                <a:solidFill>
                  <a:srgbClr val="000000"/>
                </a:solidFill>
                <a:latin typeface="Proxima Nova"/>
                <a:ea typeface="Proxima Nova"/>
                <a:cs typeface="Proxima Nova"/>
                <a:sym typeface="Proxima Nova"/>
              </a:rPr>
              <a:t>IBM DB2 LUW</a:t>
            </a:r>
            <a:endParaRPr>
              <a:latin typeface="Proxima Nova"/>
              <a:ea typeface="Proxima Nova"/>
              <a:cs typeface="Proxima Nova"/>
              <a:sym typeface="Proxima Nova"/>
            </a:endParaRPr>
          </a:p>
          <a:p>
            <a:pPr indent="-241300" lvl="1" marL="685800" marR="0" rtl="0" algn="l">
              <a:lnSpc>
                <a:spcPct val="93000"/>
              </a:lnSpc>
              <a:spcBef>
                <a:spcPts val="400"/>
              </a:spcBef>
              <a:spcAft>
                <a:spcPts val="0"/>
              </a:spcAft>
              <a:buClr>
                <a:srgbClr val="A30000"/>
              </a:buClr>
              <a:buSzPts val="1400"/>
              <a:buFont typeface="Proxima Nova"/>
              <a:buChar char="∙"/>
            </a:pPr>
            <a:r>
              <a:rPr i="0" lang="en" u="none" cap="none" strike="noStrike">
                <a:solidFill>
                  <a:srgbClr val="000000"/>
                </a:solidFill>
                <a:latin typeface="Proxima Nova"/>
                <a:ea typeface="Proxima Nova"/>
                <a:cs typeface="Proxima Nova"/>
                <a:sym typeface="Proxima Nova"/>
              </a:rPr>
              <a:t>SAP MaxDB</a:t>
            </a:r>
            <a:endParaRPr i="0" u="none" cap="none" strike="noStrike">
              <a:solidFill>
                <a:srgbClr val="000000"/>
              </a:solidFill>
              <a:latin typeface="Proxima Nova"/>
              <a:ea typeface="Proxima Nova"/>
              <a:cs typeface="Proxima Nova"/>
              <a:sym typeface="Proxima Nova"/>
            </a:endParaRPr>
          </a:p>
          <a:p>
            <a:pPr indent="-241300" lvl="1" marL="685800" marR="0" rtl="0" algn="l">
              <a:lnSpc>
                <a:spcPct val="93000"/>
              </a:lnSpc>
              <a:spcBef>
                <a:spcPts val="400"/>
              </a:spcBef>
              <a:spcAft>
                <a:spcPts val="0"/>
              </a:spcAft>
              <a:buClr>
                <a:srgbClr val="A30000"/>
              </a:buClr>
              <a:buSzPts val="1400"/>
              <a:buFont typeface="Proxima Nova"/>
              <a:buChar char="∙"/>
            </a:pPr>
            <a:r>
              <a:rPr i="0" lang="en" u="none" cap="none" strike="noStrike">
                <a:solidFill>
                  <a:srgbClr val="000000"/>
                </a:solidFill>
                <a:latin typeface="Proxima Nova"/>
                <a:ea typeface="Proxima Nova"/>
                <a:cs typeface="Proxima Nova"/>
                <a:sym typeface="Proxima Nova"/>
              </a:rPr>
              <a:t>SAP ASE</a:t>
            </a:r>
            <a:endParaRPr>
              <a:latin typeface="Proxima Nova"/>
              <a:ea typeface="Proxima Nova"/>
              <a:cs typeface="Proxima Nova"/>
              <a:sym typeface="Proxima Nova"/>
            </a:endParaRPr>
          </a:p>
          <a:p>
            <a:pPr indent="-228600" lvl="0" marL="355600" marR="0" rtl="0" algn="l">
              <a:lnSpc>
                <a:spcPct val="93000"/>
              </a:lnSpc>
              <a:spcBef>
                <a:spcPts val="400"/>
              </a:spcBef>
              <a:spcAft>
                <a:spcPts val="0"/>
              </a:spcAft>
              <a:buClr>
                <a:srgbClr val="A30000"/>
              </a:buClr>
              <a:buSzPts val="1400"/>
              <a:buFont typeface="Proxima Nova"/>
              <a:buChar char="∙"/>
            </a:pPr>
            <a:r>
              <a:rPr lang="en">
                <a:solidFill>
                  <a:srgbClr val="000000"/>
                </a:solidFill>
                <a:latin typeface="Proxima Nova"/>
                <a:ea typeface="Proxima Nova"/>
                <a:cs typeface="Proxima Nova"/>
                <a:sym typeface="Proxima Nova"/>
              </a:rPr>
              <a:t>HA inside VM’s</a:t>
            </a:r>
            <a:endParaRPr>
              <a:latin typeface="Proxima Nova"/>
              <a:ea typeface="Proxima Nova"/>
              <a:cs typeface="Proxima Nova"/>
              <a:sym typeface="Proxima Nova"/>
            </a:endParaRPr>
          </a:p>
          <a:p>
            <a:pPr indent="-241300" lvl="1" marL="685800" marR="0" rtl="0" algn="l">
              <a:lnSpc>
                <a:spcPct val="93000"/>
              </a:lnSpc>
              <a:spcBef>
                <a:spcPts val="700"/>
              </a:spcBef>
              <a:spcAft>
                <a:spcPts val="0"/>
              </a:spcAft>
              <a:buClr>
                <a:srgbClr val="A30000"/>
              </a:buClr>
              <a:buSzPts val="1400"/>
              <a:buFont typeface="Proxima Nova"/>
              <a:buChar char="∙"/>
            </a:pPr>
            <a:r>
              <a:rPr i="0" lang="en" u="none" cap="none" strike="noStrike">
                <a:solidFill>
                  <a:srgbClr val="000000"/>
                </a:solidFill>
                <a:latin typeface="Proxima Nova"/>
                <a:ea typeface="Proxima Nova"/>
                <a:cs typeface="Proxima Nova"/>
                <a:sym typeface="Proxima Nova"/>
              </a:rPr>
              <a:t>RHEL KVM</a:t>
            </a:r>
            <a:endParaRPr>
              <a:latin typeface="Proxima Nova"/>
              <a:ea typeface="Proxima Nova"/>
              <a:cs typeface="Proxima Nova"/>
              <a:sym typeface="Proxima Nova"/>
            </a:endParaRPr>
          </a:p>
          <a:p>
            <a:pPr indent="-241300" lvl="1" marL="685800" marR="0" rtl="0" algn="l">
              <a:lnSpc>
                <a:spcPct val="93000"/>
              </a:lnSpc>
              <a:spcBef>
                <a:spcPts val="400"/>
              </a:spcBef>
              <a:spcAft>
                <a:spcPts val="0"/>
              </a:spcAft>
              <a:buClr>
                <a:srgbClr val="A30000"/>
              </a:buClr>
              <a:buSzPts val="1400"/>
              <a:buFont typeface="Proxima Nova"/>
              <a:buChar char="∙"/>
            </a:pPr>
            <a:r>
              <a:rPr i="0" lang="en" u="none" cap="none" strike="noStrike">
                <a:solidFill>
                  <a:srgbClr val="000000"/>
                </a:solidFill>
                <a:latin typeface="Proxima Nova"/>
                <a:ea typeface="Proxima Nova"/>
                <a:cs typeface="Proxima Nova"/>
                <a:sym typeface="Proxima Nova"/>
              </a:rPr>
              <a:t>R</a:t>
            </a:r>
            <a:r>
              <a:rPr lang="en">
                <a:latin typeface="Proxima Nova"/>
                <a:ea typeface="Proxima Nova"/>
                <a:cs typeface="Proxima Nova"/>
                <a:sym typeface="Proxima Nova"/>
              </a:rPr>
              <a:t>ed Hat </a:t>
            </a:r>
            <a:r>
              <a:rPr i="0" lang="en" u="none" cap="none" strike="noStrike">
                <a:solidFill>
                  <a:srgbClr val="000000"/>
                </a:solidFill>
                <a:latin typeface="Proxima Nova"/>
                <a:ea typeface="Proxima Nova"/>
                <a:cs typeface="Proxima Nova"/>
                <a:sym typeface="Proxima Nova"/>
              </a:rPr>
              <a:t>Virtualization</a:t>
            </a:r>
            <a:endParaRPr>
              <a:latin typeface="Proxima Nova"/>
              <a:ea typeface="Proxima Nova"/>
              <a:cs typeface="Proxima Nova"/>
              <a:sym typeface="Proxima Nova"/>
            </a:endParaRPr>
          </a:p>
          <a:p>
            <a:pPr indent="-241300" lvl="1" marL="685800" marR="0" rtl="0" algn="l">
              <a:lnSpc>
                <a:spcPct val="93000"/>
              </a:lnSpc>
              <a:spcBef>
                <a:spcPts val="400"/>
              </a:spcBef>
              <a:spcAft>
                <a:spcPts val="0"/>
              </a:spcAft>
              <a:buClr>
                <a:srgbClr val="A30000"/>
              </a:buClr>
              <a:buSzPts val="1400"/>
              <a:buFont typeface="Proxima Nova"/>
              <a:buChar char="∙"/>
            </a:pPr>
            <a:r>
              <a:rPr i="0" lang="en" u="none" cap="none" strike="noStrike">
                <a:solidFill>
                  <a:srgbClr val="000000"/>
                </a:solidFill>
                <a:latin typeface="Proxima Nova"/>
                <a:ea typeface="Proxima Nova"/>
                <a:cs typeface="Proxima Nova"/>
                <a:sym typeface="Proxima Nova"/>
              </a:rPr>
              <a:t>VMware ESX/ESXi</a:t>
            </a:r>
            <a:endParaRPr i="0" u="none" cap="none" strike="noStrike">
              <a:solidFill>
                <a:srgbClr val="000000"/>
              </a:solidFill>
              <a:latin typeface="Proxima Nova"/>
              <a:ea typeface="Proxima Nova"/>
              <a:cs typeface="Proxima Nova"/>
              <a:sym typeface="Proxima Nova"/>
            </a:endParaRPr>
          </a:p>
        </p:txBody>
      </p:sp>
      <p:pic>
        <p:nvPicPr>
          <p:cNvPr descr="Screen Shot 2016-11-05 at 1.21.54 PM.png" id="278" name="Shape 278"/>
          <p:cNvPicPr preferRelativeResize="0"/>
          <p:nvPr/>
        </p:nvPicPr>
        <p:blipFill rotWithShape="1">
          <a:blip r:embed="rId3">
            <a:alphaModFix/>
          </a:blip>
          <a:srcRect b="0" l="0" r="0" t="0"/>
          <a:stretch/>
        </p:blipFill>
        <p:spPr>
          <a:xfrm>
            <a:off x="3555575" y="2247400"/>
            <a:ext cx="5404800" cy="2129700"/>
          </a:xfrm>
          <a:prstGeom prst="rect">
            <a:avLst/>
          </a:prstGeom>
          <a:noFill/>
          <a:ln>
            <a:noFill/>
          </a:ln>
        </p:spPr>
      </p:pic>
      <p:sp>
        <p:nvSpPr>
          <p:cNvPr id="279" name="Shape 279"/>
          <p:cNvSpPr txBox="1"/>
          <p:nvPr/>
        </p:nvSpPr>
        <p:spPr>
          <a:xfrm>
            <a:off x="3603525" y="4329225"/>
            <a:ext cx="4765500" cy="4470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lang="en" sz="1000">
                <a:latin typeface="Proxima Nova"/>
                <a:ea typeface="Proxima Nova"/>
                <a:cs typeface="Proxima Nova"/>
                <a:sym typeface="Proxima Nova"/>
              </a:rPr>
              <a:t>https://access.redhat.com/articles/3150081</a:t>
            </a:r>
            <a:endParaRPr sz="1000">
              <a:latin typeface="Proxima Nova"/>
              <a:ea typeface="Proxima Nova"/>
              <a:cs typeface="Proxima Nova"/>
              <a:sym typeface="Proxima Nova"/>
            </a:endParaRPr>
          </a:p>
        </p:txBody>
      </p:sp>
    </p:spTree>
  </p:cSld>
  <p:clrMapOvr>
    <a:masterClrMapping/>
  </p:clrMapOvr>
  <mc:AlternateContent>
    <mc:Choice Requires="p14">
      <p:transition spd="slow">
        <p14:flip dir="l"/>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sp>
        <p:nvSpPr>
          <p:cNvPr id="284" name="Shape 284"/>
          <p:cNvSpPr txBox="1"/>
          <p:nvPr>
            <p:ph idx="1" type="body"/>
          </p:nvPr>
        </p:nvSpPr>
        <p:spPr>
          <a:xfrm>
            <a:off x="457200" y="1916550"/>
            <a:ext cx="8229600" cy="13104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rPr b="1" lang="en" sz="6000">
                <a:latin typeface="Overpass"/>
                <a:ea typeface="Overpass"/>
                <a:cs typeface="Overpass"/>
                <a:sym typeface="Overpass"/>
              </a:rPr>
              <a:t>Manageability</a:t>
            </a:r>
            <a:endParaRPr b="1" sz="6000">
              <a:latin typeface="Overpass"/>
              <a:ea typeface="Overpass"/>
              <a:cs typeface="Overpass"/>
              <a:sym typeface="Overpass"/>
            </a:endParaRPr>
          </a:p>
        </p:txBody>
      </p:sp>
    </p:spTree>
  </p:cSld>
  <p:clrMapOvr>
    <a:masterClrMapping/>
  </p:clrMapOvr>
  <mc:AlternateContent>
    <mc:Choice Requires="p14">
      <p:transition spd="slow">
        <p14:flip dir="l"/>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sp>
        <p:nvSpPr>
          <p:cNvPr id="289" name="Shape 289"/>
          <p:cNvSpPr/>
          <p:nvPr/>
        </p:nvSpPr>
        <p:spPr>
          <a:xfrm flipH="1">
            <a:off x="7801620" y="2927340"/>
            <a:ext cx="1062300" cy="869100"/>
          </a:xfrm>
          <a:prstGeom prst="rtTriangle">
            <a:avLst/>
          </a:prstGeom>
          <a:solidFill>
            <a:srgbClr val="F2F2F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90" name="Shape 290"/>
          <p:cNvSpPr/>
          <p:nvPr/>
        </p:nvSpPr>
        <p:spPr>
          <a:xfrm>
            <a:off x="731520" y="540"/>
            <a:ext cx="7765200" cy="10233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z="2800">
                <a:latin typeface="Proxima Nova"/>
                <a:ea typeface="Proxima Nova"/>
                <a:cs typeface="Proxima Nova"/>
                <a:sym typeface="Proxima Nova"/>
              </a:rPr>
              <a:t>SAP Server management </a:t>
            </a:r>
            <a:r>
              <a:rPr b="1" lang="en" sz="2800">
                <a:latin typeface="Proxima Nova"/>
                <a:ea typeface="Proxima Nova"/>
                <a:cs typeface="Proxima Nova"/>
                <a:sym typeface="Proxima Nova"/>
              </a:rPr>
              <a:t>… with automation </a:t>
            </a:r>
            <a:endParaRPr b="1" sz="2800" strike="noStrike">
              <a:solidFill>
                <a:srgbClr val="000000"/>
              </a:solidFill>
              <a:latin typeface="Proxima Nova"/>
              <a:ea typeface="Proxima Nova"/>
              <a:cs typeface="Proxima Nova"/>
              <a:sym typeface="Proxima Nova"/>
            </a:endParaRPr>
          </a:p>
        </p:txBody>
      </p:sp>
      <p:sp>
        <p:nvSpPr>
          <p:cNvPr id="291" name="Shape 291"/>
          <p:cNvSpPr/>
          <p:nvPr/>
        </p:nvSpPr>
        <p:spPr>
          <a:xfrm>
            <a:off x="1177560" y="4733640"/>
            <a:ext cx="360000" cy="3930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292" name="Shape 292"/>
          <p:cNvPicPr preferRelativeResize="0"/>
          <p:nvPr/>
        </p:nvPicPr>
        <p:blipFill rotWithShape="1">
          <a:blip r:embed="rId3">
            <a:alphaModFix/>
          </a:blip>
          <a:srcRect b="0" l="0" r="0" t="0"/>
          <a:stretch/>
        </p:blipFill>
        <p:spPr>
          <a:xfrm>
            <a:off x="694800" y="2407050"/>
            <a:ext cx="300" cy="300"/>
          </a:xfrm>
          <a:prstGeom prst="rect">
            <a:avLst/>
          </a:prstGeom>
          <a:noFill/>
          <a:ln>
            <a:noFill/>
          </a:ln>
        </p:spPr>
      </p:pic>
      <p:sp>
        <p:nvSpPr>
          <p:cNvPr id="293" name="Shape 293"/>
          <p:cNvSpPr txBox="1"/>
          <p:nvPr/>
        </p:nvSpPr>
        <p:spPr>
          <a:xfrm>
            <a:off x="1177560" y="4734000"/>
            <a:ext cx="360300" cy="393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fld id="{00000000-1234-1234-1234-123412341234}" type="slidenum">
              <a:rPr b="0" i="0" lang="en" sz="800" u="none" cap="none" strike="noStrike">
                <a:solidFill>
                  <a:srgbClr val="000000"/>
                </a:solidFill>
                <a:latin typeface="Proxima Nova"/>
                <a:ea typeface="Proxima Nova"/>
                <a:cs typeface="Proxima Nova"/>
                <a:sym typeface="Proxima Nova"/>
              </a:rPr>
              <a:t>‹#›</a:t>
            </a:fld>
            <a:endParaRPr b="0" i="0" sz="800" u="none" cap="none" strike="noStrike">
              <a:solidFill>
                <a:srgbClr val="000000"/>
              </a:solidFill>
              <a:latin typeface="Proxima Nova"/>
              <a:ea typeface="Proxima Nova"/>
              <a:cs typeface="Proxima Nova"/>
              <a:sym typeface="Proxima Nova"/>
            </a:endParaRPr>
          </a:p>
        </p:txBody>
      </p:sp>
      <p:pic>
        <p:nvPicPr>
          <p:cNvPr id="294" name="Shape 294"/>
          <p:cNvPicPr preferRelativeResize="0"/>
          <p:nvPr/>
        </p:nvPicPr>
        <p:blipFill>
          <a:blip r:embed="rId4">
            <a:alphaModFix/>
          </a:blip>
          <a:stretch>
            <a:fillRect/>
          </a:stretch>
        </p:blipFill>
        <p:spPr>
          <a:xfrm>
            <a:off x="2982750" y="1183675"/>
            <a:ext cx="3178500" cy="25093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sp>
        <p:nvSpPr>
          <p:cNvPr id="299" name="Shape 299"/>
          <p:cNvSpPr/>
          <p:nvPr/>
        </p:nvSpPr>
        <p:spPr>
          <a:xfrm flipH="1">
            <a:off x="7801620" y="2927340"/>
            <a:ext cx="1062300" cy="869100"/>
          </a:xfrm>
          <a:prstGeom prst="rtTriangle">
            <a:avLst/>
          </a:prstGeom>
          <a:solidFill>
            <a:srgbClr val="F2F2F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00" name="Shape 300"/>
          <p:cNvSpPr/>
          <p:nvPr/>
        </p:nvSpPr>
        <p:spPr>
          <a:xfrm>
            <a:off x="731520" y="540"/>
            <a:ext cx="7765200" cy="10233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z="2800">
                <a:latin typeface="Proxima Nova"/>
                <a:ea typeface="Proxima Nova"/>
                <a:cs typeface="Proxima Nova"/>
                <a:sym typeface="Proxima Nova"/>
              </a:rPr>
              <a:t>Satellite ... the chassis frame</a:t>
            </a:r>
            <a:endParaRPr b="1" sz="2800" strike="noStrike">
              <a:solidFill>
                <a:srgbClr val="000000"/>
              </a:solidFill>
              <a:latin typeface="Proxima Nova"/>
              <a:ea typeface="Proxima Nova"/>
              <a:cs typeface="Proxima Nova"/>
              <a:sym typeface="Proxima Nova"/>
            </a:endParaRPr>
          </a:p>
        </p:txBody>
      </p:sp>
      <p:sp>
        <p:nvSpPr>
          <p:cNvPr id="301" name="Shape 301"/>
          <p:cNvSpPr/>
          <p:nvPr/>
        </p:nvSpPr>
        <p:spPr>
          <a:xfrm>
            <a:off x="1177560" y="4733640"/>
            <a:ext cx="360000" cy="3930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302" name="Shape 302"/>
          <p:cNvPicPr preferRelativeResize="0"/>
          <p:nvPr/>
        </p:nvPicPr>
        <p:blipFill rotWithShape="1">
          <a:blip r:embed="rId3">
            <a:alphaModFix/>
          </a:blip>
          <a:srcRect b="0" l="0" r="0" t="0"/>
          <a:stretch/>
        </p:blipFill>
        <p:spPr>
          <a:xfrm>
            <a:off x="694800" y="2407050"/>
            <a:ext cx="300" cy="300"/>
          </a:xfrm>
          <a:prstGeom prst="rect">
            <a:avLst/>
          </a:prstGeom>
          <a:noFill/>
          <a:ln>
            <a:noFill/>
          </a:ln>
        </p:spPr>
      </p:pic>
      <p:sp>
        <p:nvSpPr>
          <p:cNvPr id="303" name="Shape 303"/>
          <p:cNvSpPr txBox="1"/>
          <p:nvPr/>
        </p:nvSpPr>
        <p:spPr>
          <a:xfrm>
            <a:off x="1177560" y="4734000"/>
            <a:ext cx="360300" cy="393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fld id="{00000000-1234-1234-1234-123412341234}" type="slidenum">
              <a:rPr b="0" i="0" lang="en" sz="800" u="none" cap="none" strike="noStrike">
                <a:solidFill>
                  <a:srgbClr val="000000"/>
                </a:solidFill>
                <a:latin typeface="Proxima Nova"/>
                <a:ea typeface="Proxima Nova"/>
                <a:cs typeface="Proxima Nova"/>
                <a:sym typeface="Proxima Nova"/>
              </a:rPr>
              <a:t>‹#›</a:t>
            </a:fld>
            <a:endParaRPr b="0" i="0" sz="800" u="none" cap="none" strike="noStrike">
              <a:solidFill>
                <a:srgbClr val="000000"/>
              </a:solidFill>
              <a:latin typeface="Proxima Nova"/>
              <a:ea typeface="Proxima Nova"/>
              <a:cs typeface="Proxima Nova"/>
              <a:sym typeface="Proxima Nova"/>
            </a:endParaRPr>
          </a:p>
        </p:txBody>
      </p:sp>
      <p:pic>
        <p:nvPicPr>
          <p:cNvPr id="304" name="Shape 304"/>
          <p:cNvPicPr preferRelativeResize="0"/>
          <p:nvPr/>
        </p:nvPicPr>
        <p:blipFill>
          <a:blip r:embed="rId4">
            <a:alphaModFix/>
          </a:blip>
          <a:stretch>
            <a:fillRect/>
          </a:stretch>
        </p:blipFill>
        <p:spPr>
          <a:xfrm>
            <a:off x="468150" y="1183675"/>
            <a:ext cx="3178500" cy="2509351"/>
          </a:xfrm>
          <a:prstGeom prst="rect">
            <a:avLst/>
          </a:prstGeom>
          <a:noFill/>
          <a:ln>
            <a:noFill/>
          </a:ln>
        </p:spPr>
      </p:pic>
      <p:sp>
        <p:nvSpPr>
          <p:cNvPr id="305" name="Shape 305"/>
          <p:cNvSpPr/>
          <p:nvPr/>
        </p:nvSpPr>
        <p:spPr>
          <a:xfrm>
            <a:off x="603041" y="1740775"/>
            <a:ext cx="1399200" cy="814500"/>
          </a:xfrm>
          <a:prstGeom prst="rect">
            <a:avLst/>
          </a:prstGeom>
          <a:noFill/>
          <a:ln cap="flat" cmpd="sng" w="76200">
            <a:solidFill>
              <a:srgbClr val="990000"/>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06" name="Shape 306"/>
          <p:cNvSpPr/>
          <p:nvPr/>
        </p:nvSpPr>
        <p:spPr>
          <a:xfrm>
            <a:off x="4555330" y="1183675"/>
            <a:ext cx="3941400" cy="1820400"/>
          </a:xfrm>
          <a:prstGeom prst="rect">
            <a:avLst/>
          </a:prstGeom>
          <a:noFill/>
          <a:ln>
            <a:noFill/>
          </a:ln>
        </p:spPr>
        <p:txBody>
          <a:bodyPr anchorCtr="0" anchor="t" bIns="91425" lIns="91425" spcFirstLastPara="1" rIns="91425" wrap="square" tIns="91425">
            <a:noAutofit/>
          </a:bodyPr>
          <a:lstStyle/>
          <a:p>
            <a:pPr indent="-209650" lvl="0" marL="216000" marR="0" rtl="0" algn="l">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Manage SAP System Lifecycle across Test/Dev, QA and Prod from a single UI</a:t>
            </a:r>
            <a:endParaRPr>
              <a:solidFill>
                <a:schemeClr val="dk1"/>
              </a:solidFill>
              <a:latin typeface="Proxima Nova"/>
              <a:ea typeface="Proxima Nova"/>
              <a:cs typeface="Proxima Nova"/>
              <a:sym typeface="Proxima Nova"/>
            </a:endParaRPr>
          </a:p>
          <a:p>
            <a:pPr indent="-209650" lvl="0" marL="216000" marR="0" rtl="0" algn="l">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Granular, consistent patching of dozens of systems with a single click </a:t>
            </a:r>
            <a:endParaRPr>
              <a:latin typeface="Proxima Nova"/>
              <a:ea typeface="Proxima Nova"/>
              <a:cs typeface="Proxima Nova"/>
              <a:sym typeface="Proxima Nova"/>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Shape 311"/>
          <p:cNvSpPr txBox="1"/>
          <p:nvPr/>
        </p:nvSpPr>
        <p:spPr>
          <a:xfrm>
            <a:off x="914400" y="433800"/>
            <a:ext cx="8229300" cy="8586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1000"/>
              </a:spcAft>
              <a:buNone/>
            </a:pPr>
            <a:r>
              <a:rPr b="1" lang="en" sz="2400">
                <a:latin typeface="Proxima Nova"/>
                <a:ea typeface="Proxima Nova"/>
                <a:cs typeface="Proxima Nova"/>
                <a:sym typeface="Proxima Nova"/>
              </a:rPr>
              <a:t>Smart Management</a:t>
            </a:r>
            <a:endParaRPr sz="2400">
              <a:latin typeface="Proxima Nova Extrabold"/>
              <a:ea typeface="Proxima Nova Extrabold"/>
              <a:cs typeface="Proxima Nova Extrabold"/>
              <a:sym typeface="Proxima Nova Extrabold"/>
            </a:endParaRPr>
          </a:p>
        </p:txBody>
      </p:sp>
      <p:pic>
        <p:nvPicPr>
          <p:cNvPr id="312" name="Shape 312"/>
          <p:cNvPicPr preferRelativeResize="0"/>
          <p:nvPr/>
        </p:nvPicPr>
        <p:blipFill>
          <a:blip r:embed="rId3">
            <a:alphaModFix/>
          </a:blip>
          <a:stretch>
            <a:fillRect/>
          </a:stretch>
        </p:blipFill>
        <p:spPr>
          <a:xfrm>
            <a:off x="0" y="1086120"/>
            <a:ext cx="9144000" cy="363112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sp>
        <p:nvSpPr>
          <p:cNvPr id="317" name="Shape 317"/>
          <p:cNvSpPr/>
          <p:nvPr/>
        </p:nvSpPr>
        <p:spPr>
          <a:xfrm flipH="1">
            <a:off x="7801620" y="2927340"/>
            <a:ext cx="1062300" cy="869100"/>
          </a:xfrm>
          <a:prstGeom prst="rtTriangle">
            <a:avLst/>
          </a:prstGeom>
          <a:solidFill>
            <a:srgbClr val="F2F2F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18" name="Shape 318"/>
          <p:cNvSpPr/>
          <p:nvPr/>
        </p:nvSpPr>
        <p:spPr>
          <a:xfrm>
            <a:off x="731520" y="540"/>
            <a:ext cx="7765200" cy="10233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z="2800">
                <a:latin typeface="Proxima Nova"/>
                <a:ea typeface="Proxima Nova"/>
                <a:cs typeface="Proxima Nova"/>
                <a:sym typeface="Proxima Nova"/>
              </a:rPr>
              <a:t>Ansible … the engine</a:t>
            </a:r>
            <a:endParaRPr b="1" sz="2800" strike="noStrike">
              <a:solidFill>
                <a:srgbClr val="000000"/>
              </a:solidFill>
              <a:latin typeface="Proxima Nova"/>
              <a:ea typeface="Proxima Nova"/>
              <a:cs typeface="Proxima Nova"/>
              <a:sym typeface="Proxima Nova"/>
            </a:endParaRPr>
          </a:p>
        </p:txBody>
      </p:sp>
      <p:sp>
        <p:nvSpPr>
          <p:cNvPr id="319" name="Shape 319"/>
          <p:cNvSpPr/>
          <p:nvPr/>
        </p:nvSpPr>
        <p:spPr>
          <a:xfrm>
            <a:off x="1177560" y="4733640"/>
            <a:ext cx="360000" cy="3930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320" name="Shape 320"/>
          <p:cNvPicPr preferRelativeResize="0"/>
          <p:nvPr/>
        </p:nvPicPr>
        <p:blipFill rotWithShape="1">
          <a:blip r:embed="rId3">
            <a:alphaModFix/>
          </a:blip>
          <a:srcRect b="0" l="0" r="0" t="0"/>
          <a:stretch/>
        </p:blipFill>
        <p:spPr>
          <a:xfrm>
            <a:off x="694800" y="2407050"/>
            <a:ext cx="300" cy="300"/>
          </a:xfrm>
          <a:prstGeom prst="rect">
            <a:avLst/>
          </a:prstGeom>
          <a:noFill/>
          <a:ln>
            <a:noFill/>
          </a:ln>
        </p:spPr>
      </p:pic>
      <p:sp>
        <p:nvSpPr>
          <p:cNvPr id="321" name="Shape 321"/>
          <p:cNvSpPr txBox="1"/>
          <p:nvPr/>
        </p:nvSpPr>
        <p:spPr>
          <a:xfrm>
            <a:off x="1177560" y="4734000"/>
            <a:ext cx="360300" cy="393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fld id="{00000000-1234-1234-1234-123412341234}" type="slidenum">
              <a:rPr b="0" i="0" lang="en" sz="800" u="none" cap="none" strike="noStrike">
                <a:solidFill>
                  <a:srgbClr val="000000"/>
                </a:solidFill>
                <a:latin typeface="Proxima Nova"/>
                <a:ea typeface="Proxima Nova"/>
                <a:cs typeface="Proxima Nova"/>
                <a:sym typeface="Proxima Nova"/>
              </a:rPr>
              <a:t>‹#›</a:t>
            </a:fld>
            <a:endParaRPr b="0" i="0" sz="800" u="none" cap="none" strike="noStrike">
              <a:solidFill>
                <a:srgbClr val="000000"/>
              </a:solidFill>
              <a:latin typeface="Proxima Nova"/>
              <a:ea typeface="Proxima Nova"/>
              <a:cs typeface="Proxima Nova"/>
              <a:sym typeface="Proxima Nova"/>
            </a:endParaRPr>
          </a:p>
        </p:txBody>
      </p:sp>
      <p:pic>
        <p:nvPicPr>
          <p:cNvPr id="322" name="Shape 322"/>
          <p:cNvPicPr preferRelativeResize="0"/>
          <p:nvPr/>
        </p:nvPicPr>
        <p:blipFill>
          <a:blip r:embed="rId4">
            <a:alphaModFix/>
          </a:blip>
          <a:stretch>
            <a:fillRect/>
          </a:stretch>
        </p:blipFill>
        <p:spPr>
          <a:xfrm>
            <a:off x="468150" y="1183675"/>
            <a:ext cx="3178500" cy="2509351"/>
          </a:xfrm>
          <a:prstGeom prst="rect">
            <a:avLst/>
          </a:prstGeom>
          <a:noFill/>
          <a:ln>
            <a:noFill/>
          </a:ln>
        </p:spPr>
      </p:pic>
      <p:sp>
        <p:nvSpPr>
          <p:cNvPr id="323" name="Shape 323"/>
          <p:cNvSpPr/>
          <p:nvPr/>
        </p:nvSpPr>
        <p:spPr>
          <a:xfrm>
            <a:off x="603041" y="2655175"/>
            <a:ext cx="1399200" cy="814500"/>
          </a:xfrm>
          <a:prstGeom prst="rect">
            <a:avLst/>
          </a:prstGeom>
          <a:noFill/>
          <a:ln cap="flat" cmpd="sng" w="76200">
            <a:solidFill>
              <a:srgbClr val="990000"/>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24" name="Shape 324"/>
          <p:cNvSpPr/>
          <p:nvPr/>
        </p:nvSpPr>
        <p:spPr>
          <a:xfrm>
            <a:off x="4555325" y="1183675"/>
            <a:ext cx="4198200" cy="3687000"/>
          </a:xfrm>
          <a:prstGeom prst="rect">
            <a:avLst/>
          </a:prstGeom>
          <a:noFill/>
          <a:ln>
            <a:noFill/>
          </a:ln>
        </p:spPr>
        <p:txBody>
          <a:bodyPr anchorCtr="0" anchor="t" bIns="91425" lIns="91425" spcFirstLastPara="1" rIns="91425" wrap="square" tIns="91425">
            <a:noAutofit/>
          </a:bodyPr>
          <a:lstStyle/>
          <a:p>
            <a:pPr indent="-209650" lvl="0" marL="216000" rtl="0">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Automated system provisioning using configuration management </a:t>
            </a:r>
            <a:endParaRPr>
              <a:solidFill>
                <a:schemeClr val="dk1"/>
              </a:solidFill>
              <a:latin typeface="Proxima Nova"/>
              <a:ea typeface="Proxima Nova"/>
              <a:cs typeface="Proxima Nova"/>
              <a:sym typeface="Proxima Nova"/>
            </a:endParaRPr>
          </a:p>
          <a:p>
            <a:pPr indent="-209650" lvl="0" marL="216000" rtl="0">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Set up a SAP (HANA) instance including best practices and tuning within less than 15 min.</a:t>
            </a:r>
            <a:endParaRPr>
              <a:solidFill>
                <a:schemeClr val="dk1"/>
              </a:solidFill>
              <a:latin typeface="Proxima Nova"/>
              <a:ea typeface="Proxima Nova"/>
              <a:cs typeface="Proxima Nova"/>
              <a:sym typeface="Proxima Nova"/>
            </a:endParaRPr>
          </a:p>
          <a:p>
            <a:pPr indent="-209650" lvl="0" marL="216000" rtl="0">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Orchestration enables faster deployment of changes into the production landscape.</a:t>
            </a:r>
            <a:endParaRPr>
              <a:solidFill>
                <a:schemeClr val="dk1"/>
              </a:solidFill>
              <a:latin typeface="Proxima Nova"/>
              <a:ea typeface="Proxima Nova"/>
              <a:cs typeface="Proxima Nova"/>
              <a:sym typeface="Proxima Nova"/>
            </a:endParaRPr>
          </a:p>
          <a:p>
            <a:pPr indent="-209650" lvl="0" marL="216000" rtl="0">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CI/CD and SOE for SAP HANA Infrastructure enables regular security updates in production environment,  identical staging / production environments,  replace of manual DR strategies</a:t>
            </a:r>
            <a:endParaRPr>
              <a:solidFill>
                <a:schemeClr val="dk1"/>
              </a:solidFill>
              <a:latin typeface="Proxima Nova"/>
              <a:ea typeface="Proxima Nova"/>
              <a:cs typeface="Proxima Nova"/>
              <a:sym typeface="Proxima Nova"/>
            </a:endParaRPr>
          </a:p>
          <a:p>
            <a:pPr indent="-209650" lvl="0" marL="216000" rtl="0">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Bare-Metal-as-a-Service</a:t>
            </a:r>
            <a:endParaRPr>
              <a:solidFill>
                <a:schemeClr val="dk1"/>
              </a:solidFill>
              <a:latin typeface="Proxima Nova"/>
              <a:ea typeface="Proxima Nova"/>
              <a:cs typeface="Proxima Nova"/>
              <a:sym typeface="Proxima Nova"/>
            </a:endParaRPr>
          </a:p>
          <a:p>
            <a:pPr indent="-209650" lvl="0" marL="216000" rtl="0">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Ansible Playbooks: reduce implementation time e.g. for 6 node HANA scale-out environment from 7 to 3 days</a:t>
            </a:r>
            <a:endParaRPr>
              <a:solidFill>
                <a:schemeClr val="dk1"/>
              </a:solidFill>
              <a:latin typeface="Proxima Nova"/>
              <a:ea typeface="Proxima Nova"/>
              <a:cs typeface="Proxima Nova"/>
              <a:sym typeface="Proxima Nova"/>
            </a:endParaRPr>
          </a:p>
        </p:txBody>
      </p:sp>
      <p:sp>
        <p:nvSpPr>
          <p:cNvPr id="325" name="Shape 325"/>
          <p:cNvSpPr txBox="1"/>
          <p:nvPr/>
        </p:nvSpPr>
        <p:spPr>
          <a:xfrm>
            <a:off x="347650" y="4159650"/>
            <a:ext cx="3871500" cy="331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u="sng">
                <a:solidFill>
                  <a:schemeClr val="hlink"/>
                </a:solidFill>
                <a:latin typeface="Proxima Nova"/>
                <a:ea typeface="Proxima Nova"/>
                <a:cs typeface="Proxima Nova"/>
                <a:sym typeface="Proxima Nova"/>
                <a:hlinkClick r:id="rId5"/>
              </a:rPr>
              <a:t>https://github.com/rhmk/ansible-hana-sysprep</a:t>
            </a:r>
            <a:r>
              <a:rPr lang="en">
                <a:latin typeface="Proxima Nova"/>
                <a:ea typeface="Proxima Nova"/>
                <a:cs typeface="Proxima Nova"/>
                <a:sym typeface="Proxima Nova"/>
              </a:rPr>
              <a:t> </a:t>
            </a:r>
            <a:endParaRPr>
              <a:latin typeface="Proxima Nova"/>
              <a:ea typeface="Proxima Nova"/>
              <a:cs typeface="Proxima Nova"/>
              <a:sym typeface="Proxima Nova"/>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Shape 330"/>
          <p:cNvSpPr txBox="1"/>
          <p:nvPr/>
        </p:nvSpPr>
        <p:spPr>
          <a:xfrm>
            <a:off x="-76320" y="4800600"/>
            <a:ext cx="533100" cy="273600"/>
          </a:xfrm>
          <a:prstGeom prst="rect">
            <a:avLst/>
          </a:prstGeom>
          <a:noFill/>
          <a:ln>
            <a:noFill/>
          </a:ln>
        </p:spPr>
        <p:txBody>
          <a:bodyPr anchorCtr="0" anchor="ctr" bIns="18350" lIns="91425" spcFirstLastPara="1" rIns="91425" wrap="square" tIns="0">
            <a:noAutofit/>
          </a:bodyPr>
          <a:lstStyle/>
          <a:p>
            <a:pPr indent="0" lvl="0" marL="0" marR="0" rtl="0" algn="r">
              <a:lnSpc>
                <a:spcPct val="100000"/>
              </a:lnSpc>
              <a:spcBef>
                <a:spcPts val="0"/>
              </a:spcBef>
              <a:spcAft>
                <a:spcPts val="0"/>
              </a:spcAft>
              <a:buNone/>
            </a:pPr>
            <a:fld id="{00000000-1234-1234-1234-123412341234}" type="slidenum">
              <a:rPr b="0" i="0" lang="en" sz="800" u="none" cap="none" strike="noStrike">
                <a:solidFill>
                  <a:srgbClr val="000000"/>
                </a:solidFill>
                <a:latin typeface="Arial"/>
                <a:ea typeface="Arial"/>
                <a:cs typeface="Arial"/>
                <a:sym typeface="Arial"/>
              </a:rPr>
              <a:t>‹#›</a:t>
            </a:fld>
            <a:endParaRPr b="0" i="0" sz="1400" u="none" cap="none" strike="noStrike">
              <a:solidFill>
                <a:srgbClr val="000000"/>
              </a:solidFill>
              <a:latin typeface="Cambria"/>
              <a:ea typeface="Cambria"/>
              <a:cs typeface="Cambria"/>
              <a:sym typeface="Cambria"/>
            </a:endParaRPr>
          </a:p>
        </p:txBody>
      </p:sp>
      <p:sp>
        <p:nvSpPr>
          <p:cNvPr id="331" name="Shape 331"/>
          <p:cNvSpPr txBox="1"/>
          <p:nvPr/>
        </p:nvSpPr>
        <p:spPr>
          <a:xfrm>
            <a:off x="685800" y="0"/>
            <a:ext cx="7772100" cy="10284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rPr b="1" lang="en" sz="2400">
                <a:latin typeface="Proxima Nova"/>
                <a:ea typeface="Proxima Nova"/>
                <a:cs typeface="Proxima Nova"/>
                <a:sym typeface="Proxima Nova"/>
              </a:rPr>
              <a:t>Use Case: r</a:t>
            </a:r>
            <a:r>
              <a:rPr b="1" i="0" lang="en" sz="2400" u="none" cap="none" strike="noStrike">
                <a:solidFill>
                  <a:srgbClr val="000000"/>
                </a:solidFill>
                <a:latin typeface="Proxima Nova"/>
                <a:ea typeface="Proxima Nova"/>
                <a:cs typeface="Proxima Nova"/>
                <a:sym typeface="Proxima Nova"/>
              </a:rPr>
              <a:t>educe risk of patching SAP landscapes</a:t>
            </a:r>
            <a:endParaRPr b="1" i="0" sz="2400" u="none" cap="none" strike="noStrike">
              <a:solidFill>
                <a:srgbClr val="000000"/>
              </a:solidFill>
              <a:latin typeface="Proxima Nova"/>
              <a:ea typeface="Proxima Nova"/>
              <a:cs typeface="Proxima Nova"/>
              <a:sym typeface="Proxima Nova"/>
            </a:endParaRPr>
          </a:p>
        </p:txBody>
      </p:sp>
      <p:pic>
        <p:nvPicPr>
          <p:cNvPr id="332" name="Shape 332"/>
          <p:cNvPicPr preferRelativeResize="0"/>
          <p:nvPr/>
        </p:nvPicPr>
        <p:blipFill rotWithShape="1">
          <a:blip r:embed="rId3">
            <a:alphaModFix/>
          </a:blip>
          <a:srcRect b="0" l="0" r="0" t="0"/>
          <a:stretch/>
        </p:blipFill>
        <p:spPr>
          <a:xfrm>
            <a:off x="451440" y="2676600"/>
            <a:ext cx="467400" cy="467400"/>
          </a:xfrm>
          <a:prstGeom prst="rect">
            <a:avLst/>
          </a:prstGeom>
          <a:noFill/>
          <a:ln>
            <a:noFill/>
          </a:ln>
        </p:spPr>
      </p:pic>
      <p:pic>
        <p:nvPicPr>
          <p:cNvPr id="333" name="Shape 333"/>
          <p:cNvPicPr preferRelativeResize="0"/>
          <p:nvPr/>
        </p:nvPicPr>
        <p:blipFill rotWithShape="1">
          <a:blip r:embed="rId4">
            <a:alphaModFix/>
          </a:blip>
          <a:srcRect b="0" l="0" r="0" t="0"/>
          <a:stretch/>
        </p:blipFill>
        <p:spPr>
          <a:xfrm>
            <a:off x="404640" y="2384640"/>
            <a:ext cx="619200" cy="168000"/>
          </a:xfrm>
          <a:prstGeom prst="rect">
            <a:avLst/>
          </a:prstGeom>
          <a:noFill/>
          <a:ln>
            <a:noFill/>
          </a:ln>
        </p:spPr>
      </p:pic>
      <p:sp>
        <p:nvSpPr>
          <p:cNvPr id="334" name="Shape 334"/>
          <p:cNvSpPr/>
          <p:nvPr/>
        </p:nvSpPr>
        <p:spPr>
          <a:xfrm>
            <a:off x="171720" y="3238200"/>
            <a:ext cx="1147200" cy="903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Software Repository for:</a:t>
            </a:r>
            <a:endParaRPr b="0" i="0" sz="1800" u="none" cap="none" strike="noStrike">
              <a:solidFill>
                <a:srgbClr val="000000"/>
              </a:solidFill>
              <a:latin typeface="Cambria"/>
              <a:ea typeface="Cambria"/>
              <a:cs typeface="Cambria"/>
              <a:sym typeface="Cambria"/>
            </a:endParaRPr>
          </a:p>
          <a:p>
            <a:pPr indent="0" lvl="0" marL="0" marR="0" rtl="0" algn="l">
              <a:lnSpc>
                <a:spcPct val="100000"/>
              </a:lnSpc>
              <a:spcBef>
                <a:spcPts val="0"/>
              </a:spcBef>
              <a:spcAft>
                <a:spcPts val="0"/>
              </a:spcAft>
              <a:buNone/>
            </a:pPr>
            <a:r>
              <a:t/>
            </a:r>
            <a:endParaRPr b="0" i="0" sz="1800" u="none" cap="none" strike="noStrike">
              <a:solidFill>
                <a:srgbClr val="000000"/>
              </a:solidFill>
              <a:latin typeface="Cambria"/>
              <a:ea typeface="Cambria"/>
              <a:cs typeface="Cambria"/>
              <a:sym typeface="Cambria"/>
            </a:endParaRPr>
          </a:p>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 Operating System</a:t>
            </a:r>
            <a:endParaRPr b="0" i="0" sz="1800" u="none" cap="none" strike="noStrike">
              <a:solidFill>
                <a:srgbClr val="000000"/>
              </a:solidFill>
              <a:latin typeface="Cambria"/>
              <a:ea typeface="Cambria"/>
              <a:cs typeface="Cambria"/>
              <a:sym typeface="Cambria"/>
            </a:endParaRPr>
          </a:p>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 Firmware RPMs</a:t>
            </a:r>
            <a:endParaRPr b="0" i="0" sz="1800" u="none" cap="none" strike="noStrike">
              <a:solidFill>
                <a:srgbClr val="000000"/>
              </a:solidFill>
              <a:latin typeface="Cambria"/>
              <a:ea typeface="Cambria"/>
              <a:cs typeface="Cambria"/>
              <a:sym typeface="Cambria"/>
            </a:endParaRPr>
          </a:p>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 Application Binaries</a:t>
            </a:r>
            <a:endParaRPr b="0" i="0" sz="1800" u="none" cap="none" strike="noStrike">
              <a:solidFill>
                <a:srgbClr val="000000"/>
              </a:solidFill>
              <a:latin typeface="Cambria"/>
              <a:ea typeface="Cambria"/>
              <a:cs typeface="Cambria"/>
              <a:sym typeface="Cambria"/>
            </a:endParaRPr>
          </a:p>
        </p:txBody>
      </p:sp>
      <p:pic>
        <p:nvPicPr>
          <p:cNvPr id="335" name="Shape 335"/>
          <p:cNvPicPr preferRelativeResize="0"/>
          <p:nvPr/>
        </p:nvPicPr>
        <p:blipFill rotWithShape="1">
          <a:blip r:embed="rId5">
            <a:alphaModFix/>
          </a:blip>
          <a:srcRect b="0" l="0" r="0" t="0"/>
          <a:stretch/>
        </p:blipFill>
        <p:spPr>
          <a:xfrm>
            <a:off x="2212560" y="2603520"/>
            <a:ext cx="467400" cy="613200"/>
          </a:xfrm>
          <a:prstGeom prst="rect">
            <a:avLst/>
          </a:prstGeom>
          <a:noFill/>
          <a:ln>
            <a:noFill/>
          </a:ln>
        </p:spPr>
      </p:pic>
      <p:sp>
        <p:nvSpPr>
          <p:cNvPr id="336" name="Shape 336"/>
          <p:cNvSpPr/>
          <p:nvPr/>
        </p:nvSpPr>
        <p:spPr>
          <a:xfrm>
            <a:off x="1906920" y="2188440"/>
            <a:ext cx="1365900" cy="315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Workflow Engine, e.g. Jenkins or HPE OO</a:t>
            </a:r>
            <a:endParaRPr b="0" i="0" sz="1800" u="none" cap="none" strike="noStrike">
              <a:solidFill>
                <a:srgbClr val="000000"/>
              </a:solidFill>
              <a:latin typeface="Cambria"/>
              <a:ea typeface="Cambria"/>
              <a:cs typeface="Cambria"/>
              <a:sym typeface="Cambria"/>
            </a:endParaRPr>
          </a:p>
        </p:txBody>
      </p:sp>
      <p:sp>
        <p:nvSpPr>
          <p:cNvPr id="337" name="Shape 337"/>
          <p:cNvSpPr/>
          <p:nvPr/>
        </p:nvSpPr>
        <p:spPr>
          <a:xfrm>
            <a:off x="1218960" y="2900520"/>
            <a:ext cx="823200" cy="300"/>
          </a:xfrm>
          <a:custGeom>
            <a:pathLst>
              <a:path extrusionOk="0" h="120000" w="120000">
                <a:moveTo>
                  <a:pt x="0" y="0"/>
                </a:moveTo>
                <a:lnTo>
                  <a:pt x="120000" y="120000"/>
                </a:lnTo>
              </a:path>
            </a:pathLst>
          </a:custGeom>
          <a:noFill/>
          <a:ln cap="flat" cmpd="sng" w="9525">
            <a:solidFill>
              <a:srgbClr val="999999"/>
            </a:solidFill>
            <a:prstDash val="solid"/>
            <a:round/>
            <a:headEnd len="med" w="med" type="none"/>
            <a:tailEnd len="lg" w="lg" type="triangle"/>
          </a:ln>
        </p:spPr>
      </p:sp>
      <p:sp>
        <p:nvSpPr>
          <p:cNvPr id="338" name="Shape 338"/>
          <p:cNvSpPr/>
          <p:nvPr/>
        </p:nvSpPr>
        <p:spPr>
          <a:xfrm>
            <a:off x="1531080" y="2108160"/>
            <a:ext cx="300" cy="798000"/>
          </a:xfrm>
          <a:custGeom>
            <a:pathLst>
              <a:path extrusionOk="0" h="120000" w="120000">
                <a:moveTo>
                  <a:pt x="0" y="0"/>
                </a:moveTo>
                <a:lnTo>
                  <a:pt x="120000" y="120000"/>
                </a:lnTo>
              </a:path>
            </a:pathLst>
          </a:custGeom>
          <a:noFill/>
          <a:ln cap="flat" cmpd="sng" w="9525">
            <a:solidFill>
              <a:srgbClr val="B7B7B7"/>
            </a:solidFill>
            <a:prstDash val="solid"/>
            <a:round/>
            <a:headEnd len="med" w="med" type="none"/>
            <a:tailEnd len="med" w="med" type="none"/>
          </a:ln>
        </p:spPr>
      </p:sp>
      <p:pic>
        <p:nvPicPr>
          <p:cNvPr id="339" name="Shape 339"/>
          <p:cNvPicPr preferRelativeResize="0"/>
          <p:nvPr/>
        </p:nvPicPr>
        <p:blipFill rotWithShape="1">
          <a:blip r:embed="rId6">
            <a:alphaModFix/>
          </a:blip>
          <a:srcRect b="0" l="0" r="0" t="0"/>
          <a:stretch/>
        </p:blipFill>
        <p:spPr>
          <a:xfrm>
            <a:off x="1218960" y="1670760"/>
            <a:ext cx="276000" cy="276000"/>
          </a:xfrm>
          <a:prstGeom prst="rect">
            <a:avLst/>
          </a:prstGeom>
          <a:noFill/>
          <a:ln>
            <a:noFill/>
          </a:ln>
        </p:spPr>
      </p:pic>
      <p:sp>
        <p:nvSpPr>
          <p:cNvPr id="340" name="Shape 340"/>
          <p:cNvSpPr/>
          <p:nvPr/>
        </p:nvSpPr>
        <p:spPr>
          <a:xfrm>
            <a:off x="1466280" y="1697040"/>
            <a:ext cx="533100" cy="223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Patch</a:t>
            </a:r>
            <a:endParaRPr b="0" i="0" sz="1800" u="none" cap="none" strike="noStrike">
              <a:solidFill>
                <a:srgbClr val="000000"/>
              </a:solidFill>
              <a:latin typeface="Cambria"/>
              <a:ea typeface="Cambria"/>
              <a:cs typeface="Cambria"/>
              <a:sym typeface="Cambria"/>
            </a:endParaRPr>
          </a:p>
        </p:txBody>
      </p:sp>
      <p:pic>
        <p:nvPicPr>
          <p:cNvPr id="341" name="Shape 341"/>
          <p:cNvPicPr preferRelativeResize="0"/>
          <p:nvPr/>
        </p:nvPicPr>
        <p:blipFill rotWithShape="1">
          <a:blip r:embed="rId7">
            <a:alphaModFix/>
          </a:blip>
          <a:srcRect b="0" l="0" r="0" t="0"/>
          <a:stretch/>
        </p:blipFill>
        <p:spPr>
          <a:xfrm>
            <a:off x="3434040" y="1748880"/>
            <a:ext cx="865500" cy="315300"/>
          </a:xfrm>
          <a:prstGeom prst="rect">
            <a:avLst/>
          </a:prstGeom>
          <a:noFill/>
          <a:ln>
            <a:noFill/>
          </a:ln>
        </p:spPr>
      </p:pic>
      <p:cxnSp>
        <p:nvCxnSpPr>
          <p:cNvPr id="342" name="Shape 342"/>
          <p:cNvCxnSpPr/>
          <p:nvPr/>
        </p:nvCxnSpPr>
        <p:spPr>
          <a:xfrm flipH="1" rot="-5400000">
            <a:off x="2358600" y="3442080"/>
            <a:ext cx="935400" cy="711600"/>
          </a:xfrm>
          <a:prstGeom prst="bentConnector3">
            <a:avLst>
              <a:gd fmla="val 99995" name="adj1"/>
            </a:avLst>
          </a:prstGeom>
          <a:noFill/>
          <a:ln cap="flat" cmpd="sng" w="9525">
            <a:solidFill>
              <a:srgbClr val="B7B7B7"/>
            </a:solidFill>
            <a:prstDash val="solid"/>
            <a:round/>
            <a:headEnd len="med" w="med" type="none"/>
            <a:tailEnd len="med" w="med" type="none"/>
          </a:ln>
        </p:spPr>
      </p:cxnSp>
      <p:sp>
        <p:nvSpPr>
          <p:cNvPr id="343" name="Shape 343"/>
          <p:cNvSpPr/>
          <p:nvPr/>
        </p:nvSpPr>
        <p:spPr>
          <a:xfrm>
            <a:off x="2274840" y="4331880"/>
            <a:ext cx="1262400" cy="223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Run Ansible Playbook</a:t>
            </a:r>
            <a:endParaRPr b="0" i="0" sz="1800" u="none" cap="none" strike="noStrike">
              <a:solidFill>
                <a:srgbClr val="000000"/>
              </a:solidFill>
              <a:latin typeface="Cambria"/>
              <a:ea typeface="Cambria"/>
              <a:cs typeface="Cambria"/>
              <a:sym typeface="Cambria"/>
            </a:endParaRPr>
          </a:p>
        </p:txBody>
      </p:sp>
      <p:cxnSp>
        <p:nvCxnSpPr>
          <p:cNvPr id="344" name="Shape 344"/>
          <p:cNvCxnSpPr/>
          <p:nvPr/>
        </p:nvCxnSpPr>
        <p:spPr>
          <a:xfrm rot="-5400000">
            <a:off x="2110650" y="3003390"/>
            <a:ext cx="2330400" cy="194100"/>
          </a:xfrm>
          <a:prstGeom prst="bentConnector3">
            <a:avLst>
              <a:gd fmla="val 99985" name="adj1"/>
            </a:avLst>
          </a:prstGeom>
          <a:noFill/>
          <a:ln cap="flat" cmpd="sng" w="9525">
            <a:solidFill>
              <a:srgbClr val="B7B7B7"/>
            </a:solidFill>
            <a:prstDash val="solid"/>
            <a:round/>
            <a:headEnd len="med" w="med" type="none"/>
            <a:tailEnd len="lg" w="lg" type="triangle"/>
          </a:ln>
        </p:spPr>
      </p:cxnSp>
      <p:sp>
        <p:nvSpPr>
          <p:cNvPr id="345" name="Shape 345"/>
          <p:cNvSpPr/>
          <p:nvPr/>
        </p:nvSpPr>
        <p:spPr>
          <a:xfrm>
            <a:off x="5940720" y="1396440"/>
            <a:ext cx="1147200" cy="223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700" u="none" cap="none" strike="noStrike">
                <a:solidFill>
                  <a:srgbClr val="000000"/>
                </a:solidFill>
                <a:latin typeface="Proxima Nova"/>
                <a:ea typeface="Proxima Nova"/>
                <a:cs typeface="Proxima Nova"/>
                <a:sym typeface="Proxima Nova"/>
              </a:rPr>
              <a:t>1. Apply Production Server Profile &amp; boot</a:t>
            </a:r>
            <a:endParaRPr b="0" i="0" sz="1800" u="none" cap="none" strike="noStrike">
              <a:solidFill>
                <a:srgbClr val="000000"/>
              </a:solidFill>
              <a:latin typeface="Cambria"/>
              <a:ea typeface="Cambria"/>
              <a:cs typeface="Cambria"/>
              <a:sym typeface="Cambria"/>
            </a:endParaRPr>
          </a:p>
        </p:txBody>
      </p:sp>
      <p:pic>
        <p:nvPicPr>
          <p:cNvPr id="346" name="Shape 346"/>
          <p:cNvPicPr preferRelativeResize="0"/>
          <p:nvPr/>
        </p:nvPicPr>
        <p:blipFill rotWithShape="1">
          <a:blip r:embed="rId4">
            <a:alphaModFix/>
          </a:blip>
          <a:srcRect b="0" l="0" r="0" t="0"/>
          <a:stretch/>
        </p:blipFill>
        <p:spPr>
          <a:xfrm>
            <a:off x="4974840" y="1918800"/>
            <a:ext cx="748500" cy="203100"/>
          </a:xfrm>
          <a:prstGeom prst="rect">
            <a:avLst/>
          </a:prstGeom>
          <a:noFill/>
          <a:ln>
            <a:noFill/>
          </a:ln>
        </p:spPr>
      </p:pic>
      <p:sp>
        <p:nvSpPr>
          <p:cNvPr id="347" name="Shape 347"/>
          <p:cNvSpPr/>
          <p:nvPr/>
        </p:nvSpPr>
        <p:spPr>
          <a:xfrm>
            <a:off x="5940360" y="1888200"/>
            <a:ext cx="1188600" cy="223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700" u="none" cap="none" strike="noStrike">
                <a:solidFill>
                  <a:srgbClr val="000000"/>
                </a:solidFill>
                <a:latin typeface="Proxima Nova"/>
                <a:ea typeface="Proxima Nova"/>
                <a:cs typeface="Proxima Nova"/>
                <a:sym typeface="Proxima Nova"/>
              </a:rPr>
              <a:t>2. Install OS on QA Server</a:t>
            </a:r>
            <a:endParaRPr b="0" i="0" sz="1800" u="none" cap="none" strike="noStrike">
              <a:solidFill>
                <a:srgbClr val="000000"/>
              </a:solidFill>
              <a:latin typeface="Cambria"/>
              <a:ea typeface="Cambria"/>
              <a:cs typeface="Cambria"/>
              <a:sym typeface="Cambria"/>
            </a:endParaRPr>
          </a:p>
        </p:txBody>
      </p:sp>
      <p:pic>
        <p:nvPicPr>
          <p:cNvPr id="348" name="Shape 348"/>
          <p:cNvPicPr preferRelativeResize="0"/>
          <p:nvPr/>
        </p:nvPicPr>
        <p:blipFill rotWithShape="1">
          <a:blip r:embed="rId8">
            <a:alphaModFix/>
          </a:blip>
          <a:srcRect b="0" l="0" r="0" t="0"/>
          <a:stretch/>
        </p:blipFill>
        <p:spPr>
          <a:xfrm>
            <a:off x="4991400" y="2420280"/>
            <a:ext cx="906900" cy="132900"/>
          </a:xfrm>
          <a:prstGeom prst="rect">
            <a:avLst/>
          </a:prstGeom>
          <a:noFill/>
          <a:ln>
            <a:noFill/>
          </a:ln>
        </p:spPr>
      </p:pic>
      <p:sp>
        <p:nvSpPr>
          <p:cNvPr id="349" name="Shape 349"/>
          <p:cNvSpPr/>
          <p:nvPr/>
        </p:nvSpPr>
        <p:spPr>
          <a:xfrm>
            <a:off x="5917680" y="2869920"/>
            <a:ext cx="1067700" cy="223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700" u="none" cap="none" strike="noStrike">
                <a:solidFill>
                  <a:srgbClr val="000000"/>
                </a:solidFill>
                <a:latin typeface="Proxima Nova"/>
                <a:ea typeface="Proxima Nova"/>
                <a:cs typeface="Proxima Nova"/>
                <a:sym typeface="Proxima Nova"/>
              </a:rPr>
              <a:t>4. Provision &amp; Configure Application</a:t>
            </a:r>
            <a:endParaRPr b="0" i="0" sz="1800" u="none" cap="none" strike="noStrike">
              <a:solidFill>
                <a:srgbClr val="000000"/>
              </a:solidFill>
              <a:latin typeface="Cambria"/>
              <a:ea typeface="Cambria"/>
              <a:cs typeface="Cambria"/>
              <a:sym typeface="Cambria"/>
            </a:endParaRPr>
          </a:p>
        </p:txBody>
      </p:sp>
      <p:sp>
        <p:nvSpPr>
          <p:cNvPr id="350" name="Shape 350"/>
          <p:cNvSpPr/>
          <p:nvPr/>
        </p:nvSpPr>
        <p:spPr>
          <a:xfrm flipH="1" rot="10800000">
            <a:off x="4419000" y="1571700"/>
            <a:ext cx="493800" cy="199500"/>
          </a:xfrm>
          <a:custGeom>
            <a:pathLst>
              <a:path extrusionOk="0" h="120000" w="120000">
                <a:moveTo>
                  <a:pt x="0" y="0"/>
                </a:moveTo>
                <a:lnTo>
                  <a:pt x="120000" y="120000"/>
                </a:lnTo>
              </a:path>
            </a:pathLst>
          </a:custGeom>
          <a:noFill/>
          <a:ln cap="flat" cmpd="sng" w="9525">
            <a:solidFill>
              <a:srgbClr val="B7B7B7"/>
            </a:solidFill>
            <a:prstDash val="solid"/>
            <a:round/>
            <a:headEnd len="med" w="med" type="none"/>
            <a:tailEnd len="lg" w="lg" type="triangle"/>
          </a:ln>
        </p:spPr>
      </p:sp>
      <p:sp>
        <p:nvSpPr>
          <p:cNvPr id="351" name="Shape 351"/>
          <p:cNvSpPr/>
          <p:nvPr/>
        </p:nvSpPr>
        <p:spPr>
          <a:xfrm>
            <a:off x="4381920" y="1876320"/>
            <a:ext cx="493800" cy="176700"/>
          </a:xfrm>
          <a:custGeom>
            <a:pathLst>
              <a:path extrusionOk="0" h="120000" w="120000">
                <a:moveTo>
                  <a:pt x="0" y="0"/>
                </a:moveTo>
                <a:lnTo>
                  <a:pt x="120000" y="120000"/>
                </a:lnTo>
              </a:path>
            </a:pathLst>
          </a:custGeom>
          <a:noFill/>
          <a:ln cap="flat" cmpd="sng" w="9525">
            <a:solidFill>
              <a:srgbClr val="B7B7B7"/>
            </a:solidFill>
            <a:prstDash val="solid"/>
            <a:round/>
            <a:headEnd len="med" w="med" type="none"/>
            <a:tailEnd len="lg" w="lg" type="triangle"/>
          </a:ln>
        </p:spPr>
      </p:sp>
      <p:sp>
        <p:nvSpPr>
          <p:cNvPr id="352" name="Shape 352"/>
          <p:cNvSpPr/>
          <p:nvPr/>
        </p:nvSpPr>
        <p:spPr>
          <a:xfrm>
            <a:off x="4381920" y="1952640"/>
            <a:ext cx="493800" cy="506400"/>
          </a:xfrm>
          <a:custGeom>
            <a:pathLst>
              <a:path extrusionOk="0" h="120000" w="120000">
                <a:moveTo>
                  <a:pt x="0" y="0"/>
                </a:moveTo>
                <a:lnTo>
                  <a:pt x="120000" y="120000"/>
                </a:lnTo>
              </a:path>
            </a:pathLst>
          </a:custGeom>
          <a:noFill/>
          <a:ln cap="flat" cmpd="sng" w="9525">
            <a:solidFill>
              <a:srgbClr val="B7B7B7"/>
            </a:solidFill>
            <a:prstDash val="solid"/>
            <a:round/>
            <a:headEnd len="med" w="med" type="none"/>
            <a:tailEnd len="lg" w="lg" type="triangle"/>
          </a:ln>
        </p:spPr>
      </p:sp>
      <p:sp>
        <p:nvSpPr>
          <p:cNvPr id="353" name="Shape 353"/>
          <p:cNvSpPr/>
          <p:nvPr/>
        </p:nvSpPr>
        <p:spPr>
          <a:xfrm>
            <a:off x="5923440" y="2413440"/>
            <a:ext cx="1294500" cy="223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700" u="none" cap="none" strike="noStrike">
                <a:solidFill>
                  <a:srgbClr val="000000"/>
                </a:solidFill>
                <a:latin typeface="Proxima Nova"/>
                <a:ea typeface="Proxima Nova"/>
                <a:cs typeface="Proxima Nova"/>
                <a:sym typeface="Proxima Nova"/>
              </a:rPr>
              <a:t>3. Apply Production OS Config on QA Server</a:t>
            </a:r>
            <a:endParaRPr b="0" i="0" sz="1800" u="none" cap="none" strike="noStrike">
              <a:solidFill>
                <a:srgbClr val="000000"/>
              </a:solidFill>
              <a:latin typeface="Cambria"/>
              <a:ea typeface="Cambria"/>
              <a:cs typeface="Cambria"/>
              <a:sym typeface="Cambria"/>
            </a:endParaRPr>
          </a:p>
        </p:txBody>
      </p:sp>
      <p:pic>
        <p:nvPicPr>
          <p:cNvPr id="354" name="Shape 354"/>
          <p:cNvPicPr preferRelativeResize="0"/>
          <p:nvPr/>
        </p:nvPicPr>
        <p:blipFill rotWithShape="1">
          <a:blip r:embed="rId9">
            <a:alphaModFix/>
          </a:blip>
          <a:srcRect b="0" l="0" r="0" t="0"/>
          <a:stretch/>
        </p:blipFill>
        <p:spPr>
          <a:xfrm>
            <a:off x="4974840" y="2790000"/>
            <a:ext cx="467400" cy="350400"/>
          </a:xfrm>
          <a:prstGeom prst="rect">
            <a:avLst/>
          </a:prstGeom>
          <a:noFill/>
          <a:ln>
            <a:noFill/>
          </a:ln>
        </p:spPr>
      </p:pic>
      <p:sp>
        <p:nvSpPr>
          <p:cNvPr id="355" name="Shape 355"/>
          <p:cNvSpPr/>
          <p:nvPr/>
        </p:nvSpPr>
        <p:spPr>
          <a:xfrm>
            <a:off x="4381920" y="2028960"/>
            <a:ext cx="473700" cy="778200"/>
          </a:xfrm>
          <a:custGeom>
            <a:pathLst>
              <a:path extrusionOk="0" h="120000" w="120000">
                <a:moveTo>
                  <a:pt x="0" y="0"/>
                </a:moveTo>
                <a:lnTo>
                  <a:pt x="120000" y="120000"/>
                </a:lnTo>
              </a:path>
            </a:pathLst>
          </a:custGeom>
          <a:noFill/>
          <a:ln cap="flat" cmpd="sng" w="9525">
            <a:solidFill>
              <a:srgbClr val="B7B7B7"/>
            </a:solidFill>
            <a:prstDash val="solid"/>
            <a:round/>
            <a:headEnd len="med" w="med" type="none"/>
            <a:tailEnd len="lg" w="lg" type="triangle"/>
          </a:ln>
        </p:spPr>
      </p:sp>
      <p:sp>
        <p:nvSpPr>
          <p:cNvPr id="356" name="Shape 356"/>
          <p:cNvSpPr/>
          <p:nvPr/>
        </p:nvSpPr>
        <p:spPr>
          <a:xfrm>
            <a:off x="5140800" y="3238200"/>
            <a:ext cx="300" cy="393900"/>
          </a:xfrm>
          <a:custGeom>
            <a:pathLst>
              <a:path extrusionOk="0" h="120000" w="120000">
                <a:moveTo>
                  <a:pt x="0" y="0"/>
                </a:moveTo>
                <a:lnTo>
                  <a:pt x="120000" y="120000"/>
                </a:lnTo>
              </a:path>
            </a:pathLst>
          </a:custGeom>
          <a:noFill/>
          <a:ln cap="flat" cmpd="sng" w="9525">
            <a:solidFill>
              <a:srgbClr val="B7B7B7"/>
            </a:solidFill>
            <a:prstDash val="solid"/>
            <a:round/>
            <a:headEnd len="med" w="med" type="none"/>
            <a:tailEnd len="lg" w="lg" type="triangle"/>
          </a:ln>
        </p:spPr>
      </p:sp>
      <p:pic>
        <p:nvPicPr>
          <p:cNvPr id="357" name="Shape 357"/>
          <p:cNvPicPr preferRelativeResize="0"/>
          <p:nvPr/>
        </p:nvPicPr>
        <p:blipFill rotWithShape="1">
          <a:blip r:embed="rId10">
            <a:alphaModFix/>
          </a:blip>
          <a:srcRect b="0" l="0" r="0" t="0"/>
          <a:stretch/>
        </p:blipFill>
        <p:spPr>
          <a:xfrm>
            <a:off x="4983120" y="3691080"/>
            <a:ext cx="315600" cy="315600"/>
          </a:xfrm>
          <a:prstGeom prst="rect">
            <a:avLst/>
          </a:prstGeom>
          <a:noFill/>
          <a:ln>
            <a:noFill/>
          </a:ln>
        </p:spPr>
      </p:pic>
      <p:sp>
        <p:nvSpPr>
          <p:cNvPr id="358" name="Shape 358"/>
          <p:cNvSpPr/>
          <p:nvPr/>
        </p:nvSpPr>
        <p:spPr>
          <a:xfrm>
            <a:off x="4493160" y="3281760"/>
            <a:ext cx="664800" cy="223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Load Test Data</a:t>
            </a:r>
            <a:endParaRPr b="0" i="0" sz="1800" u="none" cap="none" strike="noStrike">
              <a:solidFill>
                <a:srgbClr val="000000"/>
              </a:solidFill>
              <a:latin typeface="Cambria"/>
              <a:ea typeface="Cambria"/>
              <a:cs typeface="Cambria"/>
              <a:sym typeface="Cambria"/>
            </a:endParaRPr>
          </a:p>
        </p:txBody>
      </p:sp>
      <p:pic>
        <p:nvPicPr>
          <p:cNvPr id="359" name="Shape 359"/>
          <p:cNvPicPr preferRelativeResize="0"/>
          <p:nvPr/>
        </p:nvPicPr>
        <p:blipFill rotWithShape="1">
          <a:blip r:embed="rId11">
            <a:alphaModFix/>
          </a:blip>
          <a:srcRect b="0" l="0" r="0" t="0"/>
          <a:stretch/>
        </p:blipFill>
        <p:spPr>
          <a:xfrm>
            <a:off x="7633440" y="1311480"/>
            <a:ext cx="393900" cy="393900"/>
          </a:xfrm>
          <a:prstGeom prst="rect">
            <a:avLst/>
          </a:prstGeom>
          <a:noFill/>
          <a:ln>
            <a:noFill/>
          </a:ln>
        </p:spPr>
      </p:pic>
      <p:cxnSp>
        <p:nvCxnSpPr>
          <p:cNvPr id="360" name="Shape 360"/>
          <p:cNvCxnSpPr/>
          <p:nvPr/>
        </p:nvCxnSpPr>
        <p:spPr>
          <a:xfrm>
            <a:off x="5140800" y="4088880"/>
            <a:ext cx="2145300" cy="205500"/>
          </a:xfrm>
          <a:prstGeom prst="bentConnector3">
            <a:avLst>
              <a:gd fmla="val -114" name="adj1"/>
            </a:avLst>
          </a:prstGeom>
          <a:noFill/>
          <a:ln cap="flat" cmpd="sng" w="9525">
            <a:solidFill>
              <a:srgbClr val="B7B7B7"/>
            </a:solidFill>
            <a:prstDash val="solid"/>
            <a:round/>
            <a:headEnd len="med" w="med" type="none"/>
            <a:tailEnd len="med" w="med" type="none"/>
          </a:ln>
        </p:spPr>
      </p:cxnSp>
      <p:cxnSp>
        <p:nvCxnSpPr>
          <p:cNvPr id="361" name="Shape 361"/>
          <p:cNvCxnSpPr/>
          <p:nvPr/>
        </p:nvCxnSpPr>
        <p:spPr>
          <a:xfrm rot="-5400000">
            <a:off x="5991600" y="2783160"/>
            <a:ext cx="2806800" cy="217200"/>
          </a:xfrm>
          <a:prstGeom prst="bentConnector3">
            <a:avLst>
              <a:gd fmla="val 100001" name="adj1"/>
            </a:avLst>
          </a:prstGeom>
          <a:noFill/>
          <a:ln cap="flat" cmpd="sng" w="9525">
            <a:solidFill>
              <a:srgbClr val="B7B7B7"/>
            </a:solidFill>
            <a:prstDash val="solid"/>
            <a:round/>
            <a:headEnd len="med" w="med" type="none"/>
            <a:tailEnd len="lg" w="lg" type="triangle"/>
          </a:ln>
        </p:spPr>
      </p:cxnSp>
      <p:sp>
        <p:nvSpPr>
          <p:cNvPr id="362" name="Shape 362"/>
          <p:cNvSpPr/>
          <p:nvPr/>
        </p:nvSpPr>
        <p:spPr>
          <a:xfrm>
            <a:off x="5822640" y="4331880"/>
            <a:ext cx="664800" cy="223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Run Tests</a:t>
            </a:r>
            <a:endParaRPr b="0" i="0" sz="1800" u="none" cap="none" strike="noStrike">
              <a:solidFill>
                <a:srgbClr val="000000"/>
              </a:solidFill>
              <a:latin typeface="Cambria"/>
              <a:ea typeface="Cambria"/>
              <a:cs typeface="Cambria"/>
              <a:sym typeface="Cambria"/>
            </a:endParaRPr>
          </a:p>
        </p:txBody>
      </p:sp>
      <p:pic>
        <p:nvPicPr>
          <p:cNvPr id="363" name="Shape 363"/>
          <p:cNvPicPr preferRelativeResize="0"/>
          <p:nvPr/>
        </p:nvPicPr>
        <p:blipFill rotWithShape="1">
          <a:blip r:embed="rId4">
            <a:alphaModFix/>
          </a:blip>
          <a:srcRect b="0" l="0" r="0" t="0"/>
          <a:stretch/>
        </p:blipFill>
        <p:spPr>
          <a:xfrm>
            <a:off x="8004600" y="2669040"/>
            <a:ext cx="748500" cy="203100"/>
          </a:xfrm>
          <a:prstGeom prst="rect">
            <a:avLst/>
          </a:prstGeom>
          <a:noFill/>
          <a:ln>
            <a:noFill/>
          </a:ln>
        </p:spPr>
      </p:pic>
      <p:cxnSp>
        <p:nvCxnSpPr>
          <p:cNvPr id="364" name="Shape 364"/>
          <p:cNvCxnSpPr/>
          <p:nvPr/>
        </p:nvCxnSpPr>
        <p:spPr>
          <a:xfrm flipH="1" rot="-5400000">
            <a:off x="7728450" y="1914510"/>
            <a:ext cx="1070700" cy="217800"/>
          </a:xfrm>
          <a:prstGeom prst="bentConnector3">
            <a:avLst>
              <a:gd fmla="val 0" name="adj1"/>
            </a:avLst>
          </a:prstGeom>
          <a:noFill/>
          <a:ln cap="flat" cmpd="sng" w="9525">
            <a:solidFill>
              <a:srgbClr val="B7B7B7"/>
            </a:solidFill>
            <a:prstDash val="solid"/>
            <a:round/>
            <a:headEnd len="med" w="med" type="none"/>
            <a:tailEnd len="lg" w="lg" type="triangle"/>
          </a:ln>
        </p:spPr>
      </p:cxnSp>
      <p:sp>
        <p:nvSpPr>
          <p:cNvPr id="365" name="Shape 365"/>
          <p:cNvSpPr/>
          <p:nvPr/>
        </p:nvSpPr>
        <p:spPr>
          <a:xfrm>
            <a:off x="8375400" y="1719360"/>
            <a:ext cx="664800" cy="393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Promote Patch to PROD</a:t>
            </a:r>
            <a:endParaRPr b="0" i="0" sz="1800" u="none" cap="none" strike="noStrike">
              <a:solidFill>
                <a:srgbClr val="000000"/>
              </a:solidFill>
              <a:latin typeface="Cambria"/>
              <a:ea typeface="Cambria"/>
              <a:cs typeface="Cambria"/>
              <a:sym typeface="Cambria"/>
            </a:endParaRPr>
          </a:p>
        </p:txBody>
      </p:sp>
      <p:sp>
        <p:nvSpPr>
          <p:cNvPr id="366" name="Shape 366"/>
          <p:cNvSpPr/>
          <p:nvPr/>
        </p:nvSpPr>
        <p:spPr>
          <a:xfrm>
            <a:off x="8369280" y="2982600"/>
            <a:ext cx="300" cy="546900"/>
          </a:xfrm>
          <a:custGeom>
            <a:pathLst>
              <a:path extrusionOk="0" h="120000" w="120000">
                <a:moveTo>
                  <a:pt x="0" y="0"/>
                </a:moveTo>
                <a:lnTo>
                  <a:pt x="120000" y="120000"/>
                </a:lnTo>
              </a:path>
            </a:pathLst>
          </a:custGeom>
          <a:noFill/>
          <a:ln cap="flat" cmpd="sng" w="9525">
            <a:solidFill>
              <a:srgbClr val="B7B7B7"/>
            </a:solidFill>
            <a:prstDash val="solid"/>
            <a:round/>
            <a:headEnd len="med" w="med" type="none"/>
            <a:tailEnd len="lg" w="lg" type="triangle"/>
          </a:ln>
        </p:spPr>
      </p:sp>
      <p:sp>
        <p:nvSpPr>
          <p:cNvPr id="367" name="Shape 367"/>
          <p:cNvSpPr/>
          <p:nvPr/>
        </p:nvSpPr>
        <p:spPr>
          <a:xfrm>
            <a:off x="8398800" y="3090960"/>
            <a:ext cx="714900" cy="223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Run Update on PROD</a:t>
            </a:r>
            <a:endParaRPr b="0" i="0" sz="1800" u="none" cap="none" strike="noStrike">
              <a:solidFill>
                <a:srgbClr val="000000"/>
              </a:solidFill>
              <a:latin typeface="Cambria"/>
              <a:ea typeface="Cambria"/>
              <a:cs typeface="Cambria"/>
              <a:sym typeface="Cambria"/>
            </a:endParaRPr>
          </a:p>
        </p:txBody>
      </p:sp>
      <p:pic>
        <p:nvPicPr>
          <p:cNvPr id="368" name="Shape 368"/>
          <p:cNvPicPr preferRelativeResize="0"/>
          <p:nvPr/>
        </p:nvPicPr>
        <p:blipFill rotWithShape="1">
          <a:blip r:embed="rId12">
            <a:alphaModFix/>
          </a:blip>
          <a:srcRect b="0" l="0" r="0" t="0"/>
          <a:stretch/>
        </p:blipFill>
        <p:spPr>
          <a:xfrm>
            <a:off x="8102520" y="3598200"/>
            <a:ext cx="533100" cy="533100"/>
          </a:xfrm>
          <a:prstGeom prst="rect">
            <a:avLst/>
          </a:prstGeom>
          <a:noFill/>
          <a:ln>
            <a:noFill/>
          </a:ln>
        </p:spPr>
      </p:pic>
      <p:pic>
        <p:nvPicPr>
          <p:cNvPr id="369" name="Shape 369"/>
          <p:cNvPicPr preferRelativeResize="0"/>
          <p:nvPr/>
        </p:nvPicPr>
        <p:blipFill rotWithShape="1">
          <a:blip r:embed="rId13">
            <a:alphaModFix/>
          </a:blip>
          <a:srcRect b="0" l="0" r="0" t="0"/>
          <a:stretch/>
        </p:blipFill>
        <p:spPr>
          <a:xfrm>
            <a:off x="1397880" y="2957400"/>
            <a:ext cx="223800" cy="223800"/>
          </a:xfrm>
          <a:prstGeom prst="rect">
            <a:avLst/>
          </a:prstGeom>
          <a:noFill/>
          <a:ln>
            <a:noFill/>
          </a:ln>
        </p:spPr>
      </p:pic>
      <p:sp>
        <p:nvSpPr>
          <p:cNvPr id="370" name="Shape 370"/>
          <p:cNvSpPr/>
          <p:nvPr/>
        </p:nvSpPr>
        <p:spPr>
          <a:xfrm>
            <a:off x="1577520" y="2957400"/>
            <a:ext cx="533100" cy="223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 sz="800" u="none" cap="none" strike="noStrike">
                <a:solidFill>
                  <a:srgbClr val="000000"/>
                </a:solidFill>
                <a:latin typeface="Proxima Nova"/>
                <a:ea typeface="Proxima Nova"/>
                <a:cs typeface="Proxima Nova"/>
                <a:sym typeface="Proxima Nova"/>
              </a:rPr>
              <a:t>Trigger </a:t>
            </a:r>
            <a:endParaRPr b="0" i="0" sz="1800" u="none" cap="none" strike="noStrike">
              <a:solidFill>
                <a:srgbClr val="000000"/>
              </a:solidFill>
              <a:latin typeface="Cambria"/>
              <a:ea typeface="Cambria"/>
              <a:cs typeface="Cambria"/>
              <a:sym typeface="Cambria"/>
            </a:endParaRPr>
          </a:p>
        </p:txBody>
      </p:sp>
      <p:sp>
        <p:nvSpPr>
          <p:cNvPr id="371" name="Shape 371"/>
          <p:cNvSpPr/>
          <p:nvPr/>
        </p:nvSpPr>
        <p:spPr>
          <a:xfrm>
            <a:off x="4855625" y="1093525"/>
            <a:ext cx="906876" cy="686664"/>
          </a:xfrm>
          <a:prstGeom prst="cloud">
            <a:avLst/>
          </a:prstGeom>
          <a:solidFill>
            <a:schemeClr val="lt2"/>
          </a:solidFill>
          <a:ln cap="flat" cmpd="sng" w="9525">
            <a:solidFill>
              <a:schemeClr val="dk2"/>
            </a:solidFill>
            <a:prstDash val="solid"/>
            <a:round/>
            <a:headEnd len="med" w="med" type="none"/>
            <a:tailEnd len="med" w="med"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800"/>
          </a:p>
          <a:p>
            <a:pPr indent="0" lvl="0" marL="0" rtl="0" algn="ctr">
              <a:spcBef>
                <a:spcPts val="0"/>
              </a:spcBef>
              <a:spcAft>
                <a:spcPts val="0"/>
              </a:spcAft>
              <a:buNone/>
            </a:pPr>
            <a:r>
              <a:rPr lang="en" sz="800"/>
              <a:t>VMware RHV AWS</a:t>
            </a:r>
            <a:endParaRPr sz="800"/>
          </a:p>
          <a:p>
            <a:pPr indent="0" lvl="0" marL="0" algn="ctr">
              <a:spcBef>
                <a:spcPts val="0"/>
              </a:spcBef>
              <a:spcAft>
                <a:spcPts val="0"/>
              </a:spcAft>
              <a:buNone/>
            </a:pPr>
            <a:r>
              <a:rPr lang="en" sz="800"/>
              <a:t>...</a:t>
            </a:r>
            <a:endParaRPr sz="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sp>
        <p:nvSpPr>
          <p:cNvPr id="103" name="Shape 103"/>
          <p:cNvSpPr txBox="1"/>
          <p:nvPr>
            <p:ph idx="1" type="body"/>
          </p:nvPr>
        </p:nvSpPr>
        <p:spPr>
          <a:xfrm>
            <a:off x="457200" y="1059275"/>
            <a:ext cx="8421900" cy="3337500"/>
          </a:xfrm>
          <a:prstGeom prst="rect">
            <a:avLst/>
          </a:prstGeom>
        </p:spPr>
        <p:txBody>
          <a:bodyPr anchorCtr="0" anchor="t" bIns="91425" lIns="91425" spcFirstLastPara="1" rIns="91425" wrap="square" tIns="91425">
            <a:noAutofit/>
          </a:bodyPr>
          <a:lstStyle/>
          <a:p>
            <a:pPr indent="-342900" lvl="0" marL="457200" marR="0" rtl="0">
              <a:lnSpc>
                <a:spcPct val="115000"/>
              </a:lnSpc>
              <a:spcBef>
                <a:spcPts val="0"/>
              </a:spcBef>
              <a:spcAft>
                <a:spcPts val="0"/>
              </a:spcAft>
              <a:buClr>
                <a:schemeClr val="dk1"/>
              </a:buClr>
              <a:buSzPts val="1800"/>
              <a:buFont typeface="Proxima Nova"/>
              <a:buChar char="●"/>
            </a:pPr>
            <a:r>
              <a:rPr lang="en" sz="1800">
                <a:solidFill>
                  <a:schemeClr val="dk1"/>
                </a:solidFill>
                <a:latin typeface="Proxima Nova"/>
                <a:ea typeface="Proxima Nova"/>
                <a:cs typeface="Proxima Nova"/>
                <a:sym typeface="Proxima Nova"/>
              </a:rPr>
              <a:t>Why Red Hat</a:t>
            </a:r>
            <a:endParaRPr sz="1800">
              <a:solidFill>
                <a:schemeClr val="dk1"/>
              </a:solidFill>
              <a:latin typeface="Proxima Nova"/>
              <a:ea typeface="Proxima Nova"/>
              <a:cs typeface="Proxima Nova"/>
              <a:sym typeface="Proxima Nova"/>
            </a:endParaRPr>
          </a:p>
          <a:p>
            <a:pPr indent="-342900" lvl="0" marL="457200" marR="0" rtl="0">
              <a:lnSpc>
                <a:spcPct val="115000"/>
              </a:lnSpc>
              <a:spcBef>
                <a:spcPts val="0"/>
              </a:spcBef>
              <a:spcAft>
                <a:spcPts val="0"/>
              </a:spcAft>
              <a:buClr>
                <a:schemeClr val="dk1"/>
              </a:buClr>
              <a:buSzPts val="1800"/>
              <a:buFont typeface="Proxima Nova"/>
              <a:buChar char="●"/>
            </a:pPr>
            <a:r>
              <a:rPr lang="en" sz="1800">
                <a:solidFill>
                  <a:schemeClr val="dk1"/>
                </a:solidFill>
                <a:latin typeface="Proxima Nova"/>
                <a:ea typeface="Proxima Nova"/>
                <a:cs typeface="Proxima Nova"/>
                <a:sym typeface="Proxima Nova"/>
              </a:rPr>
              <a:t>RHEL for SAP Solutions</a:t>
            </a:r>
            <a:endParaRPr sz="1800">
              <a:solidFill>
                <a:schemeClr val="dk1"/>
              </a:solidFill>
              <a:latin typeface="Proxima Nova"/>
              <a:ea typeface="Proxima Nova"/>
              <a:cs typeface="Proxima Nova"/>
              <a:sym typeface="Proxima Nova"/>
            </a:endParaRPr>
          </a:p>
          <a:p>
            <a:pPr indent="-342900" lvl="0" marL="457200" marR="0" rtl="0">
              <a:lnSpc>
                <a:spcPct val="115000"/>
              </a:lnSpc>
              <a:spcBef>
                <a:spcPts val="0"/>
              </a:spcBef>
              <a:spcAft>
                <a:spcPts val="0"/>
              </a:spcAft>
              <a:buClr>
                <a:schemeClr val="dk1"/>
              </a:buClr>
              <a:buSzPts val="1800"/>
              <a:buFont typeface="Proxima Nova"/>
              <a:buChar char="●"/>
            </a:pPr>
            <a:r>
              <a:rPr lang="en" sz="1800">
                <a:solidFill>
                  <a:schemeClr val="dk1"/>
                </a:solidFill>
                <a:latin typeface="Proxima Nova"/>
                <a:ea typeface="Proxima Nova"/>
                <a:cs typeface="Proxima Nova"/>
                <a:sym typeface="Proxima Nova"/>
              </a:rPr>
              <a:t>Contents/Solutions</a:t>
            </a:r>
            <a:endParaRPr sz="1800">
              <a:solidFill>
                <a:schemeClr val="dk1"/>
              </a:solidFill>
              <a:latin typeface="Proxima Nova"/>
              <a:ea typeface="Proxima Nova"/>
              <a:cs typeface="Proxima Nova"/>
              <a:sym typeface="Proxima Nova"/>
            </a:endParaRPr>
          </a:p>
          <a:p>
            <a:pPr indent="-342900" lvl="0" marL="457200" rtl="0">
              <a:lnSpc>
                <a:spcPct val="115000"/>
              </a:lnSpc>
              <a:spcBef>
                <a:spcPts val="0"/>
              </a:spcBef>
              <a:spcAft>
                <a:spcPts val="0"/>
              </a:spcAft>
              <a:buClr>
                <a:schemeClr val="dk1"/>
              </a:buClr>
              <a:buSzPts val="1800"/>
              <a:buFont typeface="Proxima Nova"/>
              <a:buChar char="●"/>
            </a:pPr>
            <a:r>
              <a:rPr lang="en">
                <a:solidFill>
                  <a:schemeClr val="dk1"/>
                </a:solidFill>
                <a:latin typeface="Proxima Nova"/>
                <a:ea typeface="Proxima Nova"/>
                <a:cs typeface="Proxima Nova"/>
                <a:sym typeface="Proxima Nova"/>
              </a:rPr>
              <a:t>Advanced Possibilities with RedHat</a:t>
            </a:r>
            <a:endParaRPr>
              <a:solidFill>
                <a:schemeClr val="dk1"/>
              </a:solidFill>
              <a:latin typeface="Proxima Nova"/>
              <a:ea typeface="Proxima Nova"/>
              <a:cs typeface="Proxima Nova"/>
              <a:sym typeface="Proxima Nova"/>
            </a:endParaRPr>
          </a:p>
          <a:p>
            <a:pPr indent="-342900" lvl="0" marL="457200" rtl="0">
              <a:lnSpc>
                <a:spcPct val="115000"/>
              </a:lnSpc>
              <a:spcBef>
                <a:spcPts val="0"/>
              </a:spcBef>
              <a:spcAft>
                <a:spcPts val="0"/>
              </a:spcAft>
              <a:buClr>
                <a:schemeClr val="dk1"/>
              </a:buClr>
              <a:buSzPts val="1800"/>
              <a:buFont typeface="Proxima Nova"/>
              <a:buChar char="●"/>
            </a:pPr>
            <a:r>
              <a:rPr lang="en" sz="1800">
                <a:solidFill>
                  <a:schemeClr val="dk1"/>
                </a:solidFill>
                <a:latin typeface="Proxima Nova"/>
                <a:ea typeface="Proxima Nova"/>
                <a:cs typeface="Proxima Nova"/>
                <a:sym typeface="Proxima Nova"/>
              </a:rPr>
              <a:t>Resources</a:t>
            </a:r>
            <a:endParaRPr sz="1800">
              <a:solidFill>
                <a:schemeClr val="dk1"/>
              </a:solidFill>
              <a:latin typeface="Proxima Nova"/>
              <a:ea typeface="Proxima Nova"/>
              <a:cs typeface="Proxima Nova"/>
              <a:sym typeface="Proxima Nova"/>
            </a:endParaRPr>
          </a:p>
        </p:txBody>
      </p:sp>
      <p:sp>
        <p:nvSpPr>
          <p:cNvPr id="104" name="Shape 104"/>
          <p:cNvSpPr txBox="1"/>
          <p:nvPr>
            <p:ph type="title"/>
          </p:nvPr>
        </p:nvSpPr>
        <p:spPr>
          <a:xfrm>
            <a:off x="457200" y="-22621"/>
            <a:ext cx="8229600" cy="8574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sz="2400">
                <a:latin typeface="Proxima Nova"/>
                <a:ea typeface="Proxima Nova"/>
                <a:cs typeface="Proxima Nova"/>
                <a:sym typeface="Proxima Nova"/>
              </a:rPr>
              <a:t>AGENDA</a:t>
            </a:r>
            <a:endParaRPr b="1" sz="2400">
              <a:latin typeface="Proxima Nova"/>
              <a:ea typeface="Proxima Nova"/>
              <a:cs typeface="Proxima Nova"/>
              <a:sym typeface="Proxima Nova"/>
            </a:endParaRPr>
          </a:p>
        </p:txBody>
      </p:sp>
      <p:sp>
        <p:nvSpPr>
          <p:cNvPr id="105" name="Shape 105"/>
          <p:cNvSpPr txBox="1"/>
          <p:nvPr>
            <p:ph idx="4294967295" type="sldNum"/>
          </p:nvPr>
        </p:nvSpPr>
        <p:spPr>
          <a:xfrm>
            <a:off x="103328" y="4733944"/>
            <a:ext cx="3606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latin typeface="Proxima Nova"/>
                <a:ea typeface="Proxima Nova"/>
                <a:cs typeface="Proxima Nova"/>
                <a:sym typeface="Proxima Nova"/>
              </a:rPr>
              <a:t>‹#›</a:t>
            </a:fld>
            <a:endParaRPr sz="800">
              <a:latin typeface="Proxima Nova"/>
              <a:ea typeface="Proxima Nova"/>
              <a:cs typeface="Proxima Nova"/>
              <a:sym typeface="Proxima Nova"/>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sp>
        <p:nvSpPr>
          <p:cNvPr id="376" name="Shape 376"/>
          <p:cNvSpPr txBox="1"/>
          <p:nvPr/>
        </p:nvSpPr>
        <p:spPr>
          <a:xfrm>
            <a:off x="914700" y="316850"/>
            <a:ext cx="8229300" cy="8586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1000"/>
              </a:spcAft>
              <a:buNone/>
            </a:pPr>
            <a:r>
              <a:rPr b="1" lang="en" sz="2400">
                <a:latin typeface="Proxima Nova"/>
                <a:ea typeface="Proxima Nova"/>
                <a:cs typeface="Proxima Nova"/>
                <a:sym typeface="Proxima Nova"/>
              </a:rPr>
              <a:t>Ansible - Powerful Automation Engine</a:t>
            </a:r>
            <a:endParaRPr sz="2400">
              <a:latin typeface="Proxima Nova Extrabold"/>
              <a:ea typeface="Proxima Nova Extrabold"/>
              <a:cs typeface="Proxima Nova Extrabold"/>
              <a:sym typeface="Proxima Nova Extrabold"/>
            </a:endParaRPr>
          </a:p>
        </p:txBody>
      </p:sp>
      <p:pic>
        <p:nvPicPr>
          <p:cNvPr id="377" name="Shape 377"/>
          <p:cNvPicPr preferRelativeResize="0"/>
          <p:nvPr/>
        </p:nvPicPr>
        <p:blipFill>
          <a:blip r:embed="rId3">
            <a:alphaModFix/>
          </a:blip>
          <a:stretch>
            <a:fillRect/>
          </a:stretch>
        </p:blipFill>
        <p:spPr>
          <a:xfrm>
            <a:off x="1285900" y="868750"/>
            <a:ext cx="5875550" cy="35200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1" name="Shape 381"/>
        <p:cNvGrpSpPr/>
        <p:nvPr/>
      </p:nvGrpSpPr>
      <p:grpSpPr>
        <a:xfrm>
          <a:off x="0" y="0"/>
          <a:ext cx="0" cy="0"/>
          <a:chOff x="0" y="0"/>
          <a:chExt cx="0" cy="0"/>
        </a:xfrm>
      </p:grpSpPr>
      <p:sp>
        <p:nvSpPr>
          <p:cNvPr id="382" name="Shape 382"/>
          <p:cNvSpPr/>
          <p:nvPr/>
        </p:nvSpPr>
        <p:spPr>
          <a:xfrm flipH="1">
            <a:off x="7801620" y="2927340"/>
            <a:ext cx="1062300" cy="869100"/>
          </a:xfrm>
          <a:prstGeom prst="rtTriangle">
            <a:avLst/>
          </a:prstGeom>
          <a:solidFill>
            <a:srgbClr val="F2F2F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83" name="Shape 383"/>
          <p:cNvSpPr/>
          <p:nvPr/>
        </p:nvSpPr>
        <p:spPr>
          <a:xfrm>
            <a:off x="731520" y="540"/>
            <a:ext cx="7765200" cy="10233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z="2800">
                <a:latin typeface="Proxima Nova"/>
                <a:ea typeface="Proxima Nova"/>
                <a:cs typeface="Proxima Nova"/>
                <a:sym typeface="Proxima Nova"/>
              </a:rPr>
              <a:t>Cloudforms … the dashboard</a:t>
            </a:r>
            <a:endParaRPr b="1" sz="2800" strike="noStrike">
              <a:solidFill>
                <a:srgbClr val="000000"/>
              </a:solidFill>
              <a:latin typeface="Proxima Nova"/>
              <a:ea typeface="Proxima Nova"/>
              <a:cs typeface="Proxima Nova"/>
              <a:sym typeface="Proxima Nova"/>
            </a:endParaRPr>
          </a:p>
        </p:txBody>
      </p:sp>
      <p:sp>
        <p:nvSpPr>
          <p:cNvPr id="384" name="Shape 384"/>
          <p:cNvSpPr/>
          <p:nvPr/>
        </p:nvSpPr>
        <p:spPr>
          <a:xfrm>
            <a:off x="1177560" y="4733640"/>
            <a:ext cx="360000" cy="3930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385" name="Shape 385"/>
          <p:cNvPicPr preferRelativeResize="0"/>
          <p:nvPr/>
        </p:nvPicPr>
        <p:blipFill rotWithShape="1">
          <a:blip r:embed="rId3">
            <a:alphaModFix/>
          </a:blip>
          <a:srcRect b="0" l="0" r="0" t="0"/>
          <a:stretch/>
        </p:blipFill>
        <p:spPr>
          <a:xfrm>
            <a:off x="694800" y="2407050"/>
            <a:ext cx="300" cy="300"/>
          </a:xfrm>
          <a:prstGeom prst="rect">
            <a:avLst/>
          </a:prstGeom>
          <a:noFill/>
          <a:ln>
            <a:noFill/>
          </a:ln>
        </p:spPr>
      </p:pic>
      <p:sp>
        <p:nvSpPr>
          <p:cNvPr id="386" name="Shape 386"/>
          <p:cNvSpPr txBox="1"/>
          <p:nvPr/>
        </p:nvSpPr>
        <p:spPr>
          <a:xfrm>
            <a:off x="1177560" y="4734000"/>
            <a:ext cx="360300" cy="393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fld id="{00000000-1234-1234-1234-123412341234}" type="slidenum">
              <a:rPr b="0" i="0" lang="en" sz="800" u="none" cap="none" strike="noStrike">
                <a:solidFill>
                  <a:srgbClr val="000000"/>
                </a:solidFill>
                <a:latin typeface="Proxima Nova"/>
                <a:ea typeface="Proxima Nova"/>
                <a:cs typeface="Proxima Nova"/>
                <a:sym typeface="Proxima Nova"/>
              </a:rPr>
              <a:t>‹#›</a:t>
            </a:fld>
            <a:endParaRPr b="0" i="0" sz="800" u="none" cap="none" strike="noStrike">
              <a:solidFill>
                <a:srgbClr val="000000"/>
              </a:solidFill>
              <a:latin typeface="Proxima Nova"/>
              <a:ea typeface="Proxima Nova"/>
              <a:cs typeface="Proxima Nova"/>
              <a:sym typeface="Proxima Nova"/>
            </a:endParaRPr>
          </a:p>
        </p:txBody>
      </p:sp>
      <p:pic>
        <p:nvPicPr>
          <p:cNvPr id="387" name="Shape 387"/>
          <p:cNvPicPr preferRelativeResize="0"/>
          <p:nvPr/>
        </p:nvPicPr>
        <p:blipFill>
          <a:blip r:embed="rId4">
            <a:alphaModFix/>
          </a:blip>
          <a:stretch>
            <a:fillRect/>
          </a:stretch>
        </p:blipFill>
        <p:spPr>
          <a:xfrm>
            <a:off x="468150" y="1183675"/>
            <a:ext cx="3178500" cy="2509351"/>
          </a:xfrm>
          <a:prstGeom prst="rect">
            <a:avLst/>
          </a:prstGeom>
          <a:noFill/>
          <a:ln>
            <a:noFill/>
          </a:ln>
        </p:spPr>
      </p:pic>
      <p:sp>
        <p:nvSpPr>
          <p:cNvPr id="388" name="Shape 388"/>
          <p:cNvSpPr/>
          <p:nvPr/>
        </p:nvSpPr>
        <p:spPr>
          <a:xfrm>
            <a:off x="2112154" y="1740775"/>
            <a:ext cx="1399200" cy="814500"/>
          </a:xfrm>
          <a:prstGeom prst="rect">
            <a:avLst/>
          </a:prstGeom>
          <a:noFill/>
          <a:ln cap="flat" cmpd="sng" w="76200">
            <a:solidFill>
              <a:srgbClr val="990000"/>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89" name="Shape 389"/>
          <p:cNvSpPr/>
          <p:nvPr/>
        </p:nvSpPr>
        <p:spPr>
          <a:xfrm>
            <a:off x="4555325" y="1183675"/>
            <a:ext cx="3941400" cy="2958600"/>
          </a:xfrm>
          <a:prstGeom prst="rect">
            <a:avLst/>
          </a:prstGeom>
          <a:noFill/>
          <a:ln>
            <a:noFill/>
          </a:ln>
        </p:spPr>
        <p:txBody>
          <a:bodyPr anchorCtr="0" anchor="t" bIns="91425" lIns="91425" spcFirstLastPara="1" rIns="91425" wrap="square" tIns="91425">
            <a:noAutofit/>
          </a:bodyPr>
          <a:lstStyle/>
          <a:p>
            <a:pPr indent="-247750" lvl="0" marL="216000" rtl="0">
              <a:lnSpc>
                <a:spcPct val="115000"/>
              </a:lnSpc>
              <a:spcBef>
                <a:spcPts val="0"/>
              </a:spcBef>
              <a:spcAft>
                <a:spcPts val="0"/>
              </a:spcAft>
              <a:buClr>
                <a:schemeClr val="dk1"/>
              </a:buClr>
              <a:buSzPts val="1400"/>
              <a:buFont typeface="Proxima Nova"/>
              <a:buChar char="●"/>
            </a:pPr>
            <a:r>
              <a:rPr lang="en">
                <a:solidFill>
                  <a:schemeClr val="dk1"/>
                </a:solidFill>
                <a:latin typeface="Proxima Nova"/>
                <a:ea typeface="Proxima Nova"/>
                <a:cs typeface="Proxima Nova"/>
                <a:sym typeface="Proxima Nova"/>
              </a:rPr>
              <a:t>Create a self-service catalog of standard SAP operations</a:t>
            </a:r>
            <a:endParaRPr>
              <a:solidFill>
                <a:schemeClr val="dk1"/>
              </a:solidFill>
              <a:latin typeface="Proxima Nova"/>
              <a:ea typeface="Proxima Nova"/>
              <a:cs typeface="Proxima Nova"/>
              <a:sym typeface="Proxima Nova"/>
            </a:endParaRPr>
          </a:p>
          <a:p>
            <a:pPr indent="-247750" lvl="0" marL="216000" rtl="0">
              <a:lnSpc>
                <a:spcPct val="115000"/>
              </a:lnSpc>
              <a:spcBef>
                <a:spcPts val="0"/>
              </a:spcBef>
              <a:spcAft>
                <a:spcPts val="0"/>
              </a:spcAft>
              <a:buClr>
                <a:schemeClr val="dk1"/>
              </a:buClr>
              <a:buSzPts val="1400"/>
              <a:buFont typeface="Proxima Nova"/>
              <a:buChar char="●"/>
            </a:pPr>
            <a:r>
              <a:rPr lang="en">
                <a:solidFill>
                  <a:schemeClr val="dk1"/>
                </a:solidFill>
                <a:latin typeface="Proxima Nova"/>
                <a:ea typeface="Proxima Nova"/>
                <a:cs typeface="Proxima Nova"/>
                <a:sym typeface="Proxima Nova"/>
              </a:rPr>
              <a:t>Automatically deploy workloads on-premise and in the cloud</a:t>
            </a:r>
            <a:endParaRPr>
              <a:solidFill>
                <a:schemeClr val="dk1"/>
              </a:solidFill>
              <a:latin typeface="Proxima Nova"/>
              <a:ea typeface="Proxima Nova"/>
              <a:cs typeface="Proxima Nova"/>
              <a:sym typeface="Proxima Nova"/>
            </a:endParaRPr>
          </a:p>
          <a:p>
            <a:pPr indent="-247750" lvl="0" marL="216000" rtl="0">
              <a:lnSpc>
                <a:spcPct val="115000"/>
              </a:lnSpc>
              <a:spcBef>
                <a:spcPts val="0"/>
              </a:spcBef>
              <a:spcAft>
                <a:spcPts val="0"/>
              </a:spcAft>
              <a:buClr>
                <a:schemeClr val="dk1"/>
              </a:buClr>
              <a:buSzPts val="1400"/>
              <a:buFont typeface="Proxima Nova"/>
              <a:buChar char="●"/>
            </a:pPr>
            <a:r>
              <a:rPr lang="en">
                <a:solidFill>
                  <a:schemeClr val="dk1"/>
                </a:solidFill>
                <a:latin typeface="Proxima Nova"/>
                <a:ea typeface="Proxima Nova"/>
                <a:cs typeface="Proxima Nova"/>
                <a:sym typeface="Proxima Nova"/>
              </a:rPr>
              <a:t>Seamless mgmt. of on-premise and cloud</a:t>
            </a:r>
            <a:endParaRPr>
              <a:solidFill>
                <a:schemeClr val="dk1"/>
              </a:solidFill>
              <a:latin typeface="Proxima Nova"/>
              <a:ea typeface="Proxima Nova"/>
              <a:cs typeface="Proxima Nova"/>
              <a:sym typeface="Proxima Nova"/>
            </a:endParaRPr>
          </a:p>
          <a:p>
            <a:pPr indent="-247750" lvl="0" marL="216000" rtl="0">
              <a:lnSpc>
                <a:spcPct val="115000"/>
              </a:lnSpc>
              <a:spcBef>
                <a:spcPts val="0"/>
              </a:spcBef>
              <a:spcAft>
                <a:spcPts val="0"/>
              </a:spcAft>
              <a:buClr>
                <a:schemeClr val="dk1"/>
              </a:buClr>
              <a:buSzPts val="1400"/>
              <a:buFont typeface="Proxima Nova"/>
              <a:buChar char="●"/>
            </a:pPr>
            <a:r>
              <a:rPr lang="en">
                <a:solidFill>
                  <a:schemeClr val="dk1"/>
                </a:solidFill>
                <a:latin typeface="Proxima Nova"/>
                <a:ea typeface="Proxima Nova"/>
                <a:cs typeface="Proxima Nova"/>
                <a:sym typeface="Proxima Nova"/>
              </a:rPr>
              <a:t>Migrate workload between on-premise / cloud</a:t>
            </a:r>
            <a:endParaRPr>
              <a:solidFill>
                <a:schemeClr val="dk1"/>
              </a:solidFill>
              <a:latin typeface="Proxima Nova"/>
              <a:ea typeface="Proxima Nova"/>
              <a:cs typeface="Proxima Nova"/>
              <a:sym typeface="Proxima Nova"/>
            </a:endParaRPr>
          </a:p>
          <a:p>
            <a:pPr indent="-247750" lvl="0" marL="216000" rtl="0">
              <a:lnSpc>
                <a:spcPct val="115000"/>
              </a:lnSpc>
              <a:spcBef>
                <a:spcPts val="0"/>
              </a:spcBef>
              <a:spcAft>
                <a:spcPts val="0"/>
              </a:spcAft>
              <a:buClr>
                <a:schemeClr val="dk1"/>
              </a:buClr>
              <a:buSzPts val="1400"/>
              <a:buFont typeface="Proxima Nova"/>
              <a:buChar char="●"/>
            </a:pPr>
            <a:r>
              <a:rPr lang="en">
                <a:solidFill>
                  <a:schemeClr val="dk1"/>
                </a:solidFill>
                <a:latin typeface="Proxima Nova"/>
                <a:ea typeface="Proxima Nova"/>
                <a:cs typeface="Proxima Nova"/>
                <a:sym typeface="Proxima Nova"/>
              </a:rPr>
              <a:t>DR scenarios from on-premise to Cloud</a:t>
            </a:r>
            <a:endParaRPr>
              <a:solidFill>
                <a:schemeClr val="dk1"/>
              </a:solidFill>
              <a:latin typeface="Proxima Nova"/>
              <a:ea typeface="Proxima Nova"/>
              <a:cs typeface="Proxima Nova"/>
              <a:sym typeface="Proxima Nova"/>
            </a:endParaRPr>
          </a:p>
          <a:p>
            <a:pPr indent="-247750" lvl="0" marL="216000" rtl="0">
              <a:lnSpc>
                <a:spcPct val="115000"/>
              </a:lnSpc>
              <a:spcBef>
                <a:spcPts val="0"/>
              </a:spcBef>
              <a:spcAft>
                <a:spcPts val="0"/>
              </a:spcAft>
              <a:buClr>
                <a:schemeClr val="dk1"/>
              </a:buClr>
              <a:buSzPts val="1400"/>
              <a:buFont typeface="Proxima Nova"/>
              <a:buChar char="●"/>
            </a:pPr>
            <a:r>
              <a:rPr lang="en">
                <a:solidFill>
                  <a:schemeClr val="dk1"/>
                </a:solidFill>
                <a:latin typeface="Proxima Nova"/>
                <a:ea typeface="Proxima Nova"/>
                <a:cs typeface="Proxima Nova"/>
                <a:sym typeface="Proxima Nova"/>
              </a:rPr>
              <a:t>Integrate with Billing solutions</a:t>
            </a:r>
            <a:endParaRPr>
              <a:solidFill>
                <a:schemeClr val="dk1"/>
              </a:solidFill>
              <a:latin typeface="Proxima Nova"/>
              <a:ea typeface="Proxima Nova"/>
              <a:cs typeface="Proxima Nova"/>
              <a:sym typeface="Proxima Nova"/>
            </a:endParaRPr>
          </a:p>
          <a:p>
            <a:pPr indent="-247750" lvl="0" marL="216000" rtl="0">
              <a:lnSpc>
                <a:spcPct val="115000"/>
              </a:lnSpc>
              <a:spcBef>
                <a:spcPts val="0"/>
              </a:spcBef>
              <a:spcAft>
                <a:spcPts val="0"/>
              </a:spcAft>
              <a:buClr>
                <a:schemeClr val="dk1"/>
              </a:buClr>
              <a:buSzPts val="1400"/>
              <a:buFont typeface="Proxima Nova"/>
              <a:buChar char="●"/>
            </a:pPr>
            <a:r>
              <a:rPr lang="en">
                <a:solidFill>
                  <a:schemeClr val="dk1"/>
                </a:solidFill>
                <a:latin typeface="Proxima Nova"/>
                <a:ea typeface="Proxima Nova"/>
                <a:cs typeface="Proxima Nova"/>
                <a:sym typeface="Proxima Nova"/>
              </a:rPr>
              <a:t>Resource Planning</a:t>
            </a:r>
            <a:endParaRPr>
              <a:solidFill>
                <a:schemeClr val="dk1"/>
              </a:solidFill>
              <a:latin typeface="Proxima Nova"/>
              <a:ea typeface="Proxima Nova"/>
              <a:cs typeface="Proxima Nova"/>
              <a:sym typeface="Proxima Nova"/>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3" name="Shape 393"/>
        <p:cNvGrpSpPr/>
        <p:nvPr/>
      </p:nvGrpSpPr>
      <p:grpSpPr>
        <a:xfrm>
          <a:off x="0" y="0"/>
          <a:ext cx="0" cy="0"/>
          <a:chOff x="0" y="0"/>
          <a:chExt cx="0" cy="0"/>
        </a:xfrm>
      </p:grpSpPr>
      <p:grpSp>
        <p:nvGrpSpPr>
          <p:cNvPr id="394" name="Shape 394"/>
          <p:cNvGrpSpPr/>
          <p:nvPr/>
        </p:nvGrpSpPr>
        <p:grpSpPr>
          <a:xfrm>
            <a:off x="781007" y="3861493"/>
            <a:ext cx="5396784" cy="971577"/>
            <a:chOff x="1195721" y="5184283"/>
            <a:chExt cx="7195711" cy="1295436"/>
          </a:xfrm>
        </p:grpSpPr>
        <p:grpSp>
          <p:nvGrpSpPr>
            <p:cNvPr id="395" name="Shape 395"/>
            <p:cNvGrpSpPr/>
            <p:nvPr/>
          </p:nvGrpSpPr>
          <p:grpSpPr>
            <a:xfrm>
              <a:off x="1195721" y="5322436"/>
              <a:ext cx="7195711" cy="1157283"/>
              <a:chOff x="878419" y="9313200"/>
              <a:chExt cx="6399601" cy="1210800"/>
            </a:xfrm>
          </p:grpSpPr>
          <p:grpSp>
            <p:nvGrpSpPr>
              <p:cNvPr id="396" name="Shape 396"/>
              <p:cNvGrpSpPr/>
              <p:nvPr/>
            </p:nvGrpSpPr>
            <p:grpSpPr>
              <a:xfrm>
                <a:off x="878419" y="9313200"/>
                <a:ext cx="6399381" cy="1210668"/>
                <a:chOff x="0" y="0"/>
                <a:chExt cx="4799656" cy="908024"/>
              </a:xfrm>
            </p:grpSpPr>
            <p:sp>
              <p:nvSpPr>
                <p:cNvPr id="397" name="Shape 397"/>
                <p:cNvSpPr/>
                <p:nvPr/>
              </p:nvSpPr>
              <p:spPr>
                <a:xfrm>
                  <a:off x="0" y="0"/>
                  <a:ext cx="372000" cy="335100"/>
                </a:xfrm>
                <a:custGeom>
                  <a:pathLst>
                    <a:path extrusionOk="0" h="120000" w="120000">
                      <a:moveTo>
                        <a:pt x="120000" y="120000"/>
                      </a:moveTo>
                      <a:lnTo>
                        <a:pt x="0" y="120000"/>
                      </a:lnTo>
                      <a:lnTo>
                        <a:pt x="60000" y="0"/>
                      </a:lnTo>
                      <a:lnTo>
                        <a:pt x="120000" y="120000"/>
                      </a:lnTo>
                      <a:close/>
                    </a:path>
                  </a:pathLst>
                </a:cu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sp>
              <p:nvSpPr>
                <p:cNvPr id="398" name="Shape 398"/>
                <p:cNvSpPr/>
                <p:nvPr/>
              </p:nvSpPr>
              <p:spPr>
                <a:xfrm>
                  <a:off x="72556" y="335024"/>
                  <a:ext cx="4727100" cy="573000"/>
                </a:xfrm>
                <a:custGeom>
                  <a:pathLst>
                    <a:path extrusionOk="0" h="120000" w="120000">
                      <a:moveTo>
                        <a:pt x="120000" y="120000"/>
                      </a:moveTo>
                      <a:lnTo>
                        <a:pt x="10083" y="120000"/>
                      </a:lnTo>
                      <a:lnTo>
                        <a:pt x="8911" y="119438"/>
                      </a:lnTo>
                      <a:lnTo>
                        <a:pt x="7772" y="117805"/>
                      </a:lnTo>
                      <a:lnTo>
                        <a:pt x="6683" y="115150"/>
                      </a:lnTo>
                      <a:lnTo>
                        <a:pt x="5650" y="111544"/>
                      </a:lnTo>
                      <a:lnTo>
                        <a:pt x="4677" y="107050"/>
                      </a:lnTo>
                      <a:lnTo>
                        <a:pt x="3777" y="101722"/>
                      </a:lnTo>
                      <a:lnTo>
                        <a:pt x="2955" y="95633"/>
                      </a:lnTo>
                      <a:lnTo>
                        <a:pt x="2216" y="88838"/>
                      </a:lnTo>
                      <a:lnTo>
                        <a:pt x="1572" y="81405"/>
                      </a:lnTo>
                      <a:lnTo>
                        <a:pt x="1027" y="73394"/>
                      </a:lnTo>
                      <a:lnTo>
                        <a:pt x="588" y="64866"/>
                      </a:lnTo>
                      <a:lnTo>
                        <a:pt x="266" y="55883"/>
                      </a:lnTo>
                      <a:lnTo>
                        <a:pt x="66" y="46511"/>
                      </a:lnTo>
                      <a:lnTo>
                        <a:pt x="0" y="36805"/>
                      </a:lnTo>
                      <a:lnTo>
                        <a:pt x="0" y="0"/>
                      </a:lnTo>
                      <a:lnTo>
                        <a:pt x="5761" y="0"/>
                      </a:lnTo>
                      <a:lnTo>
                        <a:pt x="5761" y="36805"/>
                      </a:lnTo>
                      <a:lnTo>
                        <a:pt x="5916" y="46288"/>
                      </a:lnTo>
                      <a:lnTo>
                        <a:pt x="6355" y="54805"/>
                      </a:lnTo>
                      <a:lnTo>
                        <a:pt x="7027" y="62016"/>
                      </a:lnTo>
                      <a:lnTo>
                        <a:pt x="7905" y="67594"/>
                      </a:lnTo>
                      <a:lnTo>
                        <a:pt x="8938" y="71188"/>
                      </a:lnTo>
                      <a:lnTo>
                        <a:pt x="10083" y="72461"/>
                      </a:lnTo>
                      <a:lnTo>
                        <a:pt x="120000" y="72461"/>
                      </a:lnTo>
                      <a:lnTo>
                        <a:pt x="120000" y="120000"/>
                      </a:lnTo>
                      <a:close/>
                    </a:path>
                  </a:pathLst>
                </a:cu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grpSp>
          <p:sp>
            <p:nvSpPr>
              <p:cNvPr id="399" name="Shape 399"/>
              <p:cNvSpPr/>
              <p:nvPr/>
            </p:nvSpPr>
            <p:spPr>
              <a:xfrm>
                <a:off x="878420" y="9313200"/>
                <a:ext cx="6399600" cy="1210800"/>
              </a:xfrm>
              <a:custGeom>
                <a:pathLst>
                  <a:path extrusionOk="0" h="120000" w="120000">
                    <a:moveTo>
                      <a:pt x="120000" y="120000"/>
                    </a:moveTo>
                    <a:lnTo>
                      <a:pt x="11744" y="120000"/>
                    </a:lnTo>
                    <a:lnTo>
                      <a:pt x="10588" y="119644"/>
                    </a:lnTo>
                    <a:lnTo>
                      <a:pt x="9472" y="118611"/>
                    </a:lnTo>
                    <a:lnTo>
                      <a:pt x="8394" y="116938"/>
                    </a:lnTo>
                    <a:lnTo>
                      <a:pt x="7377" y="114661"/>
                    </a:lnTo>
                    <a:lnTo>
                      <a:pt x="6422" y="111827"/>
                    </a:lnTo>
                    <a:lnTo>
                      <a:pt x="5533" y="108466"/>
                    </a:lnTo>
                    <a:lnTo>
                      <a:pt x="4722" y="104622"/>
                    </a:lnTo>
                    <a:lnTo>
                      <a:pt x="3994" y="100338"/>
                    </a:lnTo>
                    <a:lnTo>
                      <a:pt x="3361" y="95644"/>
                    </a:lnTo>
                    <a:lnTo>
                      <a:pt x="2822" y="90588"/>
                    </a:lnTo>
                    <a:lnTo>
                      <a:pt x="2394" y="85205"/>
                    </a:lnTo>
                    <a:lnTo>
                      <a:pt x="2077" y="79538"/>
                    </a:lnTo>
                    <a:lnTo>
                      <a:pt x="1883" y="73622"/>
                    </a:lnTo>
                    <a:lnTo>
                      <a:pt x="1816" y="67500"/>
                    </a:lnTo>
                    <a:lnTo>
                      <a:pt x="1816" y="44272"/>
                    </a:lnTo>
                    <a:lnTo>
                      <a:pt x="0" y="44272"/>
                    </a:lnTo>
                    <a:lnTo>
                      <a:pt x="4650" y="0"/>
                    </a:lnTo>
                    <a:lnTo>
                      <a:pt x="9305" y="44272"/>
                    </a:lnTo>
                    <a:lnTo>
                      <a:pt x="7488" y="44272"/>
                    </a:lnTo>
                    <a:lnTo>
                      <a:pt x="7488" y="67500"/>
                    </a:lnTo>
                    <a:lnTo>
                      <a:pt x="7644" y="73483"/>
                    </a:lnTo>
                    <a:lnTo>
                      <a:pt x="8072" y="78855"/>
                    </a:lnTo>
                    <a:lnTo>
                      <a:pt x="8738" y="83411"/>
                    </a:lnTo>
                    <a:lnTo>
                      <a:pt x="9600" y="86927"/>
                    </a:lnTo>
                    <a:lnTo>
                      <a:pt x="10616" y="89194"/>
                    </a:lnTo>
                    <a:lnTo>
                      <a:pt x="11744" y="90000"/>
                    </a:lnTo>
                    <a:lnTo>
                      <a:pt x="120000" y="90000"/>
                    </a:lnTo>
                    <a:lnTo>
                      <a:pt x="120000" y="120000"/>
                    </a:lnTo>
                    <a:close/>
                  </a:path>
                </a:pathLst>
              </a:custGeom>
              <a:noFill/>
              <a:ln cap="flat" cmpd="sng" w="9525">
                <a:solidFill>
                  <a:srgbClr val="595959"/>
                </a:solidFill>
                <a:prstDash val="solid"/>
                <a:round/>
                <a:headEnd len="med" w="med" type="none"/>
                <a:tailEnd len="med" w="med" type="none"/>
              </a:ln>
            </p:spPr>
            <p:txBody>
              <a:bodyPr anchorCtr="0" anchor="t" bIns="34275" lIns="45725" spcFirstLastPara="1" rIns="45725" wrap="square" tIns="3427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grpSp>
        <p:sp>
          <p:nvSpPr>
            <p:cNvPr id="400" name="Shape 400"/>
            <p:cNvSpPr/>
            <p:nvPr/>
          </p:nvSpPr>
          <p:spPr>
            <a:xfrm>
              <a:off x="3439899" y="5184283"/>
              <a:ext cx="2884800" cy="831000"/>
            </a:xfrm>
            <a:prstGeom prst="rect">
              <a:avLst/>
            </a:prstGeom>
            <a:noFill/>
            <a:ln>
              <a:noFill/>
            </a:ln>
          </p:spPr>
          <p:txBody>
            <a:bodyPr anchorCtr="0" anchor="t" bIns="0" lIns="0" spcFirstLastPara="1" rIns="0" wrap="square" tIns="0">
              <a:noAutofit/>
            </a:bodyPr>
            <a:lstStyle/>
            <a:p>
              <a:pPr indent="12700" lvl="0" marL="0" marR="0" rtl="0" algn="ctr">
                <a:lnSpc>
                  <a:spcPct val="100000"/>
                </a:lnSpc>
                <a:spcBef>
                  <a:spcPts val="0"/>
                </a:spcBef>
                <a:spcAft>
                  <a:spcPts val="0"/>
                </a:spcAft>
                <a:buClr>
                  <a:srgbClr val="000000"/>
                </a:buClr>
                <a:buFont typeface="Overpass"/>
                <a:buNone/>
              </a:pPr>
              <a:r>
                <a:rPr b="0" i="0" lang="en" sz="1400" u="none" cap="none" strike="noStrike">
                  <a:solidFill>
                    <a:srgbClr val="000000"/>
                  </a:solidFill>
                  <a:latin typeface="Overpass"/>
                  <a:ea typeface="Overpass"/>
                  <a:cs typeface="Overpass"/>
                  <a:sym typeface="Overpass"/>
                </a:rPr>
                <a:t>CloudForms monitors  progress and informs user when complete</a:t>
              </a:r>
              <a:endParaRPr b="0" i="0" sz="1400" u="none" cap="none" strike="noStrike">
                <a:solidFill>
                  <a:srgbClr val="000000"/>
                </a:solidFill>
                <a:latin typeface="Overpass"/>
                <a:ea typeface="Overpass"/>
                <a:cs typeface="Overpass"/>
                <a:sym typeface="Overpass"/>
              </a:endParaRPr>
            </a:p>
          </p:txBody>
        </p:sp>
      </p:grpSp>
      <p:sp>
        <p:nvSpPr>
          <p:cNvPr id="401" name="Shape 401"/>
          <p:cNvSpPr txBox="1"/>
          <p:nvPr/>
        </p:nvSpPr>
        <p:spPr>
          <a:xfrm>
            <a:off x="378619" y="416417"/>
            <a:ext cx="7986600" cy="849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Font typeface="Overpass"/>
              <a:buNone/>
            </a:pPr>
            <a:r>
              <a:rPr b="1" lang="en" sz="3000">
                <a:latin typeface="Overpass"/>
                <a:ea typeface="Overpass"/>
                <a:cs typeface="Overpass"/>
                <a:sym typeface="Overpass"/>
              </a:rPr>
              <a:t>Use Case:</a:t>
            </a:r>
            <a:r>
              <a:rPr b="1" i="0" lang="en" sz="3000" u="none" cap="none" strike="noStrike">
                <a:solidFill>
                  <a:srgbClr val="000000"/>
                </a:solidFill>
                <a:latin typeface="Overpass"/>
                <a:ea typeface="Overpass"/>
                <a:cs typeface="Overpass"/>
                <a:sym typeface="Overpass"/>
              </a:rPr>
              <a:t> Self-Service</a:t>
            </a:r>
            <a:endParaRPr sz="1100"/>
          </a:p>
          <a:p>
            <a:pPr indent="0" lvl="0" marL="0" marR="0" rtl="0" algn="l">
              <a:lnSpc>
                <a:spcPct val="100000"/>
              </a:lnSpc>
              <a:spcBef>
                <a:spcPts val="0"/>
              </a:spcBef>
              <a:spcAft>
                <a:spcPts val="0"/>
              </a:spcAft>
              <a:buClr>
                <a:srgbClr val="000000"/>
              </a:buClr>
              <a:buFont typeface="Overpass"/>
              <a:buNone/>
            </a:pPr>
            <a:r>
              <a:rPr b="0" i="0" lang="en" sz="1500" u="none" cap="none" strike="noStrike">
                <a:solidFill>
                  <a:srgbClr val="000000"/>
                </a:solidFill>
                <a:latin typeface="Overpass"/>
                <a:ea typeface="Overpass"/>
                <a:cs typeface="Overpass"/>
                <a:sym typeface="Overpass"/>
              </a:rPr>
              <a:t>How CloudForms ties self-service, system deployment, and configuration together</a:t>
            </a:r>
            <a:endParaRPr b="1" i="0" sz="3000" u="none" cap="none" strike="noStrike">
              <a:solidFill>
                <a:srgbClr val="000000"/>
              </a:solidFill>
              <a:latin typeface="Overpass"/>
              <a:ea typeface="Overpass"/>
              <a:cs typeface="Overpass"/>
              <a:sym typeface="Overpass"/>
            </a:endParaRPr>
          </a:p>
        </p:txBody>
      </p:sp>
      <p:grpSp>
        <p:nvGrpSpPr>
          <p:cNvPr id="402" name="Shape 402"/>
          <p:cNvGrpSpPr/>
          <p:nvPr/>
        </p:nvGrpSpPr>
        <p:grpSpPr>
          <a:xfrm>
            <a:off x="328547" y="1244696"/>
            <a:ext cx="1441575" cy="1650475"/>
            <a:chOff x="592441" y="1894511"/>
            <a:chExt cx="1922100" cy="2200633"/>
          </a:xfrm>
        </p:grpSpPr>
        <p:sp>
          <p:nvSpPr>
            <p:cNvPr id="403" name="Shape 403"/>
            <p:cNvSpPr/>
            <p:nvPr/>
          </p:nvSpPr>
          <p:spPr>
            <a:xfrm>
              <a:off x="592441" y="3264144"/>
              <a:ext cx="1922100" cy="831000"/>
            </a:xfrm>
            <a:prstGeom prst="rect">
              <a:avLst/>
            </a:prstGeom>
            <a:noFill/>
            <a:ln>
              <a:noFill/>
            </a:ln>
          </p:spPr>
          <p:txBody>
            <a:bodyPr anchorCtr="0" anchor="t" bIns="0" lIns="0" spcFirstLastPara="1" rIns="0" wrap="square" tIns="0">
              <a:noAutofit/>
            </a:bodyPr>
            <a:lstStyle/>
            <a:p>
              <a:pPr indent="12700" lvl="0" marL="0" marR="0" rtl="0" algn="ctr">
                <a:lnSpc>
                  <a:spcPct val="100000"/>
                </a:lnSpc>
                <a:spcBef>
                  <a:spcPts val="0"/>
                </a:spcBef>
                <a:spcAft>
                  <a:spcPts val="0"/>
                </a:spcAft>
                <a:buClr>
                  <a:srgbClr val="000000"/>
                </a:buClr>
                <a:buFont typeface="Overpass"/>
                <a:buNone/>
              </a:pPr>
              <a:r>
                <a:rPr b="0" i="0" lang="en" sz="1400" u="none" cap="none" strike="noStrike">
                  <a:solidFill>
                    <a:srgbClr val="000000"/>
                  </a:solidFill>
                  <a:latin typeface="Overpass"/>
                  <a:ea typeface="Overpass"/>
                  <a:cs typeface="Overpass"/>
                  <a:sym typeface="Overpass"/>
                </a:rPr>
                <a:t>Order a service in  the CloudForms  self-service portal</a:t>
              </a:r>
              <a:endParaRPr sz="1100"/>
            </a:p>
          </p:txBody>
        </p:sp>
        <p:pic>
          <p:nvPicPr>
            <p:cNvPr id="404" name="Shape 404"/>
            <p:cNvPicPr preferRelativeResize="0"/>
            <p:nvPr/>
          </p:nvPicPr>
          <p:blipFill rotWithShape="1">
            <a:blip r:embed="rId3">
              <a:alphaModFix/>
            </a:blip>
            <a:srcRect b="0" l="0" r="0" t="0"/>
            <a:stretch/>
          </p:blipFill>
          <p:spPr>
            <a:xfrm>
              <a:off x="918011" y="1894511"/>
              <a:ext cx="1271100" cy="1271100"/>
            </a:xfrm>
            <a:prstGeom prst="rect">
              <a:avLst/>
            </a:prstGeom>
            <a:noFill/>
            <a:ln>
              <a:noFill/>
            </a:ln>
          </p:spPr>
        </p:pic>
      </p:grpSp>
      <p:grpSp>
        <p:nvGrpSpPr>
          <p:cNvPr id="405" name="Shape 405"/>
          <p:cNvGrpSpPr/>
          <p:nvPr/>
        </p:nvGrpSpPr>
        <p:grpSpPr>
          <a:xfrm>
            <a:off x="6320948" y="3423277"/>
            <a:ext cx="2241225" cy="1587608"/>
            <a:chOff x="8441631" y="4697530"/>
            <a:chExt cx="2988300" cy="2116811"/>
          </a:xfrm>
        </p:grpSpPr>
        <p:sp>
          <p:nvSpPr>
            <p:cNvPr id="406" name="Shape 406"/>
            <p:cNvSpPr/>
            <p:nvPr/>
          </p:nvSpPr>
          <p:spPr>
            <a:xfrm>
              <a:off x="8441631" y="5983341"/>
              <a:ext cx="2988300" cy="831000"/>
            </a:xfrm>
            <a:prstGeom prst="rect">
              <a:avLst/>
            </a:prstGeom>
            <a:noFill/>
            <a:ln>
              <a:noFill/>
            </a:ln>
          </p:spPr>
          <p:txBody>
            <a:bodyPr anchorCtr="0" anchor="t" bIns="0" lIns="0" spcFirstLastPara="1" rIns="0" wrap="square" tIns="0">
              <a:noAutofit/>
            </a:bodyPr>
            <a:lstStyle/>
            <a:p>
              <a:pPr indent="12700" lvl="0" marL="0" marR="0" rtl="0" algn="ctr">
                <a:lnSpc>
                  <a:spcPct val="100000"/>
                </a:lnSpc>
                <a:spcBef>
                  <a:spcPts val="0"/>
                </a:spcBef>
                <a:spcAft>
                  <a:spcPts val="0"/>
                </a:spcAft>
                <a:buClr>
                  <a:srgbClr val="000000"/>
                </a:buClr>
                <a:buFont typeface="Overpass"/>
                <a:buNone/>
              </a:pPr>
              <a:r>
                <a:rPr b="0" i="0" lang="en" sz="1400" u="none" cap="none" strike="noStrike">
                  <a:solidFill>
                    <a:srgbClr val="000000"/>
                  </a:solidFill>
                  <a:latin typeface="Overpass"/>
                  <a:ea typeface="Overpass"/>
                  <a:cs typeface="Overpass"/>
                  <a:sym typeface="Overpass"/>
                </a:rPr>
                <a:t>Pass control to Ansible  Tower for application  deployment</a:t>
              </a:r>
              <a:endParaRPr sz="1100"/>
            </a:p>
          </p:txBody>
        </p:sp>
        <p:pic>
          <p:nvPicPr>
            <p:cNvPr descr="File:Ansible Logo.png" id="407" name="Shape 407"/>
            <p:cNvPicPr preferRelativeResize="0"/>
            <p:nvPr/>
          </p:nvPicPr>
          <p:blipFill rotWithShape="1">
            <a:blip r:embed="rId4">
              <a:alphaModFix/>
            </a:blip>
            <a:srcRect b="22612" l="0" r="0" t="0"/>
            <a:stretch/>
          </p:blipFill>
          <p:spPr>
            <a:xfrm>
              <a:off x="9216273" y="4697530"/>
              <a:ext cx="1456500" cy="1127100"/>
            </a:xfrm>
            <a:prstGeom prst="rect">
              <a:avLst/>
            </a:prstGeom>
            <a:noFill/>
            <a:ln>
              <a:noFill/>
            </a:ln>
          </p:spPr>
        </p:pic>
      </p:grpSp>
      <p:grpSp>
        <p:nvGrpSpPr>
          <p:cNvPr id="408" name="Shape 408"/>
          <p:cNvGrpSpPr/>
          <p:nvPr/>
        </p:nvGrpSpPr>
        <p:grpSpPr>
          <a:xfrm>
            <a:off x="7505747" y="1264407"/>
            <a:ext cx="1438875" cy="1622571"/>
            <a:chOff x="8825610" y="1897346"/>
            <a:chExt cx="1918500" cy="2163428"/>
          </a:xfrm>
        </p:grpSpPr>
        <p:sp>
          <p:nvSpPr>
            <p:cNvPr id="409" name="Shape 409"/>
            <p:cNvSpPr/>
            <p:nvPr/>
          </p:nvSpPr>
          <p:spPr>
            <a:xfrm>
              <a:off x="8825610" y="3229774"/>
              <a:ext cx="1918500" cy="831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Font typeface="Overpass"/>
                <a:buNone/>
              </a:pPr>
              <a:r>
                <a:rPr b="0" i="0" lang="en" sz="1400" u="none" cap="none" strike="noStrike">
                  <a:solidFill>
                    <a:srgbClr val="000000"/>
                  </a:solidFill>
                  <a:latin typeface="Overpass"/>
                  <a:ea typeface="Overpass"/>
                  <a:cs typeface="Overpass"/>
                  <a:sym typeface="Overpass"/>
                </a:rPr>
                <a:t>Automatically deploy Insights client</a:t>
              </a:r>
              <a:endParaRPr b="0" i="0" sz="1400" u="none" cap="none" strike="noStrike">
                <a:solidFill>
                  <a:srgbClr val="000000"/>
                </a:solidFill>
                <a:latin typeface="Overpass"/>
                <a:ea typeface="Overpass"/>
                <a:cs typeface="Overpass"/>
                <a:sym typeface="Overpass"/>
              </a:endParaRPr>
            </a:p>
          </p:txBody>
        </p:sp>
        <p:pic>
          <p:nvPicPr>
            <p:cNvPr id="410" name="Shape 410"/>
            <p:cNvPicPr preferRelativeResize="0"/>
            <p:nvPr/>
          </p:nvPicPr>
          <p:blipFill rotWithShape="1">
            <a:blip r:embed="rId5">
              <a:alphaModFix/>
            </a:blip>
            <a:srcRect b="0" l="0" r="0" t="0"/>
            <a:stretch/>
          </p:blipFill>
          <p:spPr>
            <a:xfrm>
              <a:off x="9149396" y="1897346"/>
              <a:ext cx="1271100" cy="1271100"/>
            </a:xfrm>
            <a:prstGeom prst="rect">
              <a:avLst/>
            </a:prstGeom>
            <a:noFill/>
            <a:ln>
              <a:noFill/>
            </a:ln>
          </p:spPr>
        </p:pic>
      </p:grpSp>
      <p:grpSp>
        <p:nvGrpSpPr>
          <p:cNvPr id="411" name="Shape 411"/>
          <p:cNvGrpSpPr/>
          <p:nvPr/>
        </p:nvGrpSpPr>
        <p:grpSpPr>
          <a:xfrm>
            <a:off x="4911485" y="1220687"/>
            <a:ext cx="1804275" cy="1679506"/>
            <a:chOff x="7709744" y="1862498"/>
            <a:chExt cx="2405700" cy="2239341"/>
          </a:xfrm>
        </p:grpSpPr>
        <p:sp>
          <p:nvSpPr>
            <p:cNvPr id="412" name="Shape 412"/>
            <p:cNvSpPr/>
            <p:nvPr/>
          </p:nvSpPr>
          <p:spPr>
            <a:xfrm>
              <a:off x="7709744" y="3270839"/>
              <a:ext cx="2405700" cy="831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Font typeface="Overpass"/>
                <a:buNone/>
              </a:pPr>
              <a:r>
                <a:rPr b="0" i="0" lang="en" sz="1400" u="none" cap="none" strike="noStrike">
                  <a:solidFill>
                    <a:srgbClr val="000000"/>
                  </a:solidFill>
                  <a:latin typeface="Overpass"/>
                  <a:ea typeface="Overpass"/>
                  <a:cs typeface="Overpass"/>
                  <a:sym typeface="Overpass"/>
                </a:rPr>
                <a:t>Pass control to  Satellite for OS  configuration, errata</a:t>
              </a:r>
              <a:endParaRPr sz="1100"/>
            </a:p>
          </p:txBody>
        </p:sp>
        <p:pic>
          <p:nvPicPr>
            <p:cNvPr id="413" name="Shape 413"/>
            <p:cNvPicPr preferRelativeResize="0"/>
            <p:nvPr/>
          </p:nvPicPr>
          <p:blipFill rotWithShape="1">
            <a:blip r:embed="rId6">
              <a:alphaModFix/>
            </a:blip>
            <a:srcRect b="0" l="0" r="0" t="0"/>
            <a:stretch/>
          </p:blipFill>
          <p:spPr>
            <a:xfrm>
              <a:off x="8277138" y="1862498"/>
              <a:ext cx="1271100" cy="1271100"/>
            </a:xfrm>
            <a:prstGeom prst="rect">
              <a:avLst/>
            </a:prstGeom>
            <a:noFill/>
            <a:ln>
              <a:noFill/>
            </a:ln>
          </p:spPr>
        </p:pic>
      </p:grpSp>
      <p:grpSp>
        <p:nvGrpSpPr>
          <p:cNvPr id="414" name="Shape 414"/>
          <p:cNvGrpSpPr/>
          <p:nvPr/>
        </p:nvGrpSpPr>
        <p:grpSpPr>
          <a:xfrm>
            <a:off x="2033385" y="2370013"/>
            <a:ext cx="765250" cy="404848"/>
            <a:chOff x="5198215" y="2353999"/>
            <a:chExt cx="703161" cy="372000"/>
          </a:xfrm>
        </p:grpSpPr>
        <p:grpSp>
          <p:nvGrpSpPr>
            <p:cNvPr id="415" name="Shape 415"/>
            <p:cNvGrpSpPr/>
            <p:nvPr/>
          </p:nvGrpSpPr>
          <p:grpSpPr>
            <a:xfrm>
              <a:off x="5198215" y="2353999"/>
              <a:ext cx="703161" cy="371991"/>
              <a:chOff x="0" y="0"/>
              <a:chExt cx="527384" cy="279000"/>
            </a:xfrm>
          </p:grpSpPr>
          <p:sp>
            <p:nvSpPr>
              <p:cNvPr id="416" name="Shape 416"/>
              <p:cNvSpPr/>
              <p:nvPr/>
            </p:nvSpPr>
            <p:spPr>
              <a:xfrm>
                <a:off x="0" y="69749"/>
                <a:ext cx="12600" cy="139500"/>
              </a:xfrm>
              <a:prstGeom prst="rect">
                <a:avLst/>
              </a:pr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sp>
            <p:nvSpPr>
              <p:cNvPr id="417" name="Shape 417"/>
              <p:cNvSpPr/>
              <p:nvPr/>
            </p:nvSpPr>
            <p:spPr>
              <a:xfrm>
                <a:off x="19428" y="69749"/>
                <a:ext cx="17400" cy="139500"/>
              </a:xfrm>
              <a:prstGeom prst="rect">
                <a:avLst/>
              </a:pr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sp>
            <p:nvSpPr>
              <p:cNvPr id="418" name="Shape 418"/>
              <p:cNvSpPr/>
              <p:nvPr/>
            </p:nvSpPr>
            <p:spPr>
              <a:xfrm>
                <a:off x="45584" y="0"/>
                <a:ext cx="481800" cy="279000"/>
              </a:xfrm>
              <a:custGeom>
                <a:pathLst>
                  <a:path extrusionOk="0" h="120000" w="120000">
                    <a:moveTo>
                      <a:pt x="85250" y="120000"/>
                    </a:moveTo>
                    <a:lnTo>
                      <a:pt x="85250" y="90000"/>
                    </a:lnTo>
                    <a:lnTo>
                      <a:pt x="0" y="90000"/>
                    </a:lnTo>
                    <a:lnTo>
                      <a:pt x="0" y="30000"/>
                    </a:lnTo>
                    <a:lnTo>
                      <a:pt x="85250" y="30000"/>
                    </a:lnTo>
                    <a:lnTo>
                      <a:pt x="85250" y="0"/>
                    </a:lnTo>
                    <a:lnTo>
                      <a:pt x="120000" y="60000"/>
                    </a:lnTo>
                    <a:lnTo>
                      <a:pt x="85250" y="120000"/>
                    </a:lnTo>
                    <a:close/>
                  </a:path>
                </a:pathLst>
              </a:cu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grpSp>
        <p:sp>
          <p:nvSpPr>
            <p:cNvPr id="419" name="Shape 419"/>
            <p:cNvSpPr/>
            <p:nvPr/>
          </p:nvSpPr>
          <p:spPr>
            <a:xfrm>
              <a:off x="5258994" y="2353999"/>
              <a:ext cx="642300" cy="372000"/>
            </a:xfrm>
            <a:custGeom>
              <a:pathLst>
                <a:path extrusionOk="0" h="120000" w="120000">
                  <a:moveTo>
                    <a:pt x="0" y="30000"/>
                  </a:moveTo>
                  <a:lnTo>
                    <a:pt x="85250" y="30000"/>
                  </a:lnTo>
                  <a:lnTo>
                    <a:pt x="85250" y="0"/>
                  </a:lnTo>
                  <a:lnTo>
                    <a:pt x="120000" y="60000"/>
                  </a:lnTo>
                  <a:lnTo>
                    <a:pt x="85250" y="120000"/>
                  </a:lnTo>
                  <a:lnTo>
                    <a:pt x="85250" y="90000"/>
                  </a:lnTo>
                  <a:lnTo>
                    <a:pt x="0" y="90000"/>
                  </a:lnTo>
                  <a:lnTo>
                    <a:pt x="0" y="30000"/>
                  </a:lnTo>
                  <a:close/>
                </a:path>
              </a:pathLst>
            </a:custGeom>
            <a:noFill/>
            <a:ln cap="flat" cmpd="sng" w="9525">
              <a:solidFill>
                <a:srgbClr val="595959"/>
              </a:solidFill>
              <a:prstDash val="solid"/>
              <a:round/>
              <a:headEnd len="med" w="med" type="none"/>
              <a:tailEnd len="med" w="med" type="none"/>
            </a:ln>
          </p:spPr>
          <p:txBody>
            <a:bodyPr anchorCtr="0" anchor="t" bIns="34275" lIns="45725" spcFirstLastPara="1" rIns="45725" wrap="square" tIns="3427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grpSp>
      <p:grpSp>
        <p:nvGrpSpPr>
          <p:cNvPr id="420" name="Shape 420"/>
          <p:cNvGrpSpPr/>
          <p:nvPr/>
        </p:nvGrpSpPr>
        <p:grpSpPr>
          <a:xfrm>
            <a:off x="6672346" y="2266342"/>
            <a:ext cx="984436" cy="1155549"/>
            <a:chOff x="8382000" y="2353999"/>
            <a:chExt cx="853138" cy="1001429"/>
          </a:xfrm>
        </p:grpSpPr>
        <p:grpSp>
          <p:nvGrpSpPr>
            <p:cNvPr id="421" name="Shape 421"/>
            <p:cNvGrpSpPr/>
            <p:nvPr/>
          </p:nvGrpSpPr>
          <p:grpSpPr>
            <a:xfrm>
              <a:off x="8433898" y="2639383"/>
              <a:ext cx="801240" cy="716046"/>
              <a:chOff x="8441768" y="2791864"/>
              <a:chExt cx="1010773" cy="903300"/>
            </a:xfrm>
          </p:grpSpPr>
          <p:grpSp>
            <p:nvGrpSpPr>
              <p:cNvPr id="422" name="Shape 422"/>
              <p:cNvGrpSpPr/>
              <p:nvPr/>
            </p:nvGrpSpPr>
            <p:grpSpPr>
              <a:xfrm>
                <a:off x="8441768" y="2791864"/>
                <a:ext cx="1010773" cy="903243"/>
                <a:chOff x="0" y="0"/>
                <a:chExt cx="758099" cy="677449"/>
              </a:xfrm>
            </p:grpSpPr>
            <p:sp>
              <p:nvSpPr>
                <p:cNvPr id="423" name="Shape 423"/>
                <p:cNvSpPr/>
                <p:nvPr/>
              </p:nvSpPr>
              <p:spPr>
                <a:xfrm>
                  <a:off x="0" y="0"/>
                  <a:ext cx="673500" cy="503400"/>
                </a:xfrm>
                <a:custGeom>
                  <a:pathLst>
                    <a:path extrusionOk="0" h="120000" w="120000">
                      <a:moveTo>
                        <a:pt x="120000" y="120000"/>
                      </a:moveTo>
                      <a:lnTo>
                        <a:pt x="89822" y="120000"/>
                      </a:lnTo>
                      <a:lnTo>
                        <a:pt x="89822" y="70638"/>
                      </a:lnTo>
                      <a:lnTo>
                        <a:pt x="88044" y="58855"/>
                      </a:lnTo>
                      <a:lnTo>
                        <a:pt x="83194" y="49233"/>
                      </a:lnTo>
                      <a:lnTo>
                        <a:pt x="76000" y="42744"/>
                      </a:lnTo>
                      <a:lnTo>
                        <a:pt x="67188" y="40366"/>
                      </a:lnTo>
                      <a:lnTo>
                        <a:pt x="0" y="40366"/>
                      </a:lnTo>
                      <a:lnTo>
                        <a:pt x="0" y="0"/>
                      </a:lnTo>
                      <a:lnTo>
                        <a:pt x="67188" y="0"/>
                      </a:lnTo>
                      <a:lnTo>
                        <a:pt x="75755" y="922"/>
                      </a:lnTo>
                      <a:lnTo>
                        <a:pt x="83883" y="3600"/>
                      </a:lnTo>
                      <a:lnTo>
                        <a:pt x="91461" y="7883"/>
                      </a:lnTo>
                      <a:lnTo>
                        <a:pt x="98377" y="13627"/>
                      </a:lnTo>
                      <a:lnTo>
                        <a:pt x="104533" y="20688"/>
                      </a:lnTo>
                      <a:lnTo>
                        <a:pt x="109811" y="28922"/>
                      </a:lnTo>
                      <a:lnTo>
                        <a:pt x="114105" y="38177"/>
                      </a:lnTo>
                      <a:lnTo>
                        <a:pt x="117305" y="48311"/>
                      </a:lnTo>
                      <a:lnTo>
                        <a:pt x="119311" y="59183"/>
                      </a:lnTo>
                      <a:lnTo>
                        <a:pt x="120000" y="70638"/>
                      </a:lnTo>
                      <a:lnTo>
                        <a:pt x="120000" y="120000"/>
                      </a:lnTo>
                      <a:close/>
                    </a:path>
                  </a:pathLst>
                </a:cu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1800" u="none" cap="none" strike="noStrike">
                    <a:solidFill>
                      <a:srgbClr val="000000"/>
                    </a:solidFill>
                    <a:latin typeface="Calibri"/>
                    <a:ea typeface="Calibri"/>
                    <a:cs typeface="Calibri"/>
                    <a:sym typeface="Calibri"/>
                  </a:endParaRPr>
                </a:p>
              </p:txBody>
            </p:sp>
            <p:sp>
              <p:nvSpPr>
                <p:cNvPr id="424" name="Shape 424"/>
                <p:cNvSpPr/>
                <p:nvPr/>
              </p:nvSpPr>
              <p:spPr>
                <a:xfrm>
                  <a:off x="419399" y="503449"/>
                  <a:ext cx="338700" cy="174000"/>
                </a:xfrm>
                <a:custGeom>
                  <a:pathLst>
                    <a:path extrusionOk="0" h="120000" w="120000">
                      <a:moveTo>
                        <a:pt x="60000" y="120000"/>
                      </a:moveTo>
                      <a:lnTo>
                        <a:pt x="0" y="0"/>
                      </a:lnTo>
                      <a:lnTo>
                        <a:pt x="120000" y="0"/>
                      </a:lnTo>
                      <a:lnTo>
                        <a:pt x="60000" y="120000"/>
                      </a:lnTo>
                      <a:close/>
                    </a:path>
                  </a:pathLst>
                </a:cu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425" name="Shape 425"/>
              <p:cNvSpPr/>
              <p:nvPr/>
            </p:nvSpPr>
            <p:spPr>
              <a:xfrm>
                <a:off x="8441768" y="2791864"/>
                <a:ext cx="1010700" cy="903300"/>
              </a:xfrm>
              <a:custGeom>
                <a:pathLst>
                  <a:path extrusionOk="0" h="120000" w="120000">
                    <a:moveTo>
                      <a:pt x="0" y="0"/>
                    </a:moveTo>
                    <a:lnTo>
                      <a:pt x="59683" y="0"/>
                    </a:lnTo>
                    <a:lnTo>
                      <a:pt x="67294" y="688"/>
                    </a:lnTo>
                    <a:lnTo>
                      <a:pt x="74511" y="2677"/>
                    </a:lnTo>
                    <a:lnTo>
                      <a:pt x="81244" y="5861"/>
                    </a:lnTo>
                    <a:lnTo>
                      <a:pt x="87388" y="10127"/>
                    </a:lnTo>
                    <a:lnTo>
                      <a:pt x="92855" y="15377"/>
                    </a:lnTo>
                    <a:lnTo>
                      <a:pt x="97544" y="21494"/>
                    </a:lnTo>
                    <a:lnTo>
                      <a:pt x="101361" y="28372"/>
                    </a:lnTo>
                    <a:lnTo>
                      <a:pt x="104205" y="35905"/>
                    </a:lnTo>
                    <a:lnTo>
                      <a:pt x="105983" y="43983"/>
                    </a:lnTo>
                    <a:lnTo>
                      <a:pt x="106594" y="52500"/>
                    </a:lnTo>
                    <a:lnTo>
                      <a:pt x="106594" y="89183"/>
                    </a:lnTo>
                    <a:lnTo>
                      <a:pt x="120000" y="89183"/>
                    </a:lnTo>
                    <a:lnTo>
                      <a:pt x="93194" y="120000"/>
                    </a:lnTo>
                    <a:lnTo>
                      <a:pt x="66388" y="89183"/>
                    </a:lnTo>
                    <a:lnTo>
                      <a:pt x="79788" y="89183"/>
                    </a:lnTo>
                    <a:lnTo>
                      <a:pt x="79788" y="52500"/>
                    </a:lnTo>
                    <a:lnTo>
                      <a:pt x="78211" y="43744"/>
                    </a:lnTo>
                    <a:lnTo>
                      <a:pt x="73900" y="36588"/>
                    </a:lnTo>
                    <a:lnTo>
                      <a:pt x="67511" y="31766"/>
                    </a:lnTo>
                    <a:lnTo>
                      <a:pt x="59683" y="30000"/>
                    </a:lnTo>
                    <a:lnTo>
                      <a:pt x="0" y="30000"/>
                    </a:lnTo>
                    <a:lnTo>
                      <a:pt x="0" y="0"/>
                    </a:lnTo>
                    <a:close/>
                  </a:path>
                </a:pathLst>
              </a:custGeom>
              <a:noFill/>
              <a:ln cap="flat" cmpd="sng" w="9525">
                <a:solidFill>
                  <a:srgbClr val="595959"/>
                </a:solidFill>
                <a:prstDash val="solid"/>
                <a:round/>
                <a:headEnd len="med" w="med" type="none"/>
                <a:tailEnd len="med" w="med" type="none"/>
              </a:ln>
            </p:spPr>
            <p:txBody>
              <a:bodyPr anchorCtr="0" anchor="t" bIns="34275" lIns="45725" spcFirstLastPara="1" rIns="45725" wrap="square" tIns="34275">
                <a:noAutofit/>
              </a:bodyPr>
              <a:lstStyle/>
              <a:p>
                <a:pPr indent="0" lvl="0" marL="0" marR="0" rtl="0" algn="l">
                  <a:lnSpc>
                    <a:spcPct val="100000"/>
                  </a:lnSpc>
                  <a:spcBef>
                    <a:spcPts val="0"/>
                  </a:spcBef>
                  <a:spcAft>
                    <a:spcPts val="0"/>
                  </a:spcAft>
                  <a:buClr>
                    <a:srgbClr val="000000"/>
                  </a:buClr>
                  <a:buFont typeface="Calibri"/>
                  <a:buNone/>
                </a:pPr>
                <a:r>
                  <a:t/>
                </a:r>
                <a:endParaRPr b="0" i="0" sz="1800" u="none" cap="none" strike="noStrike">
                  <a:solidFill>
                    <a:srgbClr val="000000"/>
                  </a:solidFill>
                  <a:latin typeface="Calibri"/>
                  <a:ea typeface="Calibri"/>
                  <a:cs typeface="Calibri"/>
                  <a:sym typeface="Calibri"/>
                </a:endParaRPr>
              </a:p>
            </p:txBody>
          </p:sp>
        </p:grpSp>
        <p:grpSp>
          <p:nvGrpSpPr>
            <p:cNvPr id="426" name="Shape 426"/>
            <p:cNvGrpSpPr/>
            <p:nvPr/>
          </p:nvGrpSpPr>
          <p:grpSpPr>
            <a:xfrm>
              <a:off x="8382000" y="2353999"/>
              <a:ext cx="703161" cy="372000"/>
              <a:chOff x="5198215" y="2353999"/>
              <a:chExt cx="703161" cy="372000"/>
            </a:xfrm>
          </p:grpSpPr>
          <p:grpSp>
            <p:nvGrpSpPr>
              <p:cNvPr id="427" name="Shape 427"/>
              <p:cNvGrpSpPr/>
              <p:nvPr/>
            </p:nvGrpSpPr>
            <p:grpSpPr>
              <a:xfrm>
                <a:off x="5198215" y="2353999"/>
                <a:ext cx="703161" cy="371991"/>
                <a:chOff x="0" y="0"/>
                <a:chExt cx="527384" cy="279000"/>
              </a:xfrm>
            </p:grpSpPr>
            <p:sp>
              <p:nvSpPr>
                <p:cNvPr id="428" name="Shape 428"/>
                <p:cNvSpPr/>
                <p:nvPr/>
              </p:nvSpPr>
              <p:spPr>
                <a:xfrm>
                  <a:off x="0" y="69749"/>
                  <a:ext cx="12600" cy="139500"/>
                </a:xfrm>
                <a:prstGeom prst="rect">
                  <a:avLst/>
                </a:pr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sp>
              <p:nvSpPr>
                <p:cNvPr id="429" name="Shape 429"/>
                <p:cNvSpPr/>
                <p:nvPr/>
              </p:nvSpPr>
              <p:spPr>
                <a:xfrm>
                  <a:off x="19428" y="69749"/>
                  <a:ext cx="17400" cy="139500"/>
                </a:xfrm>
                <a:prstGeom prst="rect">
                  <a:avLst/>
                </a:pr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sp>
              <p:nvSpPr>
                <p:cNvPr id="430" name="Shape 430"/>
                <p:cNvSpPr/>
                <p:nvPr/>
              </p:nvSpPr>
              <p:spPr>
                <a:xfrm>
                  <a:off x="45584" y="0"/>
                  <a:ext cx="481800" cy="279000"/>
                </a:xfrm>
                <a:custGeom>
                  <a:pathLst>
                    <a:path extrusionOk="0" h="120000" w="120000">
                      <a:moveTo>
                        <a:pt x="85250" y="120000"/>
                      </a:moveTo>
                      <a:lnTo>
                        <a:pt x="85250" y="90000"/>
                      </a:lnTo>
                      <a:lnTo>
                        <a:pt x="0" y="90000"/>
                      </a:lnTo>
                      <a:lnTo>
                        <a:pt x="0" y="30000"/>
                      </a:lnTo>
                      <a:lnTo>
                        <a:pt x="85250" y="30000"/>
                      </a:lnTo>
                      <a:lnTo>
                        <a:pt x="85250" y="0"/>
                      </a:lnTo>
                      <a:lnTo>
                        <a:pt x="120000" y="60000"/>
                      </a:lnTo>
                      <a:lnTo>
                        <a:pt x="85250" y="120000"/>
                      </a:lnTo>
                      <a:close/>
                    </a:path>
                  </a:pathLst>
                </a:cu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grpSp>
          <p:sp>
            <p:nvSpPr>
              <p:cNvPr id="431" name="Shape 431"/>
              <p:cNvSpPr/>
              <p:nvPr/>
            </p:nvSpPr>
            <p:spPr>
              <a:xfrm>
                <a:off x="5258994" y="2353999"/>
                <a:ext cx="642300" cy="372000"/>
              </a:xfrm>
              <a:custGeom>
                <a:pathLst>
                  <a:path extrusionOk="0" h="120000" w="120000">
                    <a:moveTo>
                      <a:pt x="0" y="30000"/>
                    </a:moveTo>
                    <a:lnTo>
                      <a:pt x="85250" y="30000"/>
                    </a:lnTo>
                    <a:lnTo>
                      <a:pt x="85250" y="0"/>
                    </a:lnTo>
                    <a:lnTo>
                      <a:pt x="120000" y="60000"/>
                    </a:lnTo>
                    <a:lnTo>
                      <a:pt x="85250" y="120000"/>
                    </a:lnTo>
                    <a:lnTo>
                      <a:pt x="85250" y="90000"/>
                    </a:lnTo>
                    <a:lnTo>
                      <a:pt x="0" y="90000"/>
                    </a:lnTo>
                    <a:lnTo>
                      <a:pt x="0" y="30000"/>
                    </a:lnTo>
                    <a:close/>
                  </a:path>
                </a:pathLst>
              </a:custGeom>
              <a:noFill/>
              <a:ln cap="flat" cmpd="sng" w="9525">
                <a:solidFill>
                  <a:srgbClr val="595959"/>
                </a:solidFill>
                <a:prstDash val="solid"/>
                <a:round/>
                <a:headEnd len="med" w="med" type="none"/>
                <a:tailEnd len="med" w="med" type="none"/>
              </a:ln>
            </p:spPr>
            <p:txBody>
              <a:bodyPr anchorCtr="0" anchor="t" bIns="34275" lIns="45725" spcFirstLastPara="1" rIns="45725" wrap="square" tIns="3427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grpSp>
      </p:grpSp>
      <p:grpSp>
        <p:nvGrpSpPr>
          <p:cNvPr id="432" name="Shape 432"/>
          <p:cNvGrpSpPr/>
          <p:nvPr/>
        </p:nvGrpSpPr>
        <p:grpSpPr>
          <a:xfrm>
            <a:off x="4055862" y="2370013"/>
            <a:ext cx="765250" cy="404848"/>
            <a:chOff x="5198215" y="2353999"/>
            <a:chExt cx="703161" cy="372000"/>
          </a:xfrm>
        </p:grpSpPr>
        <p:grpSp>
          <p:nvGrpSpPr>
            <p:cNvPr id="433" name="Shape 433"/>
            <p:cNvGrpSpPr/>
            <p:nvPr/>
          </p:nvGrpSpPr>
          <p:grpSpPr>
            <a:xfrm>
              <a:off x="5198215" y="2353999"/>
              <a:ext cx="703161" cy="371991"/>
              <a:chOff x="0" y="0"/>
              <a:chExt cx="527384" cy="279000"/>
            </a:xfrm>
          </p:grpSpPr>
          <p:sp>
            <p:nvSpPr>
              <p:cNvPr id="434" name="Shape 434"/>
              <p:cNvSpPr/>
              <p:nvPr/>
            </p:nvSpPr>
            <p:spPr>
              <a:xfrm>
                <a:off x="0" y="69749"/>
                <a:ext cx="12600" cy="139500"/>
              </a:xfrm>
              <a:prstGeom prst="rect">
                <a:avLst/>
              </a:pr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sp>
            <p:nvSpPr>
              <p:cNvPr id="435" name="Shape 435"/>
              <p:cNvSpPr/>
              <p:nvPr/>
            </p:nvSpPr>
            <p:spPr>
              <a:xfrm>
                <a:off x="19428" y="69749"/>
                <a:ext cx="17400" cy="139500"/>
              </a:xfrm>
              <a:prstGeom prst="rect">
                <a:avLst/>
              </a:pr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sp>
            <p:nvSpPr>
              <p:cNvPr id="436" name="Shape 436"/>
              <p:cNvSpPr/>
              <p:nvPr/>
            </p:nvSpPr>
            <p:spPr>
              <a:xfrm>
                <a:off x="45584" y="0"/>
                <a:ext cx="481800" cy="279000"/>
              </a:xfrm>
              <a:custGeom>
                <a:pathLst>
                  <a:path extrusionOk="0" h="120000" w="120000">
                    <a:moveTo>
                      <a:pt x="85250" y="120000"/>
                    </a:moveTo>
                    <a:lnTo>
                      <a:pt x="85250" y="90000"/>
                    </a:lnTo>
                    <a:lnTo>
                      <a:pt x="0" y="90000"/>
                    </a:lnTo>
                    <a:lnTo>
                      <a:pt x="0" y="30000"/>
                    </a:lnTo>
                    <a:lnTo>
                      <a:pt x="85250" y="30000"/>
                    </a:lnTo>
                    <a:lnTo>
                      <a:pt x="85250" y="0"/>
                    </a:lnTo>
                    <a:lnTo>
                      <a:pt x="120000" y="60000"/>
                    </a:lnTo>
                    <a:lnTo>
                      <a:pt x="85250" y="120000"/>
                    </a:lnTo>
                    <a:close/>
                  </a:path>
                </a:pathLst>
              </a:custGeom>
              <a:solidFill>
                <a:srgbClr val="EEEEEE"/>
              </a:solidFill>
              <a:ln>
                <a:noFill/>
              </a:ln>
            </p:spPr>
            <p:txBody>
              <a:bodyPr anchorCtr="0" anchor="t" bIns="45725" lIns="45725" spcFirstLastPara="1" rIns="45725" wrap="square" tIns="4572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grpSp>
        <p:sp>
          <p:nvSpPr>
            <p:cNvPr id="437" name="Shape 437"/>
            <p:cNvSpPr/>
            <p:nvPr/>
          </p:nvSpPr>
          <p:spPr>
            <a:xfrm>
              <a:off x="5258994" y="2353999"/>
              <a:ext cx="642300" cy="372000"/>
            </a:xfrm>
            <a:custGeom>
              <a:pathLst>
                <a:path extrusionOk="0" h="120000" w="120000">
                  <a:moveTo>
                    <a:pt x="0" y="30000"/>
                  </a:moveTo>
                  <a:lnTo>
                    <a:pt x="85250" y="30000"/>
                  </a:lnTo>
                  <a:lnTo>
                    <a:pt x="85250" y="0"/>
                  </a:lnTo>
                  <a:lnTo>
                    <a:pt x="120000" y="60000"/>
                  </a:lnTo>
                  <a:lnTo>
                    <a:pt x="85250" y="120000"/>
                  </a:lnTo>
                  <a:lnTo>
                    <a:pt x="85250" y="90000"/>
                  </a:lnTo>
                  <a:lnTo>
                    <a:pt x="0" y="90000"/>
                  </a:lnTo>
                  <a:lnTo>
                    <a:pt x="0" y="30000"/>
                  </a:lnTo>
                  <a:close/>
                </a:path>
              </a:pathLst>
            </a:custGeom>
            <a:noFill/>
            <a:ln cap="flat" cmpd="sng" w="9525">
              <a:solidFill>
                <a:srgbClr val="595959"/>
              </a:solidFill>
              <a:prstDash val="solid"/>
              <a:round/>
              <a:headEnd len="med" w="med" type="none"/>
              <a:tailEnd len="med" w="med" type="none"/>
            </a:ln>
          </p:spPr>
          <p:txBody>
            <a:bodyPr anchorCtr="0" anchor="t" bIns="34275" lIns="45725" spcFirstLastPara="1" rIns="45725" wrap="square" tIns="34275">
              <a:noAutofit/>
            </a:bodyPr>
            <a:lstStyle/>
            <a:p>
              <a:pPr indent="0" lvl="0" marL="0" marR="0" rtl="0" algn="l">
                <a:lnSpc>
                  <a:spcPct val="100000"/>
                </a:lnSpc>
                <a:spcBef>
                  <a:spcPts val="0"/>
                </a:spcBef>
                <a:spcAft>
                  <a:spcPts val="0"/>
                </a:spcAft>
                <a:buClr>
                  <a:srgbClr val="000000"/>
                </a:buClr>
                <a:buFont typeface="Calibri"/>
                <a:buNone/>
              </a:pPr>
              <a:r>
                <a:t/>
              </a:r>
              <a:endParaRPr b="0" i="0" sz="2400" u="none" cap="none" strike="noStrike">
                <a:solidFill>
                  <a:srgbClr val="000000"/>
                </a:solidFill>
                <a:latin typeface="Overpass"/>
                <a:ea typeface="Overpass"/>
                <a:cs typeface="Overpass"/>
                <a:sym typeface="Overpass"/>
              </a:endParaRPr>
            </a:p>
          </p:txBody>
        </p:sp>
      </p:grpSp>
      <p:grpSp>
        <p:nvGrpSpPr>
          <p:cNvPr id="438" name="Shape 438"/>
          <p:cNvGrpSpPr/>
          <p:nvPr/>
        </p:nvGrpSpPr>
        <p:grpSpPr>
          <a:xfrm>
            <a:off x="2659583" y="1056903"/>
            <a:ext cx="1623600" cy="1873362"/>
            <a:chOff x="3546110" y="1409204"/>
            <a:chExt cx="2164800" cy="2497816"/>
          </a:xfrm>
        </p:grpSpPr>
        <p:sp>
          <p:nvSpPr>
            <p:cNvPr id="439" name="Shape 439"/>
            <p:cNvSpPr/>
            <p:nvPr/>
          </p:nvSpPr>
          <p:spPr>
            <a:xfrm>
              <a:off x="3546110" y="3063120"/>
              <a:ext cx="2164800" cy="843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Font typeface="Overpass"/>
                <a:buNone/>
              </a:pPr>
              <a:r>
                <a:rPr b="0" i="0" lang="en" sz="1400" u="none" cap="none" strike="noStrike">
                  <a:solidFill>
                    <a:srgbClr val="000000"/>
                  </a:solidFill>
                  <a:latin typeface="Overpass"/>
                  <a:ea typeface="Overpass"/>
                  <a:cs typeface="Overpass"/>
                  <a:sym typeface="Overpass"/>
                </a:rPr>
                <a:t>Deploy four instances</a:t>
              </a:r>
              <a:endParaRPr sz="1100"/>
            </a:p>
            <a:p>
              <a:pPr indent="0" lvl="0" marL="0" marR="0" rtl="0" algn="ctr">
                <a:lnSpc>
                  <a:spcPct val="100000"/>
                </a:lnSpc>
                <a:spcBef>
                  <a:spcPts val="100"/>
                </a:spcBef>
                <a:spcAft>
                  <a:spcPts val="0"/>
                </a:spcAft>
                <a:buClr>
                  <a:srgbClr val="000000"/>
                </a:buClr>
                <a:buFont typeface="Overpass"/>
                <a:buNone/>
              </a:pPr>
              <a:r>
                <a:rPr b="0" i="0" lang="en" sz="1400" u="none" cap="none" strike="noStrike">
                  <a:solidFill>
                    <a:srgbClr val="000000"/>
                  </a:solidFill>
                  <a:latin typeface="Overpass"/>
                  <a:ea typeface="Overpass"/>
                  <a:cs typeface="Overpass"/>
                  <a:sym typeface="Overpass"/>
                </a:rPr>
                <a:t>in  AWS</a:t>
              </a:r>
              <a:endParaRPr sz="1100"/>
            </a:p>
          </p:txBody>
        </p:sp>
        <p:pic>
          <p:nvPicPr>
            <p:cNvPr id="440" name="Shape 440"/>
            <p:cNvPicPr preferRelativeResize="0"/>
            <p:nvPr/>
          </p:nvPicPr>
          <p:blipFill rotWithShape="1">
            <a:blip r:embed="rId7">
              <a:alphaModFix/>
            </a:blip>
            <a:srcRect b="0" l="0" r="0" t="0"/>
            <a:stretch/>
          </p:blipFill>
          <p:spPr>
            <a:xfrm>
              <a:off x="3708069" y="1409204"/>
              <a:ext cx="1854600" cy="1854600"/>
            </a:xfrm>
            <a:prstGeom prst="rect">
              <a:avLst/>
            </a:prstGeom>
            <a:noFill/>
            <a:ln>
              <a:noFill/>
            </a:ln>
          </p:spPr>
        </p:pic>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4" name="Shape 444"/>
        <p:cNvGrpSpPr/>
        <p:nvPr/>
      </p:nvGrpSpPr>
      <p:grpSpPr>
        <a:xfrm>
          <a:off x="0" y="0"/>
          <a:ext cx="0" cy="0"/>
          <a:chOff x="0" y="0"/>
          <a:chExt cx="0" cy="0"/>
        </a:xfrm>
      </p:grpSpPr>
      <p:sp>
        <p:nvSpPr>
          <p:cNvPr id="445" name="Shape 445"/>
          <p:cNvSpPr/>
          <p:nvPr/>
        </p:nvSpPr>
        <p:spPr>
          <a:xfrm flipH="1">
            <a:off x="7801620" y="2927340"/>
            <a:ext cx="1062300" cy="869100"/>
          </a:xfrm>
          <a:prstGeom prst="rtTriangle">
            <a:avLst/>
          </a:prstGeom>
          <a:solidFill>
            <a:srgbClr val="F2F2F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46" name="Shape 446"/>
          <p:cNvSpPr/>
          <p:nvPr/>
        </p:nvSpPr>
        <p:spPr>
          <a:xfrm>
            <a:off x="731520" y="540"/>
            <a:ext cx="7765200" cy="1023300"/>
          </a:xfrm>
          <a:prstGeom prst="rect">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z="2800">
                <a:latin typeface="Proxima Nova"/>
                <a:ea typeface="Proxima Nova"/>
                <a:cs typeface="Proxima Nova"/>
                <a:sym typeface="Proxima Nova"/>
              </a:rPr>
              <a:t>Insights … ground control</a:t>
            </a:r>
            <a:endParaRPr b="1" sz="2800" strike="noStrike">
              <a:solidFill>
                <a:srgbClr val="000000"/>
              </a:solidFill>
              <a:latin typeface="Proxima Nova"/>
              <a:ea typeface="Proxima Nova"/>
              <a:cs typeface="Proxima Nova"/>
              <a:sym typeface="Proxima Nova"/>
            </a:endParaRPr>
          </a:p>
        </p:txBody>
      </p:sp>
      <p:sp>
        <p:nvSpPr>
          <p:cNvPr id="447" name="Shape 447"/>
          <p:cNvSpPr/>
          <p:nvPr/>
        </p:nvSpPr>
        <p:spPr>
          <a:xfrm>
            <a:off x="1177560" y="4733640"/>
            <a:ext cx="360000" cy="3930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448" name="Shape 448"/>
          <p:cNvPicPr preferRelativeResize="0"/>
          <p:nvPr/>
        </p:nvPicPr>
        <p:blipFill rotWithShape="1">
          <a:blip r:embed="rId3">
            <a:alphaModFix/>
          </a:blip>
          <a:srcRect b="0" l="0" r="0" t="0"/>
          <a:stretch/>
        </p:blipFill>
        <p:spPr>
          <a:xfrm>
            <a:off x="694800" y="2407050"/>
            <a:ext cx="300" cy="300"/>
          </a:xfrm>
          <a:prstGeom prst="rect">
            <a:avLst/>
          </a:prstGeom>
          <a:noFill/>
          <a:ln>
            <a:noFill/>
          </a:ln>
        </p:spPr>
      </p:pic>
      <p:sp>
        <p:nvSpPr>
          <p:cNvPr id="449" name="Shape 449"/>
          <p:cNvSpPr txBox="1"/>
          <p:nvPr/>
        </p:nvSpPr>
        <p:spPr>
          <a:xfrm>
            <a:off x="1177560" y="4734000"/>
            <a:ext cx="360300" cy="393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fld id="{00000000-1234-1234-1234-123412341234}" type="slidenum">
              <a:rPr b="0" i="0" lang="en" sz="800" u="none" cap="none" strike="noStrike">
                <a:solidFill>
                  <a:srgbClr val="000000"/>
                </a:solidFill>
                <a:latin typeface="Proxima Nova"/>
                <a:ea typeface="Proxima Nova"/>
                <a:cs typeface="Proxima Nova"/>
                <a:sym typeface="Proxima Nova"/>
              </a:rPr>
              <a:t>‹#›</a:t>
            </a:fld>
            <a:endParaRPr b="0" i="0" sz="800" u="none" cap="none" strike="noStrike">
              <a:solidFill>
                <a:srgbClr val="000000"/>
              </a:solidFill>
              <a:latin typeface="Proxima Nova"/>
              <a:ea typeface="Proxima Nova"/>
              <a:cs typeface="Proxima Nova"/>
              <a:sym typeface="Proxima Nova"/>
            </a:endParaRPr>
          </a:p>
        </p:txBody>
      </p:sp>
      <p:pic>
        <p:nvPicPr>
          <p:cNvPr id="450" name="Shape 450"/>
          <p:cNvPicPr preferRelativeResize="0"/>
          <p:nvPr/>
        </p:nvPicPr>
        <p:blipFill>
          <a:blip r:embed="rId4">
            <a:alphaModFix/>
          </a:blip>
          <a:stretch>
            <a:fillRect/>
          </a:stretch>
        </p:blipFill>
        <p:spPr>
          <a:xfrm>
            <a:off x="468150" y="1183675"/>
            <a:ext cx="3178500" cy="2509351"/>
          </a:xfrm>
          <a:prstGeom prst="rect">
            <a:avLst/>
          </a:prstGeom>
          <a:noFill/>
          <a:ln>
            <a:noFill/>
          </a:ln>
        </p:spPr>
      </p:pic>
      <p:sp>
        <p:nvSpPr>
          <p:cNvPr id="451" name="Shape 451"/>
          <p:cNvSpPr/>
          <p:nvPr/>
        </p:nvSpPr>
        <p:spPr>
          <a:xfrm>
            <a:off x="2112154" y="2655175"/>
            <a:ext cx="1399200" cy="814500"/>
          </a:xfrm>
          <a:prstGeom prst="rect">
            <a:avLst/>
          </a:prstGeom>
          <a:noFill/>
          <a:ln cap="flat" cmpd="sng" w="76200">
            <a:solidFill>
              <a:srgbClr val="990000"/>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52" name="Shape 452"/>
          <p:cNvSpPr/>
          <p:nvPr/>
        </p:nvSpPr>
        <p:spPr>
          <a:xfrm>
            <a:off x="4555325" y="1183675"/>
            <a:ext cx="4109100" cy="1820400"/>
          </a:xfrm>
          <a:prstGeom prst="rect">
            <a:avLst/>
          </a:prstGeom>
          <a:noFill/>
          <a:ln>
            <a:noFill/>
          </a:ln>
        </p:spPr>
        <p:txBody>
          <a:bodyPr anchorCtr="0" anchor="t" bIns="91425" lIns="91425" spcFirstLastPara="1" rIns="91425" wrap="square" tIns="91425">
            <a:noAutofit/>
          </a:bodyPr>
          <a:lstStyle/>
          <a:p>
            <a:pPr indent="-209650" lvl="0" marL="216000" marR="0" rtl="0" algn="l">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In-depth analysis of the SAP infrastructure enables proactive management</a:t>
            </a:r>
            <a:endParaRPr>
              <a:solidFill>
                <a:schemeClr val="dk1"/>
              </a:solidFill>
              <a:latin typeface="Proxima Nova"/>
              <a:ea typeface="Proxima Nova"/>
              <a:cs typeface="Proxima Nova"/>
              <a:sym typeface="Proxima Nova"/>
            </a:endParaRPr>
          </a:p>
          <a:p>
            <a:pPr indent="-209650" lvl="0" marL="216000" marR="0" rtl="0" algn="l">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Mitigate risk / ensure compliance (e.g. configuration drifts)</a:t>
            </a:r>
            <a:endParaRPr>
              <a:solidFill>
                <a:schemeClr val="dk1"/>
              </a:solidFill>
              <a:latin typeface="Proxima Nova"/>
              <a:ea typeface="Proxima Nova"/>
              <a:cs typeface="Proxima Nova"/>
              <a:sym typeface="Proxima Nova"/>
            </a:endParaRPr>
          </a:p>
          <a:p>
            <a:pPr indent="-209650" lvl="0" marL="216000" marR="0" rtl="0" algn="l">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Increase stability and performance</a:t>
            </a:r>
            <a:endParaRPr>
              <a:solidFill>
                <a:schemeClr val="dk1"/>
              </a:solidFill>
              <a:latin typeface="Proxima Nova"/>
              <a:ea typeface="Proxima Nova"/>
              <a:cs typeface="Proxima Nova"/>
              <a:sym typeface="Proxima Nova"/>
            </a:endParaRPr>
          </a:p>
          <a:p>
            <a:pPr indent="-209650" lvl="0" marL="216000" marR="0" rtl="0" algn="l">
              <a:lnSpc>
                <a:spcPct val="115000"/>
              </a:lnSpc>
              <a:spcBef>
                <a:spcPts val="0"/>
              </a:spcBef>
              <a:spcAft>
                <a:spcPts val="0"/>
              </a:spcAft>
              <a:buClr>
                <a:schemeClr val="dk1"/>
              </a:buClr>
              <a:buSzPts val="800"/>
              <a:buFont typeface="Proxima Nova"/>
              <a:buChar char="●"/>
            </a:pPr>
            <a:r>
              <a:rPr lang="en">
                <a:solidFill>
                  <a:schemeClr val="dk1"/>
                </a:solidFill>
                <a:latin typeface="Proxima Nova"/>
                <a:ea typeface="Proxima Nova"/>
                <a:cs typeface="Proxima Nova"/>
                <a:sym typeface="Proxima Nova"/>
              </a:rPr>
              <a:t>Continuous identification of new risks driven by unique industry data</a:t>
            </a:r>
            <a:br>
              <a:rPr lang="en">
                <a:solidFill>
                  <a:schemeClr val="dk1"/>
                </a:solidFill>
                <a:latin typeface="Proxima Nova"/>
                <a:ea typeface="Proxima Nova"/>
                <a:cs typeface="Proxima Nova"/>
                <a:sym typeface="Proxima Nova"/>
              </a:rPr>
            </a:br>
            <a:endParaRPr>
              <a:solidFill>
                <a:schemeClr val="dk1"/>
              </a:solidFill>
              <a:latin typeface="Proxima Nova"/>
              <a:ea typeface="Proxima Nova"/>
              <a:cs typeface="Proxima Nova"/>
              <a:sym typeface="Proxima Nova"/>
            </a:endParaRPr>
          </a:p>
          <a:p>
            <a:pPr indent="0" lvl="0" marL="0" marR="0" rtl="0" algn="l">
              <a:lnSpc>
                <a:spcPct val="115000"/>
              </a:lnSpc>
              <a:spcBef>
                <a:spcPts val="0"/>
              </a:spcBef>
              <a:spcAft>
                <a:spcPts val="0"/>
              </a:spcAft>
              <a:buNone/>
            </a:pPr>
            <a:r>
              <a:t/>
            </a:r>
            <a:endParaRPr>
              <a:solidFill>
                <a:schemeClr val="dk1"/>
              </a:solidFill>
              <a:latin typeface="Proxima Nova"/>
              <a:ea typeface="Proxima Nova"/>
              <a:cs typeface="Proxima Nova"/>
              <a:sym typeface="Proxima Nova"/>
            </a:endParaRPr>
          </a:p>
        </p:txBody>
      </p:sp>
      <p:sp>
        <p:nvSpPr>
          <p:cNvPr id="453" name="Shape 453"/>
          <p:cNvSpPr txBox="1"/>
          <p:nvPr/>
        </p:nvSpPr>
        <p:spPr>
          <a:xfrm>
            <a:off x="395050" y="4111600"/>
            <a:ext cx="4843200" cy="393000"/>
          </a:xfrm>
          <a:prstGeom prst="rect">
            <a:avLst/>
          </a:prstGeom>
          <a:noFill/>
          <a:ln>
            <a:noFill/>
          </a:ln>
        </p:spPr>
        <p:txBody>
          <a:bodyPr anchorCtr="0" anchor="t" bIns="91425" lIns="91425" spcFirstLastPara="1" rIns="91425" wrap="square" tIns="91425">
            <a:noAutofit/>
          </a:bodyPr>
          <a:lstStyle/>
          <a:p>
            <a:pPr indent="0" lvl="0" marL="0" rtl="0">
              <a:lnSpc>
                <a:spcPct val="115000"/>
              </a:lnSpc>
              <a:spcBef>
                <a:spcPts val="0"/>
              </a:spcBef>
              <a:spcAft>
                <a:spcPts val="0"/>
              </a:spcAft>
              <a:buNone/>
            </a:pPr>
            <a:r>
              <a:rPr lang="en" u="sng">
                <a:solidFill>
                  <a:schemeClr val="hlink"/>
                </a:solidFill>
                <a:latin typeface="Proxima Nova"/>
                <a:ea typeface="Proxima Nova"/>
                <a:cs typeface="Proxima Nova"/>
                <a:sym typeface="Proxima Nova"/>
                <a:hlinkClick r:id="rId5"/>
              </a:rPr>
              <a:t>https://access.redhat.com/blogs/2184921/posts/2849871</a:t>
            </a:r>
            <a:r>
              <a:rPr lang="en">
                <a:solidFill>
                  <a:schemeClr val="dk1"/>
                </a:solidFill>
                <a:latin typeface="Proxima Nova"/>
                <a:ea typeface="Proxima Nova"/>
                <a:cs typeface="Proxima Nova"/>
                <a:sym typeface="Proxima Nova"/>
              </a:rPr>
              <a:t> </a:t>
            </a:r>
            <a:endParaRPr>
              <a:solidFill>
                <a:schemeClr val="dk1"/>
              </a:solidFill>
              <a:latin typeface="Proxima Nova"/>
              <a:ea typeface="Proxima Nova"/>
              <a:cs typeface="Proxima Nova"/>
              <a:sym typeface="Proxima Nova"/>
            </a:endParaRPr>
          </a:p>
          <a:p>
            <a:pPr indent="0" lvl="0" marL="0" rtl="0">
              <a:spcBef>
                <a:spcPts val="0"/>
              </a:spcBef>
              <a:spcAft>
                <a:spcPts val="0"/>
              </a:spcAft>
              <a:buNone/>
            </a:pPr>
            <a:r>
              <a:t/>
            </a:r>
            <a:endParaRPr>
              <a:latin typeface="Proxima Nova"/>
              <a:ea typeface="Proxima Nova"/>
              <a:cs typeface="Proxima Nova"/>
              <a:sym typeface="Proxima Nova"/>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7" name="Shape 457"/>
        <p:cNvGrpSpPr/>
        <p:nvPr/>
      </p:nvGrpSpPr>
      <p:grpSpPr>
        <a:xfrm>
          <a:off x="0" y="0"/>
          <a:ext cx="0" cy="0"/>
          <a:chOff x="0" y="0"/>
          <a:chExt cx="0" cy="0"/>
        </a:xfrm>
      </p:grpSpPr>
      <p:sp>
        <p:nvSpPr>
          <p:cNvPr id="458" name="Shape 458"/>
          <p:cNvSpPr txBox="1"/>
          <p:nvPr>
            <p:ph type="title"/>
          </p:nvPr>
        </p:nvSpPr>
        <p:spPr>
          <a:xfrm>
            <a:off x="457200" y="-22621"/>
            <a:ext cx="8229600" cy="857400"/>
          </a:xfrm>
          <a:prstGeom prst="rect">
            <a:avLst/>
          </a:prstGeom>
        </p:spPr>
        <p:txBody>
          <a:bodyPr anchorCtr="0" anchor="b" bIns="91425" lIns="91425" spcFirstLastPara="1" rIns="91425" wrap="square" tIns="91425">
            <a:noAutofit/>
          </a:bodyPr>
          <a:lstStyle/>
          <a:p>
            <a:pPr indent="0" lvl="0" marL="0" rtl="0">
              <a:spcBef>
                <a:spcPts val="0"/>
              </a:spcBef>
              <a:spcAft>
                <a:spcPts val="1000"/>
              </a:spcAft>
              <a:buNone/>
            </a:pPr>
            <a:r>
              <a:rPr b="1" lang="en" sz="2400">
                <a:solidFill>
                  <a:schemeClr val="dk1"/>
                </a:solidFill>
                <a:latin typeface="Proxima Nova"/>
                <a:ea typeface="Proxima Nova"/>
                <a:cs typeface="Proxima Nova"/>
                <a:sym typeface="Proxima Nova"/>
              </a:rPr>
              <a:t>Red Hat Insights - SAP Rules</a:t>
            </a:r>
            <a:endParaRPr/>
          </a:p>
        </p:txBody>
      </p:sp>
      <p:pic>
        <p:nvPicPr>
          <p:cNvPr id="459" name="Shape 459"/>
          <p:cNvPicPr preferRelativeResize="0"/>
          <p:nvPr/>
        </p:nvPicPr>
        <p:blipFill>
          <a:blip r:embed="rId3">
            <a:alphaModFix/>
          </a:blip>
          <a:stretch>
            <a:fillRect/>
          </a:stretch>
        </p:blipFill>
        <p:spPr>
          <a:xfrm>
            <a:off x="580897" y="755362"/>
            <a:ext cx="5455427" cy="3632776"/>
          </a:xfrm>
          <a:prstGeom prst="rect">
            <a:avLst/>
          </a:prstGeom>
          <a:noFill/>
          <a:ln>
            <a:noFill/>
          </a:ln>
        </p:spPr>
      </p:pic>
      <p:sp>
        <p:nvSpPr>
          <p:cNvPr id="460" name="Shape 460"/>
          <p:cNvSpPr txBox="1"/>
          <p:nvPr/>
        </p:nvSpPr>
        <p:spPr>
          <a:xfrm>
            <a:off x="6328650" y="721300"/>
            <a:ext cx="2536200" cy="36327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
              <a:t>early notifications of minimum releases of certain packages</a:t>
            </a:r>
            <a:endParaRPr/>
          </a:p>
          <a:p>
            <a:pPr indent="-317500" lvl="0" marL="457200" rtl="0">
              <a:spcBef>
                <a:spcPts val="0"/>
              </a:spcBef>
              <a:spcAft>
                <a:spcPts val="0"/>
              </a:spcAft>
              <a:buSzPts val="1400"/>
              <a:buChar char="●"/>
            </a:pPr>
            <a:r>
              <a:rPr lang="en"/>
              <a:t>check of correct kernel parameters</a:t>
            </a:r>
            <a:endParaRPr/>
          </a:p>
          <a:p>
            <a:pPr indent="-317500" lvl="0" marL="457200" rtl="0">
              <a:spcBef>
                <a:spcPts val="0"/>
              </a:spcBef>
              <a:spcAft>
                <a:spcPts val="0"/>
              </a:spcAft>
              <a:buSzPts val="1400"/>
              <a:buChar char="●"/>
            </a:pPr>
            <a:r>
              <a:rPr lang="en"/>
              <a:t>new findings in SAP development will automatically be messaged</a:t>
            </a:r>
            <a:endParaRPr/>
          </a:p>
          <a:p>
            <a:pPr indent="0" lvl="0" marL="0" rtl="0">
              <a:spcBef>
                <a:spcPts val="0"/>
              </a:spcBef>
              <a:spcAft>
                <a:spcPts val="0"/>
              </a:spcAft>
              <a:buNone/>
            </a:pPr>
            <a:r>
              <a:t/>
            </a:r>
            <a:endParaRPr/>
          </a:p>
          <a:p>
            <a:pPr indent="0" lvl="0" marL="0" rtl="0">
              <a:spcBef>
                <a:spcPts val="0"/>
              </a:spcBef>
              <a:spcAft>
                <a:spcPts val="0"/>
              </a:spcAft>
              <a:buNone/>
            </a:pPr>
            <a:r>
              <a:rPr lang="en"/>
              <a:t>Leads to higher stability, security and managabilty of Red Hat based SAP landscapes</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4" name="Shape 464"/>
        <p:cNvGrpSpPr/>
        <p:nvPr/>
      </p:nvGrpSpPr>
      <p:grpSpPr>
        <a:xfrm>
          <a:off x="0" y="0"/>
          <a:ext cx="0" cy="0"/>
          <a:chOff x="0" y="0"/>
          <a:chExt cx="0" cy="0"/>
        </a:xfrm>
      </p:grpSpPr>
      <p:sp>
        <p:nvSpPr>
          <p:cNvPr id="465" name="Shape 465"/>
          <p:cNvSpPr txBox="1"/>
          <p:nvPr>
            <p:ph type="title"/>
          </p:nvPr>
        </p:nvSpPr>
        <p:spPr>
          <a:xfrm>
            <a:off x="457200" y="-22621"/>
            <a:ext cx="8229600" cy="857400"/>
          </a:xfrm>
          <a:prstGeom prst="rect">
            <a:avLst/>
          </a:prstGeom>
        </p:spPr>
        <p:txBody>
          <a:bodyPr anchorCtr="0" anchor="b" bIns="91425" lIns="91425" spcFirstLastPara="1" rIns="91425" wrap="square" tIns="91425">
            <a:noAutofit/>
          </a:bodyPr>
          <a:lstStyle/>
          <a:p>
            <a:pPr indent="0" lvl="0" marL="0" rtl="0">
              <a:spcBef>
                <a:spcPts val="0"/>
              </a:spcBef>
              <a:spcAft>
                <a:spcPts val="1000"/>
              </a:spcAft>
              <a:buNone/>
            </a:pPr>
            <a:r>
              <a:rPr b="1" lang="en" sz="2400">
                <a:solidFill>
                  <a:schemeClr val="dk1"/>
                </a:solidFill>
                <a:latin typeface="Proxima Nova"/>
                <a:ea typeface="Proxima Nova"/>
                <a:cs typeface="Proxima Nova"/>
                <a:sym typeface="Proxima Nova"/>
              </a:rPr>
              <a:t>Red Hat Insights - SAP Rules</a:t>
            </a:r>
            <a:endParaRPr/>
          </a:p>
        </p:txBody>
      </p:sp>
      <p:sp>
        <p:nvSpPr>
          <p:cNvPr id="466" name="Shape 466"/>
          <p:cNvSpPr txBox="1"/>
          <p:nvPr/>
        </p:nvSpPr>
        <p:spPr>
          <a:xfrm>
            <a:off x="6328650" y="721300"/>
            <a:ext cx="2536200" cy="3632700"/>
          </a:xfrm>
          <a:prstGeom prst="rect">
            <a:avLst/>
          </a:prstGeom>
          <a:noFill/>
          <a:ln>
            <a:noFill/>
          </a:ln>
        </p:spPr>
        <p:txBody>
          <a:bodyPr anchorCtr="0" anchor="t" bIns="91425" lIns="91425" spcFirstLastPara="1" rIns="91425" wrap="square" tIns="91425">
            <a:noAutofit/>
          </a:bodyPr>
          <a:lstStyle/>
          <a:p>
            <a:pPr indent="-317500" lvl="0" marL="457200" rtl="0">
              <a:spcBef>
                <a:spcPts val="0"/>
              </a:spcBef>
              <a:spcAft>
                <a:spcPts val="0"/>
              </a:spcAft>
              <a:buSzPts val="1400"/>
              <a:buChar char="●"/>
            </a:pPr>
            <a:r>
              <a:rPr lang="en"/>
              <a:t>early notifications of minimum releases of certain packages</a:t>
            </a:r>
            <a:endParaRPr/>
          </a:p>
          <a:p>
            <a:pPr indent="-317500" lvl="0" marL="457200" rtl="0">
              <a:spcBef>
                <a:spcPts val="0"/>
              </a:spcBef>
              <a:spcAft>
                <a:spcPts val="0"/>
              </a:spcAft>
              <a:buSzPts val="1400"/>
              <a:buChar char="●"/>
            </a:pPr>
            <a:r>
              <a:rPr lang="en"/>
              <a:t>check of correct kernel parameters</a:t>
            </a:r>
            <a:endParaRPr/>
          </a:p>
          <a:p>
            <a:pPr indent="-317500" lvl="0" marL="457200" rtl="0">
              <a:spcBef>
                <a:spcPts val="0"/>
              </a:spcBef>
              <a:spcAft>
                <a:spcPts val="0"/>
              </a:spcAft>
              <a:buSzPts val="1400"/>
              <a:buChar char="●"/>
            </a:pPr>
            <a:r>
              <a:rPr lang="en"/>
              <a:t>new findings in SAP development will automatically be messaged</a:t>
            </a:r>
            <a:endParaRPr/>
          </a:p>
          <a:p>
            <a:pPr indent="0" lvl="0" marL="0" rtl="0">
              <a:spcBef>
                <a:spcPts val="0"/>
              </a:spcBef>
              <a:spcAft>
                <a:spcPts val="0"/>
              </a:spcAft>
              <a:buNone/>
            </a:pPr>
            <a:r>
              <a:t/>
            </a:r>
            <a:endParaRPr/>
          </a:p>
          <a:p>
            <a:pPr indent="0" lvl="0" marL="0" rtl="0">
              <a:spcBef>
                <a:spcPts val="0"/>
              </a:spcBef>
              <a:spcAft>
                <a:spcPts val="0"/>
              </a:spcAft>
              <a:buNone/>
            </a:pPr>
            <a:r>
              <a:rPr lang="en"/>
              <a:t>Leads to higher stability, security and managabilty of Red Hat based SAP landscapes</a:t>
            </a:r>
            <a:endParaRPr/>
          </a:p>
        </p:txBody>
      </p:sp>
      <p:pic>
        <p:nvPicPr>
          <p:cNvPr id="467" name="Shape 467"/>
          <p:cNvPicPr preferRelativeResize="0"/>
          <p:nvPr/>
        </p:nvPicPr>
        <p:blipFill rotWithShape="1">
          <a:blip r:embed="rId3">
            <a:alphaModFix/>
          </a:blip>
          <a:srcRect b="0" l="1117" r="0" t="0"/>
          <a:stretch/>
        </p:blipFill>
        <p:spPr>
          <a:xfrm>
            <a:off x="651075" y="631700"/>
            <a:ext cx="5029575" cy="43867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471" name="Shape 471"/>
        <p:cNvGrpSpPr/>
        <p:nvPr/>
      </p:nvGrpSpPr>
      <p:grpSpPr>
        <a:xfrm>
          <a:off x="0" y="0"/>
          <a:ext cx="0" cy="0"/>
          <a:chOff x="0" y="0"/>
          <a:chExt cx="0" cy="0"/>
        </a:xfrm>
      </p:grpSpPr>
      <p:sp>
        <p:nvSpPr>
          <p:cNvPr id="472" name="Shape 472"/>
          <p:cNvSpPr txBox="1"/>
          <p:nvPr/>
        </p:nvSpPr>
        <p:spPr>
          <a:xfrm>
            <a:off x="457200" y="433800"/>
            <a:ext cx="8229300" cy="8586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1000"/>
              </a:spcAft>
              <a:buNone/>
            </a:pPr>
            <a:r>
              <a:rPr b="1" lang="en" sz="2400">
                <a:solidFill>
                  <a:schemeClr val="dk1"/>
                </a:solidFill>
                <a:latin typeface="Proxima Nova"/>
                <a:ea typeface="Proxima Nova"/>
                <a:cs typeface="Proxima Nova"/>
                <a:sym typeface="Proxima Nova"/>
              </a:rPr>
              <a:t>Transition to Update Services for SAP Solutions</a:t>
            </a:r>
            <a:endParaRPr b="1" sz="2400">
              <a:latin typeface="Proxima Nova"/>
              <a:ea typeface="Proxima Nova"/>
              <a:cs typeface="Proxima Nova"/>
              <a:sym typeface="Proxima Nova"/>
            </a:endParaRPr>
          </a:p>
        </p:txBody>
      </p:sp>
      <p:sp>
        <p:nvSpPr>
          <p:cNvPr id="473" name="Shape 473"/>
          <p:cNvSpPr txBox="1"/>
          <p:nvPr/>
        </p:nvSpPr>
        <p:spPr>
          <a:xfrm>
            <a:off x="457200" y="1127275"/>
            <a:ext cx="8448000" cy="3413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15000"/>
              </a:lnSpc>
              <a:spcBef>
                <a:spcPts val="0"/>
              </a:spcBef>
              <a:spcAft>
                <a:spcPts val="0"/>
              </a:spcAft>
              <a:buClr>
                <a:srgbClr val="000000"/>
              </a:buClr>
              <a:buSzPts val="1800"/>
              <a:buFont typeface="Proxima Nova"/>
              <a:buChar char="●"/>
            </a:pPr>
            <a:r>
              <a:rPr lang="en" sz="1800">
                <a:latin typeface="Proxima Nova"/>
                <a:ea typeface="Proxima Nova"/>
                <a:cs typeface="Proxima Nova"/>
                <a:sym typeface="Proxima Nova"/>
              </a:rPr>
              <a:t>$0 Bridge SKU, to existing RHEL for SAP HANA customers only</a:t>
            </a:r>
            <a:endParaRPr sz="1800">
              <a:latin typeface="Proxima Nova"/>
              <a:ea typeface="Proxima Nova"/>
              <a:cs typeface="Proxima Nova"/>
              <a:sym typeface="Proxima Nova"/>
            </a:endParaRPr>
          </a:p>
          <a:p>
            <a:pPr indent="-342900" lvl="0" marL="457200" marR="0" rtl="0" algn="l">
              <a:lnSpc>
                <a:spcPct val="115000"/>
              </a:lnSpc>
              <a:spcBef>
                <a:spcPts val="0"/>
              </a:spcBef>
              <a:spcAft>
                <a:spcPts val="0"/>
              </a:spcAft>
              <a:buClr>
                <a:srgbClr val="000000"/>
              </a:buClr>
              <a:buSzPts val="1800"/>
              <a:buFont typeface="Proxima Nova"/>
              <a:buChar char="●"/>
            </a:pPr>
            <a:r>
              <a:rPr lang="en" sz="1800">
                <a:latin typeface="Proxima Nova"/>
                <a:ea typeface="Proxima Nova"/>
                <a:cs typeface="Proxima Nova"/>
                <a:sym typeface="Proxima Nova"/>
              </a:rPr>
              <a:t>Why we created this SKU</a:t>
            </a:r>
            <a:endParaRPr sz="1800">
              <a:latin typeface="Proxima Nova"/>
              <a:ea typeface="Proxima Nova"/>
              <a:cs typeface="Proxima Nova"/>
              <a:sym typeface="Proxima Nova"/>
            </a:endParaRPr>
          </a:p>
          <a:p>
            <a:pPr indent="-330200" lvl="1" marL="914400" marR="0" rtl="0" algn="l">
              <a:lnSpc>
                <a:spcPct val="115000"/>
              </a:lnSpc>
              <a:spcBef>
                <a:spcPts val="0"/>
              </a:spcBef>
              <a:spcAft>
                <a:spcPts val="0"/>
              </a:spcAft>
              <a:buClr>
                <a:srgbClr val="000000"/>
              </a:buClr>
              <a:buSzPts val="1600"/>
              <a:buFont typeface="Proxima Nova"/>
              <a:buChar char="○"/>
            </a:pPr>
            <a:r>
              <a:rPr lang="en" sz="1600">
                <a:latin typeface="Proxima Nova"/>
                <a:ea typeface="Proxima Nova"/>
                <a:cs typeface="Proxima Nova"/>
                <a:sym typeface="Proxima Nova"/>
              </a:rPr>
              <a:t>Existing 2 years EUS of RHEL 7.2 ends at Nov. 2017</a:t>
            </a:r>
            <a:endParaRPr sz="1600">
              <a:latin typeface="Proxima Nova"/>
              <a:ea typeface="Proxima Nova"/>
              <a:cs typeface="Proxima Nova"/>
              <a:sym typeface="Proxima Nova"/>
            </a:endParaRPr>
          </a:p>
          <a:p>
            <a:pPr indent="-330200" lvl="1" marL="914400" marR="0" rtl="0" algn="l">
              <a:lnSpc>
                <a:spcPct val="115000"/>
              </a:lnSpc>
              <a:spcBef>
                <a:spcPts val="0"/>
              </a:spcBef>
              <a:spcAft>
                <a:spcPts val="0"/>
              </a:spcAft>
              <a:buSzPts val="1600"/>
              <a:buFont typeface="Proxima Nova"/>
              <a:buChar char="○"/>
            </a:pPr>
            <a:r>
              <a:rPr lang="en" sz="1600">
                <a:latin typeface="Proxima Nova"/>
                <a:ea typeface="Proxima Nova"/>
                <a:cs typeface="Proxima Nova"/>
                <a:sym typeface="Proxima Nova"/>
              </a:rPr>
              <a:t>Not all the customers can move to 7.3 or RHEL for SAP Solutions SKU by then</a:t>
            </a:r>
            <a:endParaRPr sz="1600">
              <a:latin typeface="Proxima Nova"/>
              <a:ea typeface="Proxima Nova"/>
              <a:cs typeface="Proxima Nova"/>
              <a:sym typeface="Proxima Nova"/>
            </a:endParaRPr>
          </a:p>
          <a:p>
            <a:pPr indent="-342900" lvl="0" marL="4572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Term</a:t>
            </a:r>
            <a:endParaRPr sz="1800">
              <a:latin typeface="Proxima Nova"/>
              <a:ea typeface="Proxima Nova"/>
              <a:cs typeface="Proxima Nova"/>
              <a:sym typeface="Proxima Nova"/>
            </a:endParaRPr>
          </a:p>
          <a:p>
            <a:pPr indent="-330200" lvl="1" marL="914400" marR="0" rtl="0" algn="l">
              <a:lnSpc>
                <a:spcPct val="115000"/>
              </a:lnSpc>
              <a:spcBef>
                <a:spcPts val="0"/>
              </a:spcBef>
              <a:spcAft>
                <a:spcPts val="0"/>
              </a:spcAft>
              <a:buSzPts val="1600"/>
              <a:buFont typeface="Proxima Nova"/>
              <a:buChar char="○"/>
            </a:pPr>
            <a:r>
              <a:rPr lang="en" sz="1600">
                <a:latin typeface="Proxima Nova"/>
                <a:ea typeface="Proxima Nova"/>
                <a:cs typeface="Proxima Nova"/>
                <a:sym typeface="Proxima Nova"/>
              </a:rPr>
              <a:t>Can be added to existing RHEL for SAP HANA customer account</a:t>
            </a:r>
            <a:r>
              <a:rPr lang="en" sz="1600">
                <a:highlight>
                  <a:srgbClr val="FFFFFF"/>
                </a:highlight>
                <a:latin typeface="Proxima Nova"/>
                <a:ea typeface="Proxima Nova"/>
                <a:cs typeface="Proxima Nova"/>
                <a:sym typeface="Proxima Nova"/>
              </a:rPr>
              <a:t> </a:t>
            </a:r>
            <a:r>
              <a:rPr lang="en" sz="1600">
                <a:latin typeface="Proxima Nova"/>
                <a:ea typeface="Proxima Nova"/>
                <a:cs typeface="Proxima Nova"/>
                <a:sym typeface="Proxima Nova"/>
              </a:rPr>
              <a:t>at zero cost</a:t>
            </a:r>
            <a:endParaRPr sz="1600">
              <a:latin typeface="Proxima Nova"/>
              <a:ea typeface="Proxima Nova"/>
              <a:cs typeface="Proxima Nova"/>
              <a:sym typeface="Proxima Nova"/>
            </a:endParaRPr>
          </a:p>
          <a:p>
            <a:pPr indent="-330200" lvl="1" marL="914400" marR="0" rtl="0" algn="l">
              <a:lnSpc>
                <a:spcPct val="115000"/>
              </a:lnSpc>
              <a:spcBef>
                <a:spcPts val="0"/>
              </a:spcBef>
              <a:spcAft>
                <a:spcPts val="0"/>
              </a:spcAft>
              <a:buSzPts val="1600"/>
              <a:buFont typeface="Proxima Nova"/>
              <a:buChar char="○"/>
            </a:pPr>
            <a:r>
              <a:rPr lang="en" sz="1600">
                <a:latin typeface="Proxima Nova"/>
                <a:ea typeface="Proxima Nova"/>
                <a:cs typeface="Proxima Nova"/>
                <a:sym typeface="Proxima Nova"/>
              </a:rPr>
              <a:t>Co-termed to expire at the existing contract’s renewal or Nov. 2020, whichever occurs first</a:t>
            </a:r>
            <a:endParaRPr sz="1600">
              <a:latin typeface="Proxima Nova"/>
              <a:ea typeface="Proxima Nova"/>
              <a:cs typeface="Proxima Nova"/>
              <a:sym typeface="Proxima Nova"/>
            </a:endParaRPr>
          </a:p>
          <a:p>
            <a:pPr indent="-330200" lvl="1" marL="914400" rtl="0">
              <a:lnSpc>
                <a:spcPct val="115000"/>
              </a:lnSpc>
              <a:spcBef>
                <a:spcPts val="0"/>
              </a:spcBef>
              <a:spcAft>
                <a:spcPts val="0"/>
              </a:spcAft>
              <a:buClr>
                <a:schemeClr val="dk1"/>
              </a:buClr>
              <a:buSzPts val="1600"/>
              <a:buFont typeface="Proxima Nova"/>
              <a:buChar char="○"/>
            </a:pPr>
            <a:r>
              <a:rPr lang="en" sz="1600">
                <a:solidFill>
                  <a:schemeClr val="dk1"/>
                </a:solidFill>
                <a:latin typeface="Proxima Nova"/>
                <a:ea typeface="Proxima Nova"/>
                <a:cs typeface="Proxima Nova"/>
                <a:sym typeface="Proxima Nova"/>
              </a:rPr>
              <a:t>Bridge SKU is not renewable</a:t>
            </a:r>
            <a:endParaRPr sz="1600">
              <a:latin typeface="Proxima Nova"/>
              <a:ea typeface="Proxima Nova"/>
              <a:cs typeface="Proxima Nova"/>
              <a:sym typeface="Proxima Nova"/>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477" name="Shape 477"/>
        <p:cNvGrpSpPr/>
        <p:nvPr/>
      </p:nvGrpSpPr>
      <p:grpSpPr>
        <a:xfrm>
          <a:off x="0" y="0"/>
          <a:ext cx="0" cy="0"/>
          <a:chOff x="0" y="0"/>
          <a:chExt cx="0" cy="0"/>
        </a:xfrm>
      </p:grpSpPr>
      <p:grpSp>
        <p:nvGrpSpPr>
          <p:cNvPr id="478" name="Shape 478"/>
          <p:cNvGrpSpPr/>
          <p:nvPr/>
        </p:nvGrpSpPr>
        <p:grpSpPr>
          <a:xfrm>
            <a:off x="915475" y="3096300"/>
            <a:ext cx="5031600" cy="886800"/>
            <a:chOff x="915475" y="3096300"/>
            <a:chExt cx="5031600" cy="886800"/>
          </a:xfrm>
        </p:grpSpPr>
        <p:sp>
          <p:nvSpPr>
            <p:cNvPr id="479" name="Shape 479"/>
            <p:cNvSpPr txBox="1"/>
            <p:nvPr/>
          </p:nvSpPr>
          <p:spPr>
            <a:xfrm>
              <a:off x="4514575" y="3096300"/>
              <a:ext cx="1432500" cy="886800"/>
            </a:xfrm>
            <a:prstGeom prst="rect">
              <a:avLst/>
            </a:prstGeom>
            <a:solidFill>
              <a:srgbClr val="F4CCCC"/>
            </a:solidFill>
            <a:ln cap="flat" cmpd="sng" w="9525">
              <a:solidFill>
                <a:srgbClr val="000000"/>
              </a:solidFill>
              <a:prstDash val="solid"/>
              <a:round/>
              <a:headEnd len="med" w="med" type="none"/>
              <a:tailEnd len="med" w="med" type="none"/>
            </a:ln>
          </p:spPr>
          <p:txBody>
            <a:bodyPr anchorCtr="0" anchor="t" bIns="91425" lIns="91425" spcFirstLastPara="1" rIns="91425" wrap="square" tIns="91425">
              <a:noAutofit/>
            </a:bodyPr>
            <a:lstStyle/>
            <a:p>
              <a:pPr indent="0" lvl="0" marL="0" rtl="0">
                <a:spcBef>
                  <a:spcPts val="0"/>
                </a:spcBef>
                <a:spcAft>
                  <a:spcPts val="0"/>
                </a:spcAft>
                <a:buNone/>
              </a:pPr>
              <a:r>
                <a:rPr b="1" lang="en">
                  <a:latin typeface="Proxima Nova"/>
                  <a:ea typeface="Proxima Nova"/>
                  <a:cs typeface="Proxima Nova"/>
                  <a:sym typeface="Proxima Nova"/>
                </a:rPr>
                <a:t>CAUTION:</a:t>
              </a:r>
              <a:endParaRPr b="1">
                <a:latin typeface="Proxima Nova"/>
                <a:ea typeface="Proxima Nova"/>
                <a:cs typeface="Proxima Nova"/>
                <a:sym typeface="Proxima Nova"/>
              </a:endParaRPr>
            </a:p>
            <a:p>
              <a:pPr indent="0" lvl="0" marL="0" rtl="0">
                <a:spcBef>
                  <a:spcPts val="0"/>
                </a:spcBef>
                <a:spcAft>
                  <a:spcPts val="0"/>
                </a:spcAft>
                <a:buNone/>
              </a:pPr>
              <a:r>
                <a:rPr b="1" lang="en">
                  <a:latin typeface="Proxima Nova"/>
                  <a:ea typeface="Proxima Nova"/>
                  <a:cs typeface="Proxima Nova"/>
                  <a:sym typeface="Proxima Nova"/>
                </a:rPr>
                <a:t>not part of the </a:t>
              </a:r>
              <a:endParaRPr b="1">
                <a:latin typeface="Proxima Nova"/>
                <a:ea typeface="Proxima Nova"/>
                <a:cs typeface="Proxima Nova"/>
                <a:sym typeface="Proxima Nova"/>
              </a:endParaRPr>
            </a:p>
            <a:p>
              <a:pPr indent="0" lvl="0" marL="0" rtl="0">
                <a:spcBef>
                  <a:spcPts val="0"/>
                </a:spcBef>
                <a:spcAft>
                  <a:spcPts val="0"/>
                </a:spcAft>
                <a:buNone/>
              </a:pPr>
              <a:r>
                <a:rPr b="1" lang="en">
                  <a:latin typeface="Proxima Nova"/>
                  <a:ea typeface="Proxima Nova"/>
                  <a:cs typeface="Proxima Nova"/>
                  <a:sym typeface="Proxima Nova"/>
                </a:rPr>
                <a:t>$0-bridge SKU</a:t>
              </a:r>
              <a:endParaRPr b="1">
                <a:latin typeface="Proxima Nova"/>
                <a:ea typeface="Proxima Nova"/>
                <a:cs typeface="Proxima Nova"/>
                <a:sym typeface="Proxima Nova"/>
              </a:endParaRPr>
            </a:p>
          </p:txBody>
        </p:sp>
        <p:sp>
          <p:nvSpPr>
            <p:cNvPr id="480" name="Shape 480"/>
            <p:cNvSpPr/>
            <p:nvPr/>
          </p:nvSpPr>
          <p:spPr>
            <a:xfrm>
              <a:off x="3969475" y="3207750"/>
              <a:ext cx="545100" cy="663900"/>
            </a:xfrm>
            <a:prstGeom prst="leftArrow">
              <a:avLst>
                <a:gd fmla="val 50000" name="adj1"/>
                <a:gd fmla="val 50000" name="adj2"/>
              </a:avLst>
            </a:prstGeom>
            <a:solidFill>
              <a:srgbClr val="F4CCCC"/>
            </a:solidFill>
            <a:ln cap="flat" cmpd="sng" w="9525">
              <a:solidFill>
                <a:schemeClr val="dk2"/>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81" name="Shape 481"/>
            <p:cNvSpPr/>
            <p:nvPr/>
          </p:nvSpPr>
          <p:spPr>
            <a:xfrm>
              <a:off x="915475" y="3354450"/>
              <a:ext cx="3054000" cy="370500"/>
            </a:xfrm>
            <a:prstGeom prst="rect">
              <a:avLst/>
            </a:prstGeom>
            <a:solidFill>
              <a:srgbClr val="F4CCCC"/>
            </a:solidFill>
            <a:ln cap="flat" cmpd="sng" w="9525">
              <a:solidFill>
                <a:schemeClr val="dk2"/>
              </a:solidFill>
              <a:prstDash val="solid"/>
              <a:round/>
              <a:headEnd len="med" w="med" type="none"/>
              <a:tailEnd len="med" w="med" type="none"/>
            </a:ln>
          </p:spPr>
          <p:txBody>
            <a:bodyPr anchorCtr="0" anchor="ctr" bIns="91425" lIns="91425" spcFirstLastPara="1" rIns="91425" wrap="square" tIns="91425">
              <a:noAutofit/>
            </a:bodyPr>
            <a:lstStyle/>
            <a:p>
              <a:pPr indent="0" lvl="0" marL="0" rtl="0">
                <a:spcBef>
                  <a:spcPts val="0"/>
                </a:spcBef>
                <a:spcAft>
                  <a:spcPts val="0"/>
                </a:spcAft>
                <a:buNone/>
              </a:pPr>
              <a:r>
                <a:rPr lang="en"/>
                <a:t>							 </a:t>
              </a:r>
              <a:endParaRPr/>
            </a:p>
          </p:txBody>
        </p:sp>
      </p:grpSp>
      <p:sp>
        <p:nvSpPr>
          <p:cNvPr id="482" name="Shape 482"/>
          <p:cNvSpPr txBox="1"/>
          <p:nvPr/>
        </p:nvSpPr>
        <p:spPr>
          <a:xfrm>
            <a:off x="457200" y="1127275"/>
            <a:ext cx="6615000" cy="32520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15000"/>
              </a:lnSpc>
              <a:spcBef>
                <a:spcPts val="0"/>
              </a:spcBef>
              <a:spcAft>
                <a:spcPts val="0"/>
              </a:spcAft>
              <a:buClr>
                <a:srgbClr val="000000"/>
              </a:buClr>
              <a:buSzPts val="1800"/>
              <a:buFont typeface="Proxima Nova"/>
              <a:buChar char="●"/>
            </a:pPr>
            <a:r>
              <a:rPr lang="en" sz="1800">
                <a:latin typeface="Proxima Nova"/>
                <a:ea typeface="Proxima Nova"/>
                <a:cs typeface="Proxima Nova"/>
                <a:sym typeface="Proxima Nova"/>
              </a:rPr>
              <a:t>Repos of software child channels</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rhel-server-7-sap</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rhel-server-7-sap-hana</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rhel-server-7-ha</a:t>
            </a:r>
            <a:endParaRPr sz="1800">
              <a:latin typeface="Proxima Nova"/>
              <a:ea typeface="Proxima Nova"/>
              <a:cs typeface="Proxima Nova"/>
              <a:sym typeface="Proxima Nova"/>
            </a:endParaRPr>
          </a:p>
          <a:p>
            <a:pPr indent="-342900" lvl="0" marL="4572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Repos of Update Services for SAP Solutions</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rhel-server-7-e4s</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rhel-server-7-sap-e4s</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rhel-server-7-sap-hana-e4s</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rhel-server-7-ha-e4s</a:t>
            </a:r>
            <a:endParaRPr sz="1800">
              <a:latin typeface="Proxima Nova"/>
              <a:ea typeface="Proxima Nova"/>
              <a:cs typeface="Proxima Nova"/>
              <a:sym typeface="Proxima Nova"/>
            </a:endParaRPr>
          </a:p>
        </p:txBody>
      </p:sp>
      <p:sp>
        <p:nvSpPr>
          <p:cNvPr id="483" name="Shape 483"/>
          <p:cNvSpPr txBox="1"/>
          <p:nvPr/>
        </p:nvSpPr>
        <p:spPr>
          <a:xfrm>
            <a:off x="457200" y="433800"/>
            <a:ext cx="8229300" cy="8586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1000"/>
              </a:spcAft>
              <a:buNone/>
            </a:pPr>
            <a:r>
              <a:rPr b="1" lang="en" sz="2400">
                <a:solidFill>
                  <a:schemeClr val="dk1"/>
                </a:solidFill>
                <a:latin typeface="Proxima Nova"/>
                <a:ea typeface="Proxima Nova"/>
                <a:cs typeface="Proxima Nova"/>
                <a:sym typeface="Proxima Nova"/>
              </a:rPr>
              <a:t>How to Subscribe</a:t>
            </a:r>
            <a:endParaRPr b="1" sz="2400">
              <a:latin typeface="Proxima Nova"/>
              <a:ea typeface="Proxima Nova"/>
              <a:cs typeface="Proxima Nova"/>
              <a:sym typeface="Proxima Nov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8"/>
                                        </p:tgtEl>
                                        <p:attrNameLst>
                                          <p:attrName>style.visibility</p:attrName>
                                        </p:attrNameLst>
                                      </p:cBhvr>
                                      <p:to>
                                        <p:strVal val="visible"/>
                                      </p:to>
                                    </p:set>
                                    <p:animEffect filter="fade" transition="in">
                                      <p:cBhvr>
                                        <p:cTn dur="1000"/>
                                        <p:tgtEl>
                                          <p:spTgt spid="4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8"/>
                                        </p:tgtEl>
                                        <p:attrNameLst>
                                          <p:attrName>style.visibility</p:attrName>
                                        </p:attrNameLst>
                                      </p:cBhvr>
                                      <p:to>
                                        <p:strVal val="visible"/>
                                      </p:to>
                                    </p:set>
                                    <p:animEffect filter="fade" transition="in">
                                      <p:cBhvr>
                                        <p:cTn dur="1000"/>
                                        <p:tgtEl>
                                          <p:spTgt spid="4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7" name="Shape 487"/>
        <p:cNvGrpSpPr/>
        <p:nvPr/>
      </p:nvGrpSpPr>
      <p:grpSpPr>
        <a:xfrm>
          <a:off x="0" y="0"/>
          <a:ext cx="0" cy="0"/>
          <a:chOff x="0" y="0"/>
          <a:chExt cx="0" cy="0"/>
        </a:xfrm>
      </p:grpSpPr>
      <p:sp>
        <p:nvSpPr>
          <p:cNvPr id="488" name="Shape 488"/>
          <p:cNvSpPr txBox="1"/>
          <p:nvPr/>
        </p:nvSpPr>
        <p:spPr>
          <a:xfrm>
            <a:off x="457200" y="1127275"/>
            <a:ext cx="6615000" cy="32520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15000"/>
              </a:lnSpc>
              <a:spcBef>
                <a:spcPts val="0"/>
              </a:spcBef>
              <a:spcAft>
                <a:spcPts val="0"/>
              </a:spcAft>
              <a:buClr>
                <a:srgbClr val="000000"/>
              </a:buClr>
              <a:buSzPts val="1800"/>
              <a:buFont typeface="Proxima Nova"/>
              <a:buChar char="●"/>
            </a:pPr>
            <a:r>
              <a:rPr lang="en" sz="1800">
                <a:latin typeface="Proxima Nova"/>
                <a:ea typeface="Proxima Nova"/>
                <a:cs typeface="Proxima Nova"/>
                <a:sym typeface="Proxima Nova"/>
              </a:rPr>
              <a:t>Repos of software child channels</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rhel-server-7-sap</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rhel-server-7-sap-hana</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rhel-server-7-ha</a:t>
            </a:r>
            <a:endParaRPr sz="1800">
              <a:latin typeface="Proxima Nova"/>
              <a:ea typeface="Proxima Nova"/>
              <a:cs typeface="Proxima Nova"/>
              <a:sym typeface="Proxima Nova"/>
            </a:endParaRPr>
          </a:p>
          <a:p>
            <a:pPr indent="-342900" lvl="0" marL="4572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Repos of Update Services for SAP Solutions</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rhel-server-7-e4s</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rhel-server-7-sap-e4s</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rhel-server-7-sap-hana-e4s</a:t>
            </a:r>
            <a:endParaRPr sz="1800">
              <a:latin typeface="Proxima Nova"/>
              <a:ea typeface="Proxima Nova"/>
              <a:cs typeface="Proxima Nova"/>
              <a:sym typeface="Proxima Nova"/>
            </a:endParaRPr>
          </a:p>
          <a:p>
            <a:pPr indent="-342900" lvl="1" marL="9144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rhel-server-7-ha-e4s</a:t>
            </a:r>
            <a:endParaRPr sz="1800">
              <a:latin typeface="Proxima Nova"/>
              <a:ea typeface="Proxima Nova"/>
              <a:cs typeface="Proxima Nova"/>
              <a:sym typeface="Proxima Nova"/>
            </a:endParaRPr>
          </a:p>
        </p:txBody>
      </p:sp>
      <p:sp>
        <p:nvSpPr>
          <p:cNvPr id="489" name="Shape 489"/>
          <p:cNvSpPr txBox="1"/>
          <p:nvPr/>
        </p:nvSpPr>
        <p:spPr>
          <a:xfrm>
            <a:off x="457200" y="433800"/>
            <a:ext cx="8229300" cy="8586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1000"/>
              </a:spcAft>
              <a:buNone/>
            </a:pPr>
            <a:r>
              <a:rPr b="1" lang="en" sz="2400">
                <a:solidFill>
                  <a:schemeClr val="dk1"/>
                </a:solidFill>
                <a:latin typeface="Proxima Nova"/>
                <a:ea typeface="Proxima Nova"/>
                <a:cs typeface="Proxima Nova"/>
                <a:sym typeface="Proxima Nova"/>
              </a:rPr>
              <a:t>How to Subscribe</a:t>
            </a:r>
            <a:endParaRPr b="1" sz="2400">
              <a:latin typeface="Proxima Nova"/>
              <a:ea typeface="Proxima Nova"/>
              <a:cs typeface="Proxima Nova"/>
              <a:sym typeface="Proxima Nova"/>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3" name="Shape 493"/>
        <p:cNvGrpSpPr/>
        <p:nvPr/>
      </p:nvGrpSpPr>
      <p:grpSpPr>
        <a:xfrm>
          <a:off x="0" y="0"/>
          <a:ext cx="0" cy="0"/>
          <a:chOff x="0" y="0"/>
          <a:chExt cx="0" cy="0"/>
        </a:xfrm>
      </p:grpSpPr>
      <p:sp>
        <p:nvSpPr>
          <p:cNvPr id="494" name="Shape 494"/>
          <p:cNvSpPr txBox="1"/>
          <p:nvPr/>
        </p:nvSpPr>
        <p:spPr>
          <a:xfrm>
            <a:off x="457200" y="433800"/>
            <a:ext cx="8229300" cy="6828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1000"/>
              </a:spcAft>
              <a:buNone/>
            </a:pPr>
            <a:r>
              <a:rPr b="1" lang="en" sz="2400">
                <a:solidFill>
                  <a:schemeClr val="dk1"/>
                </a:solidFill>
                <a:latin typeface="Proxima Nova"/>
                <a:ea typeface="Proxima Nova"/>
                <a:cs typeface="Proxima Nova"/>
                <a:sym typeface="Proxima Nova"/>
              </a:rPr>
              <a:t>Reseller Price List US </a:t>
            </a:r>
            <a:r>
              <a:rPr b="1" lang="en" sz="1800">
                <a:solidFill>
                  <a:schemeClr val="dk1"/>
                </a:solidFill>
                <a:latin typeface="Proxima Nova"/>
                <a:ea typeface="Proxima Nova"/>
                <a:cs typeface="Proxima Nova"/>
                <a:sym typeface="Proxima Nova"/>
              </a:rPr>
              <a:t>(Effective Sept. 1st, 2017</a:t>
            </a:r>
            <a:r>
              <a:rPr b="1" lang="en" sz="1800">
                <a:solidFill>
                  <a:schemeClr val="dk1"/>
                </a:solidFill>
                <a:latin typeface="Proxima Nova"/>
                <a:ea typeface="Proxima Nova"/>
                <a:cs typeface="Proxima Nova"/>
                <a:sym typeface="Proxima Nova"/>
              </a:rPr>
              <a:t>, based on socket pair</a:t>
            </a:r>
            <a:r>
              <a:rPr b="1" lang="en" sz="1800">
                <a:solidFill>
                  <a:schemeClr val="dk1"/>
                </a:solidFill>
                <a:latin typeface="Proxima Nova"/>
                <a:ea typeface="Proxima Nova"/>
                <a:cs typeface="Proxima Nova"/>
                <a:sym typeface="Proxima Nova"/>
              </a:rPr>
              <a:t>)</a:t>
            </a:r>
            <a:endParaRPr b="1" sz="1800">
              <a:latin typeface="Proxima Nova"/>
              <a:ea typeface="Proxima Nova"/>
              <a:cs typeface="Proxima Nova"/>
              <a:sym typeface="Proxima Nova"/>
            </a:endParaRPr>
          </a:p>
        </p:txBody>
      </p:sp>
      <p:graphicFrame>
        <p:nvGraphicFramePr>
          <p:cNvPr id="495" name="Shape 495"/>
          <p:cNvGraphicFramePr/>
          <p:nvPr/>
        </p:nvGraphicFramePr>
        <p:xfrm>
          <a:off x="533400" y="1219200"/>
          <a:ext cx="3000000" cy="3000000"/>
        </p:xfrm>
        <a:graphic>
          <a:graphicData uri="http://schemas.openxmlformats.org/drawingml/2006/table">
            <a:tbl>
              <a:tblPr>
                <a:noFill/>
                <a:tableStyleId>{4F23BA56-8C44-4669-80C5-BA3FBD530FE2}</a:tableStyleId>
              </a:tblPr>
              <a:tblGrid>
                <a:gridCol w="1135400"/>
                <a:gridCol w="3736750"/>
                <a:gridCol w="1172725"/>
                <a:gridCol w="1087375"/>
                <a:gridCol w="1038425"/>
              </a:tblGrid>
              <a:tr h="361950">
                <a:tc gridSpan="2">
                  <a:txBody>
                    <a:bodyPr>
                      <a:noAutofit/>
                    </a:bodyPr>
                    <a:lstStyle/>
                    <a:p>
                      <a:pPr indent="0" lvl="0" marL="0" rtl="0" algn="ctr">
                        <a:lnSpc>
                          <a:spcPct val="115000"/>
                        </a:lnSpc>
                        <a:spcBef>
                          <a:spcPts val="0"/>
                        </a:spcBef>
                        <a:spcAft>
                          <a:spcPts val="0"/>
                        </a:spcAft>
                        <a:buNone/>
                      </a:pPr>
                      <a:r>
                        <a:rPr b="1" lang="en" sz="1200">
                          <a:solidFill>
                            <a:srgbClr val="FFFFFF"/>
                          </a:solidFill>
                        </a:rPr>
                        <a:t>Red Hat Enterprise Linux for SAP Solutions</a:t>
                      </a:r>
                      <a:endParaRPr b="1" sz="1200">
                        <a:solidFill>
                          <a:srgbClr val="FFFFFF"/>
                        </a:solidFill>
                      </a:endParaRPr>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solidFill>
                      <a:srgbClr val="CC0000"/>
                    </a:solidFill>
                  </a:tcPr>
                </a:tc>
                <a:tc hMerge="1"/>
                <a:tc>
                  <a:txBody>
                    <a:bodyPr>
                      <a:noAutofit/>
                    </a:bodyPr>
                    <a:lstStyle/>
                    <a:p>
                      <a:pPr indent="0" lvl="0" marL="0" rtl="0" algn="ctr">
                        <a:spcBef>
                          <a:spcPts val="0"/>
                        </a:spcBef>
                        <a:spcAft>
                          <a:spcPts val="0"/>
                        </a:spcAft>
                        <a:buNone/>
                      </a:pPr>
                      <a:r>
                        <a:rPr b="1" lang="en" sz="1200">
                          <a:solidFill>
                            <a:srgbClr val="FFFFFF"/>
                          </a:solidFill>
                        </a:rPr>
                        <a:t>MSRP</a:t>
                      </a:r>
                      <a:endParaRPr b="1" sz="1200">
                        <a:solidFill>
                          <a:srgbClr val="FFFFFF"/>
                        </a:solidFill>
                      </a:endParaRPr>
                    </a:p>
                    <a:p>
                      <a:pPr indent="0" lvl="0" marL="0" rtl="0" algn="ctr">
                        <a:spcBef>
                          <a:spcPts val="0"/>
                        </a:spcBef>
                        <a:spcAft>
                          <a:spcPts val="0"/>
                        </a:spcAft>
                        <a:buNone/>
                      </a:pPr>
                      <a:r>
                        <a:rPr b="1" lang="en" sz="1200">
                          <a:solidFill>
                            <a:srgbClr val="FFFFFF"/>
                          </a:solidFill>
                        </a:rPr>
                        <a:t>1Y</a:t>
                      </a:r>
                      <a:endParaRPr b="1" sz="1200">
                        <a:solidFill>
                          <a:srgbClr val="FFFFFF"/>
                        </a:solidFill>
                      </a:endParaRPr>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solidFill>
                      <a:srgbClr val="CC0000"/>
                    </a:solidFill>
                  </a:tcPr>
                </a:tc>
                <a:tc>
                  <a:txBody>
                    <a:bodyPr>
                      <a:noAutofit/>
                    </a:bodyPr>
                    <a:lstStyle/>
                    <a:p>
                      <a:pPr indent="0" lvl="0" marL="0" rtl="0" algn="ctr">
                        <a:spcBef>
                          <a:spcPts val="0"/>
                        </a:spcBef>
                        <a:spcAft>
                          <a:spcPts val="0"/>
                        </a:spcAft>
                        <a:buNone/>
                      </a:pPr>
                      <a:r>
                        <a:rPr b="1" lang="en" sz="1200">
                          <a:solidFill>
                            <a:srgbClr val="FFFFFF"/>
                          </a:solidFill>
                        </a:rPr>
                        <a:t>MSRP</a:t>
                      </a:r>
                      <a:endParaRPr b="1" sz="1200">
                        <a:solidFill>
                          <a:srgbClr val="FFFFFF"/>
                        </a:solidFill>
                      </a:endParaRPr>
                    </a:p>
                    <a:p>
                      <a:pPr indent="0" lvl="0" marL="0" rtl="0" algn="ctr">
                        <a:spcBef>
                          <a:spcPts val="0"/>
                        </a:spcBef>
                        <a:spcAft>
                          <a:spcPts val="0"/>
                        </a:spcAft>
                        <a:buNone/>
                      </a:pPr>
                      <a:r>
                        <a:rPr b="1" lang="en" sz="1200">
                          <a:solidFill>
                            <a:srgbClr val="FFFFFF"/>
                          </a:solidFill>
                        </a:rPr>
                        <a:t>3Y</a:t>
                      </a:r>
                      <a:endParaRPr b="1" sz="1200">
                        <a:solidFill>
                          <a:srgbClr val="FFFFFF"/>
                        </a:solidFill>
                      </a:endParaRPr>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solidFill>
                      <a:srgbClr val="CC0000"/>
                    </a:solidFill>
                  </a:tcPr>
                </a:tc>
                <a:tc>
                  <a:txBody>
                    <a:bodyPr>
                      <a:noAutofit/>
                    </a:bodyPr>
                    <a:lstStyle/>
                    <a:p>
                      <a:pPr indent="0" lvl="0" marL="0" rtl="0" algn="ctr">
                        <a:spcBef>
                          <a:spcPts val="0"/>
                        </a:spcBef>
                        <a:spcAft>
                          <a:spcPts val="0"/>
                        </a:spcAft>
                        <a:buNone/>
                      </a:pPr>
                      <a:r>
                        <a:rPr b="1" lang="en" sz="1200">
                          <a:solidFill>
                            <a:srgbClr val="FFFFFF"/>
                          </a:solidFill>
                        </a:rPr>
                        <a:t>Currency</a:t>
                      </a:r>
                      <a:endParaRPr b="1" sz="1200">
                        <a:solidFill>
                          <a:srgbClr val="FFFFFF"/>
                        </a:solidFill>
                      </a:endParaRPr>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solidFill>
                      <a:srgbClr val="CC0000"/>
                    </a:solidFill>
                  </a:tcPr>
                </a:tc>
              </a:tr>
              <a:tr h="466725">
                <a:tc>
                  <a:txBody>
                    <a:bodyPr>
                      <a:noAutofit/>
                    </a:bodyPr>
                    <a:lstStyle/>
                    <a:p>
                      <a:pPr indent="0" lvl="0" marL="0" rtl="0" algn="ctr">
                        <a:lnSpc>
                          <a:spcPct val="115000"/>
                        </a:lnSpc>
                        <a:spcBef>
                          <a:spcPts val="0"/>
                        </a:spcBef>
                        <a:spcAft>
                          <a:spcPts val="0"/>
                        </a:spcAft>
                        <a:buNone/>
                      </a:pPr>
                      <a:r>
                        <a:rPr lang="en" sz="1200"/>
                        <a:t>RH00763</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Red Hat Enterprise Linux for SAP Solutions, Premium (Physical or Virtual Nodes)</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2,149</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6,125</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USD</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r>
              <a:tr h="466725">
                <a:tc>
                  <a:txBody>
                    <a:bodyPr>
                      <a:noAutofit/>
                    </a:bodyPr>
                    <a:lstStyle/>
                    <a:p>
                      <a:pPr indent="0" lvl="0" marL="0" rtl="0" algn="ctr">
                        <a:lnSpc>
                          <a:spcPct val="115000"/>
                        </a:lnSpc>
                        <a:spcBef>
                          <a:spcPts val="0"/>
                        </a:spcBef>
                        <a:spcAft>
                          <a:spcPts val="0"/>
                        </a:spcAft>
                        <a:buNone/>
                      </a:pPr>
                      <a:r>
                        <a:rPr lang="en" sz="1200"/>
                        <a:t>RH00764</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Red Hat Enterprise Linux for SAP Solutions, Standard (Physical or Virtual Nodes)</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1,749</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4,985</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USD</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r>
              <a:tr h="600075">
                <a:tc>
                  <a:txBody>
                    <a:bodyPr>
                      <a:noAutofit/>
                    </a:bodyPr>
                    <a:lstStyle/>
                    <a:p>
                      <a:pPr indent="0" lvl="0" marL="0" rtl="0" algn="ctr">
                        <a:lnSpc>
                          <a:spcPct val="115000"/>
                        </a:lnSpc>
                        <a:spcBef>
                          <a:spcPts val="0"/>
                        </a:spcBef>
                        <a:spcAft>
                          <a:spcPts val="0"/>
                        </a:spcAft>
                        <a:buNone/>
                      </a:pPr>
                      <a:r>
                        <a:rPr lang="en" sz="1200"/>
                        <a:t>RH00767</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Red Hat Enterprise Linux for Virtual Datacenters for SAP Solutions, Premium (socket-pair, unlimited guest)</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6,799</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19,377</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USD</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r>
              <a:tr h="600075">
                <a:tc>
                  <a:txBody>
                    <a:bodyPr>
                      <a:noAutofit/>
                    </a:bodyPr>
                    <a:lstStyle/>
                    <a:p>
                      <a:pPr indent="0" lvl="0" marL="0" rtl="0" algn="ctr">
                        <a:lnSpc>
                          <a:spcPct val="115000"/>
                        </a:lnSpc>
                        <a:spcBef>
                          <a:spcPts val="0"/>
                        </a:spcBef>
                        <a:spcAft>
                          <a:spcPts val="0"/>
                        </a:spcAft>
                        <a:buNone/>
                      </a:pPr>
                      <a:r>
                        <a:rPr lang="en" sz="1200"/>
                        <a:t>RH00768</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Red Hat Enterprise Linux for Virtual Datacenters for SAP Solutions, Standard (socket-pair, unlimited guest)</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5,599</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15,957</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USD</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 name="Shape 109"/>
        <p:cNvGrpSpPr/>
        <p:nvPr/>
      </p:nvGrpSpPr>
      <p:grpSpPr>
        <a:xfrm>
          <a:off x="0" y="0"/>
          <a:ext cx="0" cy="0"/>
          <a:chOff x="0" y="0"/>
          <a:chExt cx="0" cy="0"/>
        </a:xfrm>
      </p:grpSpPr>
      <p:sp>
        <p:nvSpPr>
          <p:cNvPr id="110" name="Shape 110"/>
          <p:cNvSpPr/>
          <p:nvPr/>
        </p:nvSpPr>
        <p:spPr>
          <a:xfrm>
            <a:off x="456480" y="79320"/>
            <a:ext cx="8224500" cy="773700"/>
          </a:xfrm>
          <a:prstGeom prst="rect">
            <a:avLst/>
          </a:prstGeom>
          <a:noFill/>
          <a:ln>
            <a:noFill/>
          </a:ln>
        </p:spPr>
        <p:txBody>
          <a:bodyPr anchorCtr="0" anchor="ctr" bIns="0" lIns="0" spcFirstLastPara="1" rIns="0" wrap="square" tIns="0">
            <a:noAutofit/>
          </a:bodyPr>
          <a:lstStyle/>
          <a:p>
            <a:pPr indent="0" lvl="0" marL="0" marR="0" rtl="0">
              <a:lnSpc>
                <a:spcPct val="100000"/>
              </a:lnSpc>
              <a:spcBef>
                <a:spcPts val="0"/>
              </a:spcBef>
              <a:spcAft>
                <a:spcPts val="0"/>
              </a:spcAft>
              <a:buNone/>
            </a:pPr>
            <a:r>
              <a:rPr b="1" lang="en" sz="2400" strike="noStrike">
                <a:solidFill>
                  <a:srgbClr val="000000"/>
                </a:solidFill>
                <a:latin typeface="Proxima Nova"/>
                <a:ea typeface="Proxima Nova"/>
                <a:cs typeface="Proxima Nova"/>
                <a:sym typeface="Proxima Nova"/>
              </a:rPr>
              <a:t>Why Red Hat? </a:t>
            </a:r>
            <a:endParaRPr b="1" sz="2400" strike="noStrike">
              <a:solidFill>
                <a:srgbClr val="000000"/>
              </a:solidFill>
              <a:latin typeface="Proxima Nova"/>
              <a:ea typeface="Proxima Nova"/>
              <a:cs typeface="Proxima Nova"/>
              <a:sym typeface="Proxima Nova"/>
            </a:endParaRPr>
          </a:p>
        </p:txBody>
      </p:sp>
      <p:sp>
        <p:nvSpPr>
          <p:cNvPr id="111" name="Shape 111"/>
          <p:cNvSpPr/>
          <p:nvPr/>
        </p:nvSpPr>
        <p:spPr>
          <a:xfrm>
            <a:off x="392175" y="803750"/>
            <a:ext cx="4363200" cy="4113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 sz="1600">
                <a:solidFill>
                  <a:srgbClr val="990000"/>
                </a:solidFill>
                <a:latin typeface="Proxima Nova"/>
                <a:ea typeface="Proxima Nova"/>
                <a:cs typeface="Proxima Nova"/>
                <a:sym typeface="Proxima Nova"/>
              </a:rPr>
              <a:t>Facts (Corporate Viability):</a:t>
            </a:r>
            <a:endParaRPr b="1" sz="1600">
              <a:solidFill>
                <a:srgbClr val="990000"/>
              </a:solidFill>
              <a:latin typeface="Proxima Nova"/>
              <a:ea typeface="Proxima Nova"/>
              <a:cs typeface="Proxima Nova"/>
              <a:sym typeface="Proxima Nova"/>
            </a:endParaRPr>
          </a:p>
          <a:p>
            <a:pPr indent="-373579" lvl="0" marL="431999" marR="0" rtl="0" algn="l">
              <a:lnSpc>
                <a:spcPct val="100000"/>
              </a:lnSpc>
              <a:spcBef>
                <a:spcPts val="0"/>
              </a:spcBef>
              <a:spcAft>
                <a:spcPts val="0"/>
              </a:spcAft>
              <a:buSzPts val="1400"/>
              <a:buFont typeface="Proxima Nova"/>
              <a:buChar char="●"/>
            </a:pPr>
            <a:r>
              <a:rPr lang="en">
                <a:latin typeface="Proxima Nova"/>
                <a:ea typeface="Proxima Nova"/>
                <a:cs typeface="Proxima Nova"/>
                <a:sym typeface="Proxima Nova"/>
              </a:rPr>
              <a:t>90% of the Fortune 500 trust Red Hat</a:t>
            </a:r>
            <a:endParaRPr>
              <a:latin typeface="Proxima Nova"/>
              <a:ea typeface="Proxima Nova"/>
              <a:cs typeface="Proxima Nova"/>
              <a:sym typeface="Proxima Nova"/>
            </a:endParaRPr>
          </a:p>
          <a:p>
            <a:pPr indent="-373579" lvl="0" marL="431999" marR="0" rtl="0" algn="l">
              <a:lnSpc>
                <a:spcPct val="100000"/>
              </a:lnSpc>
              <a:spcBef>
                <a:spcPts val="0"/>
              </a:spcBef>
              <a:spcAft>
                <a:spcPts val="0"/>
              </a:spcAft>
              <a:buSzPts val="1400"/>
              <a:buFont typeface="Proxima Nova"/>
              <a:buChar char="●"/>
            </a:pPr>
            <a:r>
              <a:rPr lang="en">
                <a:latin typeface="Proxima Nova"/>
                <a:ea typeface="Proxima Nova"/>
                <a:cs typeface="Proxima Nova"/>
                <a:sym typeface="Proxima Nova"/>
              </a:rPr>
              <a:t>70% Paid Linux market share</a:t>
            </a:r>
            <a:endParaRPr>
              <a:latin typeface="Proxima Nova"/>
              <a:ea typeface="Proxima Nova"/>
              <a:cs typeface="Proxima Nova"/>
              <a:sym typeface="Proxima Nova"/>
            </a:endParaRPr>
          </a:p>
          <a:p>
            <a:pPr indent="-373579" lvl="0" marL="431999" marR="0" rtl="0" algn="l">
              <a:lnSpc>
                <a:spcPct val="100000"/>
              </a:lnSpc>
              <a:spcBef>
                <a:spcPts val="0"/>
              </a:spcBef>
              <a:spcAft>
                <a:spcPts val="0"/>
              </a:spcAft>
              <a:buSzPts val="1400"/>
              <a:buFont typeface="Proxima Nova"/>
              <a:buChar char="●"/>
            </a:pPr>
            <a:r>
              <a:rPr lang="en">
                <a:latin typeface="Proxima Nova"/>
                <a:ea typeface="Proxima Nova"/>
                <a:cs typeface="Proxima Nova"/>
                <a:sym typeface="Proxima Nova"/>
              </a:rPr>
              <a:t>&gt; 2B$ revenue</a:t>
            </a:r>
            <a:endParaRPr>
              <a:latin typeface="Proxima Nova"/>
              <a:ea typeface="Proxima Nova"/>
              <a:cs typeface="Proxima Nova"/>
              <a:sym typeface="Proxima Nova"/>
            </a:endParaRPr>
          </a:p>
          <a:p>
            <a:pPr indent="-373579" lvl="0" marL="431999" marR="0" rtl="0" algn="l">
              <a:lnSpc>
                <a:spcPct val="100000"/>
              </a:lnSpc>
              <a:spcBef>
                <a:spcPts val="0"/>
              </a:spcBef>
              <a:spcAft>
                <a:spcPts val="0"/>
              </a:spcAft>
              <a:buSzPts val="1400"/>
              <a:buFont typeface="Proxima Nova"/>
              <a:buChar char="●"/>
            </a:pPr>
            <a:r>
              <a:rPr lang="en">
                <a:latin typeface="Proxima Nova"/>
                <a:ea typeface="Proxima Nova"/>
                <a:cs typeface="Proxima Nova"/>
                <a:sym typeface="Proxima Nova"/>
              </a:rPr>
              <a:t>Development Powerhouse</a:t>
            </a:r>
            <a:br>
              <a:rPr lang="en">
                <a:latin typeface="Proxima Nova"/>
                <a:ea typeface="Proxima Nova"/>
                <a:cs typeface="Proxima Nova"/>
                <a:sym typeface="Proxima Nova"/>
              </a:rPr>
            </a:br>
            <a:r>
              <a:rPr lang="en">
                <a:latin typeface="Proxima Nova"/>
                <a:ea typeface="Proxima Nova"/>
                <a:cs typeface="Proxima Nova"/>
                <a:sym typeface="Proxima Nova"/>
              </a:rPr>
              <a:t>#1 Openstack, #2 Linux contributor</a:t>
            </a:r>
            <a:endParaRPr>
              <a:latin typeface="Proxima Nova"/>
              <a:ea typeface="Proxima Nova"/>
              <a:cs typeface="Proxima Nova"/>
              <a:sym typeface="Proxima Nova"/>
            </a:endParaRPr>
          </a:p>
          <a:p>
            <a:pPr indent="0" lvl="0" marL="0" marR="0" rtl="0" algn="l">
              <a:lnSpc>
                <a:spcPct val="100000"/>
              </a:lnSpc>
              <a:spcBef>
                <a:spcPts val="1000"/>
              </a:spcBef>
              <a:spcAft>
                <a:spcPts val="0"/>
              </a:spcAft>
              <a:buNone/>
            </a:pPr>
            <a:r>
              <a:rPr b="1" lang="en" sz="1600">
                <a:solidFill>
                  <a:srgbClr val="990000"/>
                </a:solidFill>
                <a:latin typeface="Proxima Nova"/>
                <a:ea typeface="Proxima Nova"/>
                <a:cs typeface="Proxima Nova"/>
                <a:sym typeface="Proxima Nova"/>
              </a:rPr>
              <a:t>Scalability: </a:t>
            </a:r>
            <a:endParaRPr b="1" sz="1600">
              <a:solidFill>
                <a:srgbClr val="990000"/>
              </a:solidFill>
              <a:latin typeface="Proxima Nova"/>
              <a:ea typeface="Proxima Nova"/>
              <a:cs typeface="Proxima Nova"/>
              <a:sym typeface="Proxima Nova"/>
            </a:endParaRPr>
          </a:p>
          <a:p>
            <a:pPr indent="-373579" lvl="0" marL="431999" marR="0" rtl="0" algn="l">
              <a:lnSpc>
                <a:spcPct val="100000"/>
              </a:lnSpc>
              <a:spcBef>
                <a:spcPts val="0"/>
              </a:spcBef>
              <a:spcAft>
                <a:spcPts val="0"/>
              </a:spcAft>
              <a:buSzPts val="1400"/>
              <a:buFont typeface="Proxima Nova"/>
              <a:buChar char="●"/>
            </a:pPr>
            <a:r>
              <a:rPr lang="en">
                <a:latin typeface="Proxima Nova"/>
                <a:ea typeface="Proxima Nova"/>
                <a:cs typeface="Proxima Nova"/>
                <a:sym typeface="Proxima Nova"/>
              </a:rPr>
              <a:t>Very large (500TB) SAP HANA installation</a:t>
            </a:r>
            <a:endParaRPr>
              <a:latin typeface="Proxima Nova"/>
              <a:ea typeface="Proxima Nova"/>
              <a:cs typeface="Proxima Nova"/>
              <a:sym typeface="Proxima Nova"/>
            </a:endParaRPr>
          </a:p>
          <a:p>
            <a:pPr indent="-373579" lvl="0" marL="431999" marR="0" rtl="0" algn="l">
              <a:lnSpc>
                <a:spcPct val="100000"/>
              </a:lnSpc>
              <a:spcBef>
                <a:spcPts val="0"/>
              </a:spcBef>
              <a:spcAft>
                <a:spcPts val="0"/>
              </a:spcAft>
              <a:buSzPts val="1400"/>
              <a:buFont typeface="Proxima Nova"/>
              <a:buChar char="●"/>
            </a:pPr>
            <a:r>
              <a:rPr lang="en">
                <a:latin typeface="Proxima Nova"/>
                <a:ea typeface="Proxima Nova"/>
                <a:cs typeface="Proxima Nova"/>
                <a:sym typeface="Proxima Nova"/>
              </a:rPr>
              <a:t>OEMs prefer to run benchmarks on RHEL</a:t>
            </a:r>
            <a:endParaRPr>
              <a:latin typeface="Proxima Nova"/>
              <a:ea typeface="Proxima Nova"/>
              <a:cs typeface="Proxima Nova"/>
              <a:sym typeface="Proxima Nova"/>
            </a:endParaRPr>
          </a:p>
          <a:p>
            <a:pPr indent="0" lvl="0" marL="0" rtl="0">
              <a:lnSpc>
                <a:spcPct val="100000"/>
              </a:lnSpc>
              <a:spcBef>
                <a:spcPts val="1000"/>
              </a:spcBef>
              <a:spcAft>
                <a:spcPts val="0"/>
              </a:spcAft>
              <a:buNone/>
            </a:pPr>
            <a:r>
              <a:rPr b="1" lang="en" sz="1600">
                <a:solidFill>
                  <a:srgbClr val="990000"/>
                </a:solidFill>
                <a:latin typeface="Proxima Nova"/>
                <a:ea typeface="Proxima Nova"/>
                <a:cs typeface="Proxima Nova"/>
                <a:sym typeface="Proxima Nova"/>
              </a:rPr>
              <a:t>Realize more VALUE while reducing costs</a:t>
            </a:r>
            <a:endParaRPr sz="1800">
              <a:latin typeface="Cambria"/>
              <a:ea typeface="Cambria"/>
              <a:cs typeface="Cambria"/>
              <a:sym typeface="Cambria"/>
            </a:endParaRPr>
          </a:p>
          <a:p>
            <a:pPr indent="-373579" lvl="0" marL="431999" rtl="0">
              <a:spcBef>
                <a:spcPts val="0"/>
              </a:spcBef>
              <a:spcAft>
                <a:spcPts val="0"/>
              </a:spcAft>
              <a:buSzPts val="1400"/>
              <a:buFont typeface="Proxima Nova"/>
              <a:buChar char="●"/>
            </a:pPr>
            <a:r>
              <a:rPr lang="en">
                <a:latin typeface="Proxima Nova"/>
                <a:ea typeface="Proxima Nova"/>
                <a:cs typeface="Proxima Nova"/>
                <a:sym typeface="Proxima Nova"/>
              </a:rPr>
              <a:t>RHEL for SAP Solutions delivers more capabilities</a:t>
            </a:r>
            <a:endParaRPr>
              <a:latin typeface="Proxima Nova"/>
              <a:ea typeface="Proxima Nova"/>
              <a:cs typeface="Proxima Nova"/>
              <a:sym typeface="Proxima Nova"/>
            </a:endParaRPr>
          </a:p>
          <a:p>
            <a:pPr indent="-373579" lvl="0" marL="431999" marR="0" rtl="0" algn="l">
              <a:lnSpc>
                <a:spcPct val="100000"/>
              </a:lnSpc>
              <a:spcBef>
                <a:spcPts val="0"/>
              </a:spcBef>
              <a:spcAft>
                <a:spcPts val="0"/>
              </a:spcAft>
              <a:buSzPts val="1400"/>
              <a:buFont typeface="Proxima Nova"/>
              <a:buChar char="●"/>
            </a:pPr>
            <a:r>
              <a:rPr lang="en">
                <a:latin typeface="Proxima Nova"/>
                <a:ea typeface="Proxima Nova"/>
                <a:cs typeface="Proxima Nova"/>
                <a:sym typeface="Proxima Nova"/>
              </a:rPr>
              <a:t>Standard support versions available for QA, pre-production &amp; testing to reduce spend</a:t>
            </a:r>
            <a:endParaRPr>
              <a:latin typeface="Proxima Nova"/>
              <a:ea typeface="Proxima Nova"/>
              <a:cs typeface="Proxima Nova"/>
              <a:sym typeface="Proxima Nova"/>
            </a:endParaRPr>
          </a:p>
          <a:p>
            <a:pPr indent="-373579" lvl="0" marL="431999" marR="0" rtl="0" algn="l">
              <a:lnSpc>
                <a:spcPct val="100000"/>
              </a:lnSpc>
              <a:spcBef>
                <a:spcPts val="0"/>
              </a:spcBef>
              <a:spcAft>
                <a:spcPts val="0"/>
              </a:spcAft>
              <a:buSzPts val="1400"/>
              <a:buFont typeface="Proxima Nova"/>
              <a:buChar char="●"/>
            </a:pPr>
            <a:r>
              <a:rPr lang="en">
                <a:latin typeface="Proxima Nova"/>
                <a:ea typeface="Proxima Nova"/>
                <a:cs typeface="Proxima Nova"/>
                <a:sym typeface="Proxima Nova"/>
              </a:rPr>
              <a:t>Introducing state-of-the-art management and automation into your SAP landscape</a:t>
            </a:r>
            <a:endParaRPr>
              <a:latin typeface="Proxima Nova"/>
              <a:ea typeface="Proxima Nova"/>
              <a:cs typeface="Proxima Nova"/>
              <a:sym typeface="Proxima Nova"/>
            </a:endParaRPr>
          </a:p>
        </p:txBody>
      </p:sp>
      <p:sp>
        <p:nvSpPr>
          <p:cNvPr id="112" name="Shape 112"/>
          <p:cNvSpPr/>
          <p:nvPr/>
        </p:nvSpPr>
        <p:spPr>
          <a:xfrm>
            <a:off x="4876800" y="803750"/>
            <a:ext cx="4231200" cy="3698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 sz="1600">
                <a:solidFill>
                  <a:srgbClr val="990000"/>
                </a:solidFill>
                <a:latin typeface="Proxima Nova"/>
                <a:ea typeface="Proxima Nova"/>
                <a:cs typeface="Proxima Nova"/>
                <a:sym typeface="Proxima Nova"/>
              </a:rPr>
              <a:t>Meet the SLAs:</a:t>
            </a:r>
            <a:endParaRPr b="1" sz="1600">
              <a:solidFill>
                <a:srgbClr val="990000"/>
              </a:solidFill>
              <a:latin typeface="Proxima Nova"/>
              <a:ea typeface="Proxima Nova"/>
              <a:cs typeface="Proxima Nova"/>
              <a:sym typeface="Proxima Nova"/>
            </a:endParaRPr>
          </a:p>
          <a:p>
            <a:pPr indent="-373579" lvl="0" marL="431999" marR="0" rtl="0" algn="l">
              <a:lnSpc>
                <a:spcPct val="100000"/>
              </a:lnSpc>
              <a:spcBef>
                <a:spcPts val="0"/>
              </a:spcBef>
              <a:spcAft>
                <a:spcPts val="0"/>
              </a:spcAft>
              <a:buSzPts val="1400"/>
              <a:buFont typeface="Proxima Nova"/>
              <a:buChar char="●"/>
            </a:pPr>
            <a:r>
              <a:rPr lang="en">
                <a:latin typeface="Proxima Nova"/>
                <a:ea typeface="Proxima Nova"/>
                <a:cs typeface="Proxima Nova"/>
                <a:sym typeface="Proxima Nova"/>
              </a:rPr>
              <a:t>Stable kernel interfaces for the life of a major release</a:t>
            </a:r>
            <a:endParaRPr>
              <a:latin typeface="Proxima Nova"/>
              <a:ea typeface="Proxima Nova"/>
              <a:cs typeface="Proxima Nova"/>
              <a:sym typeface="Proxima Nova"/>
            </a:endParaRPr>
          </a:p>
          <a:p>
            <a:pPr indent="-373579" lvl="0" marL="431999" marR="0" rtl="0" algn="l">
              <a:lnSpc>
                <a:spcPct val="100000"/>
              </a:lnSpc>
              <a:spcBef>
                <a:spcPts val="0"/>
              </a:spcBef>
              <a:spcAft>
                <a:spcPts val="0"/>
              </a:spcAft>
              <a:buSzPts val="1400"/>
              <a:buFont typeface="Proxima Nova"/>
              <a:buChar char="●"/>
            </a:pPr>
            <a:r>
              <a:rPr lang="en">
                <a:latin typeface="Proxima Nova"/>
                <a:ea typeface="Proxima Nova"/>
                <a:cs typeface="Proxima Nova"/>
                <a:sym typeface="Proxima Nova"/>
              </a:rPr>
              <a:t>Application Compatibility Guide</a:t>
            </a:r>
            <a:endParaRPr>
              <a:latin typeface="Proxima Nova"/>
              <a:ea typeface="Proxima Nova"/>
              <a:cs typeface="Proxima Nova"/>
              <a:sym typeface="Proxima Nova"/>
            </a:endParaRPr>
          </a:p>
          <a:p>
            <a:pPr indent="-373579" lvl="0" marL="431999" marR="0" rtl="0" algn="l">
              <a:lnSpc>
                <a:spcPct val="100000"/>
              </a:lnSpc>
              <a:spcBef>
                <a:spcPts val="0"/>
              </a:spcBef>
              <a:spcAft>
                <a:spcPts val="0"/>
              </a:spcAft>
              <a:buSzPts val="1400"/>
              <a:buFont typeface="Proxima Nova"/>
              <a:buChar char="●"/>
            </a:pPr>
            <a:r>
              <a:rPr b="1" lang="en">
                <a:latin typeface="Proxima Nova"/>
                <a:ea typeface="Proxima Nova"/>
                <a:cs typeface="Proxima Nova"/>
                <a:sym typeface="Proxima Nova"/>
              </a:rPr>
              <a:t>ONE RHEL</a:t>
            </a:r>
            <a:r>
              <a:rPr lang="en">
                <a:latin typeface="Proxima Nova"/>
                <a:ea typeface="Proxima Nova"/>
                <a:cs typeface="Proxima Nova"/>
                <a:sym typeface="Proxima Nova"/>
              </a:rPr>
              <a:t> for SAP and Non-SAP applications</a:t>
            </a:r>
            <a:endParaRPr>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sz="1600">
              <a:latin typeface="Proxima Nova"/>
              <a:ea typeface="Proxima Nova"/>
              <a:cs typeface="Proxima Nova"/>
              <a:sym typeface="Proxima Nova"/>
            </a:endParaRPr>
          </a:p>
          <a:p>
            <a:pPr indent="0" lvl="0" marL="0" marR="0" rtl="0" algn="l">
              <a:lnSpc>
                <a:spcPct val="100000"/>
              </a:lnSpc>
              <a:spcBef>
                <a:spcPts val="0"/>
              </a:spcBef>
              <a:spcAft>
                <a:spcPts val="0"/>
              </a:spcAft>
              <a:buNone/>
            </a:pPr>
            <a:r>
              <a:rPr b="1" lang="en" sz="1600">
                <a:solidFill>
                  <a:srgbClr val="990000"/>
                </a:solidFill>
                <a:latin typeface="Proxima Nova"/>
                <a:ea typeface="Proxima Nova"/>
                <a:cs typeface="Proxima Nova"/>
                <a:sym typeface="Proxima Nova"/>
              </a:rPr>
              <a:t>Completeness of the portfolio: </a:t>
            </a:r>
            <a:endParaRPr b="1" sz="1600">
              <a:solidFill>
                <a:srgbClr val="990000"/>
              </a:solidFill>
              <a:latin typeface="Proxima Nova"/>
              <a:ea typeface="Proxima Nova"/>
              <a:cs typeface="Proxima Nova"/>
              <a:sym typeface="Proxima Nova"/>
            </a:endParaRPr>
          </a:p>
          <a:p>
            <a:pPr indent="-330200" lvl="0" marL="457200" marR="0" rtl="0" algn="l">
              <a:lnSpc>
                <a:spcPct val="100000"/>
              </a:lnSpc>
              <a:spcBef>
                <a:spcPts val="0"/>
              </a:spcBef>
              <a:spcAft>
                <a:spcPts val="0"/>
              </a:spcAft>
              <a:buSzPts val="1600"/>
              <a:buFont typeface="Proxima Nova"/>
              <a:buChar char="●"/>
            </a:pPr>
            <a:r>
              <a:rPr lang="en">
                <a:latin typeface="Proxima Nova"/>
                <a:ea typeface="Proxima Nova"/>
                <a:cs typeface="Proxima Nova"/>
                <a:sym typeface="Proxima Nova"/>
              </a:rPr>
              <a:t>Virtualization</a:t>
            </a:r>
            <a:endParaRPr>
              <a:latin typeface="Proxima Nova"/>
              <a:ea typeface="Proxima Nova"/>
              <a:cs typeface="Proxima Nova"/>
              <a:sym typeface="Proxima Nova"/>
            </a:endParaRPr>
          </a:p>
          <a:p>
            <a:pPr indent="-330200" lvl="0" marL="457200" marR="0" rtl="0" algn="l">
              <a:lnSpc>
                <a:spcPct val="100000"/>
              </a:lnSpc>
              <a:spcBef>
                <a:spcPts val="0"/>
              </a:spcBef>
              <a:spcAft>
                <a:spcPts val="0"/>
              </a:spcAft>
              <a:buSzPts val="1600"/>
              <a:buFont typeface="Proxima Nova"/>
              <a:buChar char="●"/>
            </a:pPr>
            <a:r>
              <a:rPr lang="en">
                <a:latin typeface="Proxima Nova"/>
                <a:ea typeface="Proxima Nova"/>
                <a:cs typeface="Proxima Nova"/>
                <a:sym typeface="Proxima Nova"/>
              </a:rPr>
              <a:t>Management and Automation</a:t>
            </a:r>
            <a:endParaRPr>
              <a:latin typeface="Proxima Nova"/>
              <a:ea typeface="Proxima Nova"/>
              <a:cs typeface="Proxima Nova"/>
              <a:sym typeface="Proxima Nova"/>
            </a:endParaRPr>
          </a:p>
          <a:p>
            <a:pPr indent="-330200" lvl="0" marL="457200" marR="0" rtl="0" algn="l">
              <a:lnSpc>
                <a:spcPct val="100000"/>
              </a:lnSpc>
              <a:spcBef>
                <a:spcPts val="0"/>
              </a:spcBef>
              <a:spcAft>
                <a:spcPts val="0"/>
              </a:spcAft>
              <a:buSzPts val="1600"/>
              <a:buFont typeface="Proxima Nova"/>
              <a:buChar char="●"/>
            </a:pPr>
            <a:r>
              <a:rPr lang="en">
                <a:latin typeface="Proxima Nova"/>
                <a:ea typeface="Proxima Nova"/>
                <a:cs typeface="Proxima Nova"/>
                <a:sym typeface="Proxima Nova"/>
              </a:rPr>
              <a:t>Application Integration </a:t>
            </a:r>
            <a:endParaRPr>
              <a:latin typeface="Proxima Nova"/>
              <a:ea typeface="Proxima Nova"/>
              <a:cs typeface="Proxima Nova"/>
              <a:sym typeface="Proxima Nova"/>
            </a:endParaRPr>
          </a:p>
          <a:p>
            <a:pPr indent="-330200" lvl="0" marL="457200" marR="0" rtl="0" algn="l">
              <a:lnSpc>
                <a:spcPct val="100000"/>
              </a:lnSpc>
              <a:spcBef>
                <a:spcPts val="0"/>
              </a:spcBef>
              <a:spcAft>
                <a:spcPts val="0"/>
              </a:spcAft>
              <a:buSzPts val="1600"/>
              <a:buFont typeface="Proxima Nova"/>
              <a:buChar char="●"/>
            </a:pPr>
            <a:r>
              <a:rPr lang="en">
                <a:latin typeface="Proxima Nova"/>
                <a:ea typeface="Proxima Nova"/>
                <a:cs typeface="Proxima Nova"/>
                <a:sym typeface="Proxima Nova"/>
              </a:rPr>
              <a:t>OpenShift Container Platform</a:t>
            </a:r>
            <a:endParaRPr>
              <a:latin typeface="Proxima Nova"/>
              <a:ea typeface="Proxima Nova"/>
              <a:cs typeface="Proxima Nova"/>
              <a:sym typeface="Proxima Nova"/>
            </a:endParaRPr>
          </a:p>
          <a:p>
            <a:pPr indent="-317500" lvl="0" marL="457200" marR="0" rtl="0" algn="l">
              <a:lnSpc>
                <a:spcPct val="100000"/>
              </a:lnSpc>
              <a:spcBef>
                <a:spcPts val="0"/>
              </a:spcBef>
              <a:spcAft>
                <a:spcPts val="0"/>
              </a:spcAft>
              <a:buSzPts val="1400"/>
              <a:buFont typeface="Proxima Nova"/>
              <a:buChar char="●"/>
            </a:pPr>
            <a:r>
              <a:rPr lang="en">
                <a:latin typeface="Proxima Nova"/>
                <a:ea typeface="Proxima Nova"/>
                <a:cs typeface="Proxima Nova"/>
                <a:sym typeface="Proxima Nova"/>
              </a:rPr>
              <a:t>JBoss Data Virtualization</a:t>
            </a:r>
            <a:endParaRPr>
              <a:latin typeface="Proxima Nova"/>
              <a:ea typeface="Proxima Nova"/>
              <a:cs typeface="Proxima Nova"/>
              <a:sym typeface="Proxima Nova"/>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9" name="Shape 499"/>
        <p:cNvGrpSpPr/>
        <p:nvPr/>
      </p:nvGrpSpPr>
      <p:grpSpPr>
        <a:xfrm>
          <a:off x="0" y="0"/>
          <a:ext cx="0" cy="0"/>
          <a:chOff x="0" y="0"/>
          <a:chExt cx="0" cy="0"/>
        </a:xfrm>
      </p:grpSpPr>
      <p:sp>
        <p:nvSpPr>
          <p:cNvPr id="500" name="Shape 500"/>
          <p:cNvSpPr txBox="1"/>
          <p:nvPr/>
        </p:nvSpPr>
        <p:spPr>
          <a:xfrm>
            <a:off x="457200" y="433800"/>
            <a:ext cx="8229300" cy="6828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1000"/>
              </a:spcAft>
              <a:buNone/>
            </a:pPr>
            <a:r>
              <a:rPr b="1" lang="en" sz="2400">
                <a:solidFill>
                  <a:schemeClr val="dk1"/>
                </a:solidFill>
                <a:latin typeface="Proxima Nova"/>
                <a:ea typeface="Proxima Nova"/>
                <a:cs typeface="Proxima Nova"/>
                <a:sym typeface="Proxima Nova"/>
              </a:rPr>
              <a:t>Reseller Price List EU </a:t>
            </a:r>
            <a:r>
              <a:rPr b="1" lang="en" sz="1800">
                <a:solidFill>
                  <a:schemeClr val="dk1"/>
                </a:solidFill>
                <a:latin typeface="Proxima Nova"/>
                <a:ea typeface="Proxima Nova"/>
                <a:cs typeface="Proxima Nova"/>
                <a:sym typeface="Proxima Nova"/>
              </a:rPr>
              <a:t>(Effective Sept. 1st, 2017, based on socket pair)</a:t>
            </a:r>
            <a:endParaRPr b="1" sz="1800">
              <a:latin typeface="Proxima Nova"/>
              <a:ea typeface="Proxima Nova"/>
              <a:cs typeface="Proxima Nova"/>
              <a:sym typeface="Proxima Nova"/>
            </a:endParaRPr>
          </a:p>
        </p:txBody>
      </p:sp>
      <p:graphicFrame>
        <p:nvGraphicFramePr>
          <p:cNvPr id="501" name="Shape 501"/>
          <p:cNvGraphicFramePr/>
          <p:nvPr/>
        </p:nvGraphicFramePr>
        <p:xfrm>
          <a:off x="533400" y="1219200"/>
          <a:ext cx="3000000" cy="3000000"/>
        </p:xfrm>
        <a:graphic>
          <a:graphicData uri="http://schemas.openxmlformats.org/drawingml/2006/table">
            <a:tbl>
              <a:tblPr>
                <a:noFill/>
                <a:tableStyleId>{4F23BA56-8C44-4669-80C5-BA3FBD530FE2}</a:tableStyleId>
              </a:tblPr>
              <a:tblGrid>
                <a:gridCol w="1135400"/>
                <a:gridCol w="3736750"/>
                <a:gridCol w="1172725"/>
                <a:gridCol w="1087375"/>
                <a:gridCol w="1038425"/>
              </a:tblGrid>
              <a:tr h="361950">
                <a:tc gridSpan="2">
                  <a:txBody>
                    <a:bodyPr>
                      <a:noAutofit/>
                    </a:bodyPr>
                    <a:lstStyle/>
                    <a:p>
                      <a:pPr indent="0" lvl="0" marL="0" rtl="0" algn="ctr">
                        <a:lnSpc>
                          <a:spcPct val="115000"/>
                        </a:lnSpc>
                        <a:spcBef>
                          <a:spcPts val="0"/>
                        </a:spcBef>
                        <a:spcAft>
                          <a:spcPts val="0"/>
                        </a:spcAft>
                        <a:buNone/>
                      </a:pPr>
                      <a:r>
                        <a:rPr b="1" lang="en" sz="1200">
                          <a:solidFill>
                            <a:srgbClr val="FFFFFF"/>
                          </a:solidFill>
                        </a:rPr>
                        <a:t>Red Hat Enterprise Linux for SAP Solutions</a:t>
                      </a:r>
                      <a:endParaRPr b="1" sz="1200">
                        <a:solidFill>
                          <a:srgbClr val="FFFFFF"/>
                        </a:solidFill>
                      </a:endParaRPr>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solidFill>
                      <a:srgbClr val="CC0000"/>
                    </a:solidFill>
                  </a:tcPr>
                </a:tc>
                <a:tc hMerge="1"/>
                <a:tc>
                  <a:txBody>
                    <a:bodyPr>
                      <a:noAutofit/>
                    </a:bodyPr>
                    <a:lstStyle/>
                    <a:p>
                      <a:pPr indent="0" lvl="0" marL="0" rtl="0" algn="ctr">
                        <a:spcBef>
                          <a:spcPts val="0"/>
                        </a:spcBef>
                        <a:spcAft>
                          <a:spcPts val="0"/>
                        </a:spcAft>
                        <a:buNone/>
                      </a:pPr>
                      <a:r>
                        <a:rPr b="1" lang="en" sz="1200">
                          <a:solidFill>
                            <a:srgbClr val="FFFFFF"/>
                          </a:solidFill>
                        </a:rPr>
                        <a:t>MSRP</a:t>
                      </a:r>
                      <a:endParaRPr b="1" sz="1200">
                        <a:solidFill>
                          <a:srgbClr val="FFFFFF"/>
                        </a:solidFill>
                      </a:endParaRPr>
                    </a:p>
                    <a:p>
                      <a:pPr indent="0" lvl="0" marL="0" rtl="0" algn="ctr">
                        <a:spcBef>
                          <a:spcPts val="0"/>
                        </a:spcBef>
                        <a:spcAft>
                          <a:spcPts val="0"/>
                        </a:spcAft>
                        <a:buNone/>
                      </a:pPr>
                      <a:r>
                        <a:rPr b="1" lang="en" sz="1200">
                          <a:solidFill>
                            <a:srgbClr val="FFFFFF"/>
                          </a:solidFill>
                        </a:rPr>
                        <a:t>1Y</a:t>
                      </a:r>
                      <a:endParaRPr b="1" sz="1200">
                        <a:solidFill>
                          <a:srgbClr val="FFFFFF"/>
                        </a:solidFill>
                      </a:endParaRPr>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solidFill>
                      <a:srgbClr val="CC0000"/>
                    </a:solidFill>
                  </a:tcPr>
                </a:tc>
                <a:tc>
                  <a:txBody>
                    <a:bodyPr>
                      <a:noAutofit/>
                    </a:bodyPr>
                    <a:lstStyle/>
                    <a:p>
                      <a:pPr indent="0" lvl="0" marL="0" rtl="0" algn="ctr">
                        <a:spcBef>
                          <a:spcPts val="0"/>
                        </a:spcBef>
                        <a:spcAft>
                          <a:spcPts val="0"/>
                        </a:spcAft>
                        <a:buNone/>
                      </a:pPr>
                      <a:r>
                        <a:rPr b="1" lang="en" sz="1200">
                          <a:solidFill>
                            <a:srgbClr val="FFFFFF"/>
                          </a:solidFill>
                        </a:rPr>
                        <a:t>MSRP</a:t>
                      </a:r>
                      <a:endParaRPr b="1" sz="1200">
                        <a:solidFill>
                          <a:srgbClr val="FFFFFF"/>
                        </a:solidFill>
                      </a:endParaRPr>
                    </a:p>
                    <a:p>
                      <a:pPr indent="0" lvl="0" marL="0" rtl="0" algn="ctr">
                        <a:spcBef>
                          <a:spcPts val="0"/>
                        </a:spcBef>
                        <a:spcAft>
                          <a:spcPts val="0"/>
                        </a:spcAft>
                        <a:buNone/>
                      </a:pPr>
                      <a:r>
                        <a:rPr b="1" lang="en" sz="1200">
                          <a:solidFill>
                            <a:srgbClr val="FFFFFF"/>
                          </a:solidFill>
                        </a:rPr>
                        <a:t>3Y</a:t>
                      </a:r>
                      <a:endParaRPr b="1" sz="1200">
                        <a:solidFill>
                          <a:srgbClr val="FFFFFF"/>
                        </a:solidFill>
                      </a:endParaRPr>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solidFill>
                      <a:srgbClr val="CC0000"/>
                    </a:solidFill>
                  </a:tcPr>
                </a:tc>
                <a:tc>
                  <a:txBody>
                    <a:bodyPr>
                      <a:noAutofit/>
                    </a:bodyPr>
                    <a:lstStyle/>
                    <a:p>
                      <a:pPr indent="0" lvl="0" marL="0" rtl="0" algn="ctr">
                        <a:spcBef>
                          <a:spcPts val="0"/>
                        </a:spcBef>
                        <a:spcAft>
                          <a:spcPts val="0"/>
                        </a:spcAft>
                        <a:buNone/>
                      </a:pPr>
                      <a:r>
                        <a:rPr b="1" lang="en" sz="1200">
                          <a:solidFill>
                            <a:srgbClr val="FFFFFF"/>
                          </a:solidFill>
                        </a:rPr>
                        <a:t>Currency</a:t>
                      </a:r>
                      <a:endParaRPr b="1" sz="1200">
                        <a:solidFill>
                          <a:srgbClr val="FFFFFF"/>
                        </a:solidFill>
                      </a:endParaRPr>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solidFill>
                      <a:srgbClr val="CC0000"/>
                    </a:solidFill>
                  </a:tcPr>
                </a:tc>
              </a:tr>
              <a:tr h="466725">
                <a:tc>
                  <a:txBody>
                    <a:bodyPr>
                      <a:noAutofit/>
                    </a:bodyPr>
                    <a:lstStyle/>
                    <a:p>
                      <a:pPr indent="0" lvl="0" marL="0" rtl="0" algn="ctr">
                        <a:lnSpc>
                          <a:spcPct val="115000"/>
                        </a:lnSpc>
                        <a:spcBef>
                          <a:spcPts val="0"/>
                        </a:spcBef>
                        <a:spcAft>
                          <a:spcPts val="0"/>
                        </a:spcAft>
                        <a:buNone/>
                      </a:pPr>
                      <a:r>
                        <a:rPr lang="en" sz="1200"/>
                        <a:t>RH00763</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Red Hat Enterprise Linux for SAP Solutions, Premium (Physical or Virtual Nodes)</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1,719</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4,384</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EUR</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r>
              <a:tr h="466725">
                <a:tc>
                  <a:txBody>
                    <a:bodyPr>
                      <a:noAutofit/>
                    </a:bodyPr>
                    <a:lstStyle/>
                    <a:p>
                      <a:pPr indent="0" lvl="0" marL="0" rtl="0" algn="ctr">
                        <a:lnSpc>
                          <a:spcPct val="115000"/>
                        </a:lnSpc>
                        <a:spcBef>
                          <a:spcPts val="0"/>
                        </a:spcBef>
                        <a:spcAft>
                          <a:spcPts val="0"/>
                        </a:spcAft>
                        <a:buNone/>
                      </a:pPr>
                      <a:r>
                        <a:rPr lang="en" sz="1200"/>
                        <a:t>RH00764</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Red Hat Enterprise Linux for SAP Solutions, Standard (Physical or Virtual Nodes)</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1,399</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3,568</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EUR</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r>
              <a:tr h="600075">
                <a:tc>
                  <a:txBody>
                    <a:bodyPr>
                      <a:noAutofit/>
                    </a:bodyPr>
                    <a:lstStyle/>
                    <a:p>
                      <a:pPr indent="0" lvl="0" marL="0" rtl="0" algn="ctr">
                        <a:lnSpc>
                          <a:spcPct val="115000"/>
                        </a:lnSpc>
                        <a:spcBef>
                          <a:spcPts val="0"/>
                        </a:spcBef>
                        <a:spcAft>
                          <a:spcPts val="0"/>
                        </a:spcAft>
                        <a:buNone/>
                      </a:pPr>
                      <a:r>
                        <a:rPr lang="en" sz="1200"/>
                        <a:t>RH00767</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Red Hat Enterprise Linux for Virtual Datacenters for SAP Solutions, Premium (socket pair, unlimited guest)</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5,439</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13,870</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EUR</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r>
              <a:tr h="600075">
                <a:tc>
                  <a:txBody>
                    <a:bodyPr>
                      <a:noAutofit/>
                    </a:bodyPr>
                    <a:lstStyle/>
                    <a:p>
                      <a:pPr indent="0" lvl="0" marL="0" rtl="0" algn="ctr">
                        <a:lnSpc>
                          <a:spcPct val="115000"/>
                        </a:lnSpc>
                        <a:spcBef>
                          <a:spcPts val="0"/>
                        </a:spcBef>
                        <a:spcAft>
                          <a:spcPts val="0"/>
                        </a:spcAft>
                        <a:buNone/>
                      </a:pPr>
                      <a:r>
                        <a:rPr lang="en" sz="1200"/>
                        <a:t>RH00768</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Red Hat Enterprise Linux for Virtual Datacenters for SAP Solutions, Standard (socket pair, unlimited guest)</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4,479</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11,422</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c>
                  <a:txBody>
                    <a:bodyPr>
                      <a:noAutofit/>
                    </a:bodyPr>
                    <a:lstStyle/>
                    <a:p>
                      <a:pPr indent="0" lvl="0" marL="0" rtl="0" algn="ctr">
                        <a:lnSpc>
                          <a:spcPct val="115000"/>
                        </a:lnSpc>
                        <a:spcBef>
                          <a:spcPts val="0"/>
                        </a:spcBef>
                        <a:spcAft>
                          <a:spcPts val="0"/>
                        </a:spcAft>
                        <a:buNone/>
                      </a:pPr>
                      <a:r>
                        <a:rPr lang="en" sz="1200"/>
                        <a:t>EUR</a:t>
                      </a:r>
                      <a:endParaRPr sz="1200"/>
                    </a:p>
                  </a:txBody>
                  <a:tcPr marT="91425" marB="91425" marR="28575" marL="28575" anchor="ctr">
                    <a:lnL cap="flat" cmpd="sng" w="10575">
                      <a:solidFill>
                        <a:srgbClr val="000000"/>
                      </a:solidFill>
                      <a:prstDash val="solid"/>
                      <a:round/>
                      <a:headEnd len="med" w="med" type="none"/>
                      <a:tailEnd len="med" w="med" type="none"/>
                    </a:lnL>
                    <a:lnR cap="flat" cmpd="sng" w="10575">
                      <a:solidFill>
                        <a:srgbClr val="000000"/>
                      </a:solidFill>
                      <a:prstDash val="solid"/>
                      <a:round/>
                      <a:headEnd len="med" w="med" type="none"/>
                      <a:tailEnd len="med" w="med" type="none"/>
                    </a:lnR>
                    <a:lnT cap="flat" cmpd="sng" w="10575">
                      <a:solidFill>
                        <a:srgbClr val="000000"/>
                      </a:solidFill>
                      <a:prstDash val="solid"/>
                      <a:round/>
                      <a:headEnd len="med" w="med" type="none"/>
                      <a:tailEnd len="med" w="med" type="none"/>
                    </a:lnT>
                    <a:lnB cap="flat" cmpd="sng" w="10575">
                      <a:solidFill>
                        <a:srgbClr val="000000"/>
                      </a:solidFill>
                      <a:prstDash val="solid"/>
                      <a:round/>
                      <a:headEnd len="med" w="med" type="none"/>
                      <a:tailEnd len="med" w="med" type="none"/>
                    </a:lnB>
                  </a:tcP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5" name="Shape 505"/>
        <p:cNvGrpSpPr/>
        <p:nvPr/>
      </p:nvGrpSpPr>
      <p:grpSpPr>
        <a:xfrm>
          <a:off x="0" y="0"/>
          <a:ext cx="0" cy="0"/>
          <a:chOff x="0" y="0"/>
          <a:chExt cx="0" cy="0"/>
        </a:xfrm>
      </p:grpSpPr>
      <p:sp>
        <p:nvSpPr>
          <p:cNvPr id="506" name="Shape 506"/>
          <p:cNvSpPr txBox="1"/>
          <p:nvPr/>
        </p:nvSpPr>
        <p:spPr>
          <a:xfrm>
            <a:off x="457200" y="433800"/>
            <a:ext cx="8229300" cy="8586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1000"/>
              </a:spcAft>
              <a:buNone/>
            </a:pPr>
            <a:r>
              <a:rPr b="1" lang="en" sz="2400">
                <a:solidFill>
                  <a:schemeClr val="dk1"/>
                </a:solidFill>
                <a:latin typeface="Proxima Nova"/>
                <a:ea typeface="Proxima Nova"/>
                <a:cs typeface="Proxima Nova"/>
                <a:sym typeface="Proxima Nova"/>
              </a:rPr>
              <a:t>How to Subscribe</a:t>
            </a:r>
            <a:endParaRPr b="1" sz="2400">
              <a:latin typeface="Proxima Nova"/>
              <a:ea typeface="Proxima Nova"/>
              <a:cs typeface="Proxima Nova"/>
              <a:sym typeface="Proxima Nova"/>
            </a:endParaRPr>
          </a:p>
        </p:txBody>
      </p:sp>
      <p:sp>
        <p:nvSpPr>
          <p:cNvPr id="507" name="Shape 507"/>
          <p:cNvSpPr txBox="1"/>
          <p:nvPr/>
        </p:nvSpPr>
        <p:spPr>
          <a:xfrm>
            <a:off x="457200" y="1127275"/>
            <a:ext cx="7977900" cy="32520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15000"/>
              </a:lnSpc>
              <a:spcBef>
                <a:spcPts val="0"/>
              </a:spcBef>
              <a:spcAft>
                <a:spcPts val="0"/>
              </a:spcAft>
              <a:buSzPts val="1800"/>
              <a:buFont typeface="Proxima Nova"/>
              <a:buChar char="●"/>
            </a:pPr>
            <a:r>
              <a:rPr lang="en" sz="1800">
                <a:latin typeface="Proxima Nova"/>
                <a:ea typeface="Proxima Nova"/>
                <a:cs typeface="Proxima Nova"/>
                <a:sym typeface="Proxima Nova"/>
              </a:rPr>
              <a:t>Subscribe to the Update Services for SAP Solutions</a:t>
            </a:r>
            <a:endParaRPr sz="1800">
              <a:latin typeface="Proxima Nova"/>
              <a:ea typeface="Proxima Nova"/>
              <a:cs typeface="Proxima Nova"/>
              <a:sym typeface="Proxima Nova"/>
            </a:endParaRPr>
          </a:p>
          <a:p>
            <a:pPr indent="-317500" lvl="1" marL="914400" marR="0" rtl="0" algn="l">
              <a:lnSpc>
                <a:spcPct val="115000"/>
              </a:lnSpc>
              <a:spcBef>
                <a:spcPts val="0"/>
              </a:spcBef>
              <a:spcAft>
                <a:spcPts val="0"/>
              </a:spcAft>
              <a:buSzPts val="1400"/>
              <a:buFont typeface="Proxima Nova"/>
              <a:buChar char="○"/>
            </a:pPr>
            <a:r>
              <a:rPr lang="en">
                <a:latin typeface="Proxima Nova"/>
                <a:ea typeface="Proxima Nova"/>
                <a:cs typeface="Proxima Nova"/>
                <a:sym typeface="Proxima Nova"/>
              </a:rPr>
              <a:t>How to subscribe the SAP HANA system to the Update Services for SAP Solutions?</a:t>
            </a:r>
            <a:endParaRPr>
              <a:latin typeface="Proxima Nova"/>
              <a:ea typeface="Proxima Nova"/>
              <a:cs typeface="Proxima Nova"/>
              <a:sym typeface="Proxima Nova"/>
            </a:endParaRPr>
          </a:p>
          <a:p>
            <a:pPr indent="-317500" lvl="2" marL="1371600" marR="0" rtl="0" algn="l">
              <a:lnSpc>
                <a:spcPct val="115000"/>
              </a:lnSpc>
              <a:spcBef>
                <a:spcPts val="0"/>
              </a:spcBef>
              <a:spcAft>
                <a:spcPts val="0"/>
              </a:spcAft>
              <a:buSzPts val="1400"/>
              <a:buFont typeface="Proxima Nova"/>
              <a:buChar char="■"/>
            </a:pPr>
            <a:r>
              <a:rPr lang="en" u="sng">
                <a:solidFill>
                  <a:schemeClr val="hlink"/>
                </a:solidFill>
                <a:latin typeface="Proxima Nova"/>
                <a:ea typeface="Proxima Nova"/>
                <a:cs typeface="Proxima Nova"/>
                <a:sym typeface="Proxima Nova"/>
                <a:hlinkClick r:id="rId3"/>
              </a:rPr>
              <a:t>https://access.redhat.com/solutions/3075991</a:t>
            </a:r>
            <a:r>
              <a:rPr lang="en">
                <a:latin typeface="Proxima Nova"/>
                <a:ea typeface="Proxima Nova"/>
                <a:cs typeface="Proxima Nova"/>
                <a:sym typeface="Proxima Nova"/>
              </a:rPr>
              <a:t> </a:t>
            </a:r>
            <a:endParaRPr>
              <a:latin typeface="Proxima Nova"/>
              <a:ea typeface="Proxima Nova"/>
              <a:cs typeface="Proxima Nova"/>
              <a:sym typeface="Proxima Nova"/>
            </a:endParaRPr>
          </a:p>
          <a:p>
            <a:pPr indent="-317500" lvl="1" marL="914400" marR="0" rtl="0" algn="l">
              <a:lnSpc>
                <a:spcPct val="115000"/>
              </a:lnSpc>
              <a:spcBef>
                <a:spcPts val="0"/>
              </a:spcBef>
              <a:spcAft>
                <a:spcPts val="0"/>
              </a:spcAft>
              <a:buSzPts val="1400"/>
              <a:buFont typeface="Proxima Nova"/>
              <a:buChar char="○"/>
            </a:pPr>
            <a:r>
              <a:rPr lang="en">
                <a:latin typeface="Proxima Nova"/>
                <a:ea typeface="Proxima Nova"/>
                <a:cs typeface="Proxima Nova"/>
                <a:sym typeface="Proxima Nova"/>
              </a:rPr>
              <a:t>How to subscribe SAP Applications system to the Update Services for SAP Solutions ?</a:t>
            </a:r>
            <a:endParaRPr>
              <a:latin typeface="Proxima Nova"/>
              <a:ea typeface="Proxima Nova"/>
              <a:cs typeface="Proxima Nova"/>
              <a:sym typeface="Proxima Nova"/>
            </a:endParaRPr>
          </a:p>
          <a:p>
            <a:pPr indent="-317500" lvl="2" marL="1371600" marR="0" rtl="0" algn="l">
              <a:lnSpc>
                <a:spcPct val="115000"/>
              </a:lnSpc>
              <a:spcBef>
                <a:spcPts val="0"/>
              </a:spcBef>
              <a:spcAft>
                <a:spcPts val="0"/>
              </a:spcAft>
              <a:buSzPts val="1400"/>
              <a:buFont typeface="Proxima Nova"/>
              <a:buChar char="■"/>
            </a:pPr>
            <a:r>
              <a:rPr lang="en" u="sng">
                <a:solidFill>
                  <a:schemeClr val="hlink"/>
                </a:solidFill>
                <a:latin typeface="Proxima Nova"/>
                <a:ea typeface="Proxima Nova"/>
                <a:cs typeface="Proxima Nova"/>
                <a:sym typeface="Proxima Nova"/>
                <a:hlinkClick r:id="rId4"/>
              </a:rPr>
              <a:t>https://access.redhat.com/solutions/3082471</a:t>
            </a:r>
            <a:r>
              <a:rPr lang="en">
                <a:latin typeface="Proxima Nova"/>
                <a:ea typeface="Proxima Nova"/>
                <a:cs typeface="Proxima Nova"/>
                <a:sym typeface="Proxima Nova"/>
              </a:rPr>
              <a:t> </a:t>
            </a:r>
            <a:endParaRPr>
              <a:latin typeface="Proxima Nova"/>
              <a:ea typeface="Proxima Nova"/>
              <a:cs typeface="Proxima Nova"/>
              <a:sym typeface="Proxima Nova"/>
            </a:endParaRPr>
          </a:p>
          <a:p>
            <a:pPr indent="-342900" lvl="0" marL="457200" marR="0" rtl="0" algn="l">
              <a:lnSpc>
                <a:spcPct val="115000"/>
              </a:lnSpc>
              <a:spcBef>
                <a:spcPts val="1000"/>
              </a:spcBef>
              <a:spcAft>
                <a:spcPts val="0"/>
              </a:spcAft>
              <a:buSzPts val="1800"/>
              <a:buFont typeface="Proxima Nova"/>
              <a:buChar char="●"/>
            </a:pPr>
            <a:r>
              <a:rPr lang="en" sz="1800">
                <a:latin typeface="Proxima Nova"/>
                <a:ea typeface="Proxima Nova"/>
                <a:cs typeface="Proxima Nova"/>
                <a:sym typeface="Proxima Nova"/>
              </a:rPr>
              <a:t>Subscribe to the software child channels</a:t>
            </a:r>
            <a:endParaRPr sz="1800">
              <a:latin typeface="Proxima Nova"/>
              <a:ea typeface="Proxima Nova"/>
              <a:cs typeface="Proxima Nova"/>
              <a:sym typeface="Proxima Nova"/>
            </a:endParaRPr>
          </a:p>
          <a:p>
            <a:pPr indent="-317500" lvl="1" marL="914400" marR="0" rtl="0" algn="l">
              <a:lnSpc>
                <a:spcPct val="115000"/>
              </a:lnSpc>
              <a:spcBef>
                <a:spcPts val="0"/>
              </a:spcBef>
              <a:spcAft>
                <a:spcPts val="0"/>
              </a:spcAft>
              <a:buSzPts val="1400"/>
              <a:buFont typeface="Proxima Nova"/>
              <a:buChar char="○"/>
            </a:pPr>
            <a:r>
              <a:rPr lang="en">
                <a:latin typeface="Proxima Nova"/>
                <a:ea typeface="Proxima Nova"/>
                <a:cs typeface="Proxima Nova"/>
                <a:sym typeface="Proxima Nova"/>
              </a:rPr>
              <a:t>How to subscribe a RHEL 7 system to RHEL for SAP HANA child channel?</a:t>
            </a:r>
            <a:endParaRPr>
              <a:latin typeface="Proxima Nova"/>
              <a:ea typeface="Proxima Nova"/>
              <a:cs typeface="Proxima Nova"/>
              <a:sym typeface="Proxima Nova"/>
            </a:endParaRPr>
          </a:p>
          <a:p>
            <a:pPr indent="-317500" lvl="2" marL="1371600" marR="0" rtl="0" algn="l">
              <a:lnSpc>
                <a:spcPct val="115000"/>
              </a:lnSpc>
              <a:spcBef>
                <a:spcPts val="0"/>
              </a:spcBef>
              <a:spcAft>
                <a:spcPts val="0"/>
              </a:spcAft>
              <a:buSzPts val="1400"/>
              <a:buFont typeface="Proxima Nova"/>
              <a:buChar char="■"/>
            </a:pPr>
            <a:r>
              <a:rPr lang="en" u="sng">
                <a:solidFill>
                  <a:schemeClr val="hlink"/>
                </a:solidFill>
                <a:latin typeface="Proxima Nova"/>
                <a:ea typeface="Proxima Nova"/>
                <a:cs typeface="Proxima Nova"/>
                <a:sym typeface="Proxima Nova"/>
                <a:hlinkClick r:id="rId5"/>
              </a:rPr>
              <a:t>https://access.redhat.com/solutions/2334521</a:t>
            </a:r>
            <a:r>
              <a:rPr lang="en">
                <a:latin typeface="Proxima Nova"/>
                <a:ea typeface="Proxima Nova"/>
                <a:cs typeface="Proxima Nova"/>
                <a:sym typeface="Proxima Nova"/>
              </a:rPr>
              <a:t> </a:t>
            </a:r>
            <a:endParaRPr>
              <a:latin typeface="Proxima Nova"/>
              <a:ea typeface="Proxima Nova"/>
              <a:cs typeface="Proxima Nova"/>
              <a:sym typeface="Proxima Nova"/>
            </a:endParaRPr>
          </a:p>
          <a:p>
            <a:pPr indent="-317500" lvl="1" marL="914400" marR="0" rtl="0" algn="l">
              <a:lnSpc>
                <a:spcPct val="115000"/>
              </a:lnSpc>
              <a:spcBef>
                <a:spcPts val="0"/>
              </a:spcBef>
              <a:spcAft>
                <a:spcPts val="0"/>
              </a:spcAft>
              <a:buSzPts val="1400"/>
              <a:buFont typeface="Proxima Nova"/>
              <a:buChar char="○"/>
            </a:pPr>
            <a:r>
              <a:rPr lang="en">
                <a:latin typeface="Proxima Nova"/>
                <a:ea typeface="Proxima Nova"/>
                <a:cs typeface="Proxima Nova"/>
                <a:sym typeface="Proxima Nova"/>
              </a:rPr>
              <a:t>How to subscribe the system to RHEL for SAP child channel ?</a:t>
            </a:r>
            <a:endParaRPr>
              <a:latin typeface="Proxima Nova"/>
              <a:ea typeface="Proxima Nova"/>
              <a:cs typeface="Proxima Nova"/>
              <a:sym typeface="Proxima Nova"/>
            </a:endParaRPr>
          </a:p>
          <a:p>
            <a:pPr indent="-317500" lvl="2" marL="1371600" marR="0" rtl="0" algn="l">
              <a:lnSpc>
                <a:spcPct val="115000"/>
              </a:lnSpc>
              <a:spcBef>
                <a:spcPts val="0"/>
              </a:spcBef>
              <a:spcAft>
                <a:spcPts val="0"/>
              </a:spcAft>
              <a:buSzPts val="1400"/>
              <a:buFont typeface="Proxima Nova"/>
              <a:buChar char="■"/>
            </a:pPr>
            <a:r>
              <a:rPr lang="en" u="sng">
                <a:solidFill>
                  <a:schemeClr val="hlink"/>
                </a:solidFill>
                <a:latin typeface="Proxima Nova"/>
                <a:ea typeface="Proxima Nova"/>
                <a:cs typeface="Proxima Nova"/>
                <a:sym typeface="Proxima Nova"/>
                <a:hlinkClick r:id="rId6"/>
              </a:rPr>
              <a:t>https://access.redhat.com/solutions/1544043</a:t>
            </a:r>
            <a:r>
              <a:rPr lang="en">
                <a:latin typeface="Proxima Nova"/>
                <a:ea typeface="Proxima Nova"/>
                <a:cs typeface="Proxima Nova"/>
                <a:sym typeface="Proxima Nova"/>
              </a:rPr>
              <a:t> </a:t>
            </a:r>
            <a:endParaRPr>
              <a:latin typeface="Proxima Nova"/>
              <a:ea typeface="Proxima Nova"/>
              <a:cs typeface="Proxima Nova"/>
              <a:sym typeface="Proxima Nova"/>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1" name="Shape 511"/>
        <p:cNvGrpSpPr/>
        <p:nvPr/>
      </p:nvGrpSpPr>
      <p:grpSpPr>
        <a:xfrm>
          <a:off x="0" y="0"/>
          <a:ext cx="0" cy="0"/>
          <a:chOff x="0" y="0"/>
          <a:chExt cx="0" cy="0"/>
        </a:xfrm>
      </p:grpSpPr>
      <p:sp>
        <p:nvSpPr>
          <p:cNvPr id="512" name="Shape 512"/>
          <p:cNvSpPr txBox="1"/>
          <p:nvPr>
            <p:ph idx="1" type="body"/>
          </p:nvPr>
        </p:nvSpPr>
        <p:spPr>
          <a:xfrm>
            <a:off x="457200" y="1916550"/>
            <a:ext cx="8229600" cy="13104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rPr b="1" lang="en" sz="6000">
                <a:latin typeface="Overpass"/>
                <a:ea typeface="Overpass"/>
                <a:cs typeface="Overpass"/>
                <a:sym typeface="Overpass"/>
              </a:rPr>
              <a:t>Advanced</a:t>
            </a:r>
            <a:endParaRPr b="1" sz="6000">
              <a:latin typeface="Overpass"/>
              <a:ea typeface="Overpass"/>
              <a:cs typeface="Overpass"/>
              <a:sym typeface="Overpass"/>
            </a:endParaRPr>
          </a:p>
          <a:p>
            <a:pPr indent="0" lvl="0" marL="0" rtl="0">
              <a:spcBef>
                <a:spcPts val="360"/>
              </a:spcBef>
              <a:spcAft>
                <a:spcPts val="0"/>
              </a:spcAft>
              <a:buNone/>
            </a:pPr>
            <a:r>
              <a:rPr b="1" lang="en" sz="1800">
                <a:latin typeface="Overpass"/>
                <a:ea typeface="Overpass"/>
                <a:cs typeface="Overpass"/>
                <a:sym typeface="Overpass"/>
              </a:rPr>
              <a:t>(or the Digital Transformation)</a:t>
            </a:r>
            <a:endParaRPr b="1" sz="1800">
              <a:latin typeface="Overpass"/>
              <a:ea typeface="Overpass"/>
              <a:cs typeface="Overpass"/>
              <a:sym typeface="Overpass"/>
            </a:endParaRPr>
          </a:p>
        </p:txBody>
      </p:sp>
    </p:spTree>
  </p:cSld>
  <p:clrMapOvr>
    <a:masterClrMapping/>
  </p:clrMapOvr>
  <mc:AlternateContent>
    <mc:Choice Requires="p14">
      <p:transition spd="slow">
        <p14:flip dir="l"/>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6" name="Shape 516"/>
        <p:cNvGrpSpPr/>
        <p:nvPr/>
      </p:nvGrpSpPr>
      <p:grpSpPr>
        <a:xfrm>
          <a:off x="0" y="0"/>
          <a:ext cx="0" cy="0"/>
          <a:chOff x="0" y="0"/>
          <a:chExt cx="0" cy="0"/>
        </a:xfrm>
      </p:grpSpPr>
      <p:sp>
        <p:nvSpPr>
          <p:cNvPr id="517" name="Shape 517"/>
          <p:cNvSpPr txBox="1"/>
          <p:nvPr/>
        </p:nvSpPr>
        <p:spPr>
          <a:xfrm>
            <a:off x="457200" y="-10800"/>
            <a:ext cx="8229300" cy="8586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 sz="2800" strike="noStrike">
                <a:solidFill>
                  <a:srgbClr val="000000"/>
                </a:solidFill>
                <a:latin typeface="Proxima Nova"/>
                <a:ea typeface="Proxima Nova"/>
                <a:cs typeface="Proxima Nova"/>
                <a:sym typeface="Proxima Nova"/>
              </a:rPr>
              <a:t>SAP customer journey to S/4 HANA</a:t>
            </a:r>
            <a:endParaRPr b="0" sz="1400" strike="noStrike">
              <a:solidFill>
                <a:srgbClr val="000000"/>
              </a:solidFill>
              <a:latin typeface="Arial"/>
              <a:ea typeface="Arial"/>
              <a:cs typeface="Arial"/>
              <a:sym typeface="Arial"/>
            </a:endParaRPr>
          </a:p>
        </p:txBody>
      </p:sp>
      <p:sp>
        <p:nvSpPr>
          <p:cNvPr id="518" name="Shape 518"/>
          <p:cNvSpPr/>
          <p:nvPr/>
        </p:nvSpPr>
        <p:spPr>
          <a:xfrm>
            <a:off x="2274840" y="2890440"/>
            <a:ext cx="5589300" cy="392700"/>
          </a:xfrm>
          <a:prstGeom prst="chevron">
            <a:avLst>
              <a:gd fmla="val 50000" name="adj"/>
            </a:avLst>
          </a:prstGeom>
          <a:solidFill>
            <a:srgbClr val="0088CE"/>
          </a:solidFill>
          <a:ln>
            <a:noFill/>
          </a:ln>
          <a:effectLst>
            <a:outerShdw dir="5400000" dist="23040">
              <a:srgbClr val="000000">
                <a:alpha val="34900"/>
              </a:srgbClr>
            </a:outerShdw>
          </a:effectLst>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trike="noStrike">
                <a:solidFill>
                  <a:srgbClr val="FFFFFF"/>
                </a:solidFill>
                <a:latin typeface="Proxima Nova"/>
                <a:ea typeface="Proxima Nova"/>
                <a:cs typeface="Proxima Nova"/>
                <a:sym typeface="Proxima Nova"/>
              </a:rPr>
              <a:t>Maximise IT Infrastructure</a:t>
            </a:r>
            <a:endParaRPr b="1" strike="noStrike">
              <a:solidFill>
                <a:srgbClr val="000000"/>
              </a:solidFill>
              <a:latin typeface="Proxima Nova"/>
              <a:ea typeface="Proxima Nova"/>
              <a:cs typeface="Proxima Nova"/>
              <a:sym typeface="Proxima Nova"/>
            </a:endParaRPr>
          </a:p>
        </p:txBody>
      </p:sp>
      <p:sp>
        <p:nvSpPr>
          <p:cNvPr id="519" name="Shape 519"/>
          <p:cNvSpPr/>
          <p:nvPr/>
        </p:nvSpPr>
        <p:spPr>
          <a:xfrm>
            <a:off x="1453320" y="3308400"/>
            <a:ext cx="4845300" cy="392700"/>
          </a:xfrm>
          <a:prstGeom prst="chevron">
            <a:avLst>
              <a:gd fmla="val 50000" name="adj"/>
            </a:avLst>
          </a:prstGeom>
          <a:solidFill>
            <a:srgbClr val="0088CE"/>
          </a:solidFill>
          <a:ln>
            <a:noFill/>
          </a:ln>
          <a:effectLst>
            <a:outerShdw dir="5400000" dist="23040">
              <a:srgbClr val="000000">
                <a:alpha val="34900"/>
              </a:srgbClr>
            </a:outerShdw>
          </a:effectLst>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trike="noStrike">
                <a:solidFill>
                  <a:srgbClr val="FFFFFF"/>
                </a:solidFill>
                <a:latin typeface="Proxima Nova"/>
                <a:ea typeface="Proxima Nova"/>
                <a:cs typeface="Proxima Nova"/>
                <a:sym typeface="Proxima Nova"/>
              </a:rPr>
              <a:t>Simplify and Standardize (U2L, SOE)</a:t>
            </a:r>
            <a:endParaRPr b="1" strike="noStrike">
              <a:solidFill>
                <a:srgbClr val="000000"/>
              </a:solidFill>
              <a:latin typeface="Proxima Nova"/>
              <a:ea typeface="Proxima Nova"/>
              <a:cs typeface="Proxima Nova"/>
              <a:sym typeface="Proxima Nova"/>
            </a:endParaRPr>
          </a:p>
        </p:txBody>
      </p:sp>
      <p:sp>
        <p:nvSpPr>
          <p:cNvPr id="520" name="Shape 520"/>
          <p:cNvSpPr/>
          <p:nvPr/>
        </p:nvSpPr>
        <p:spPr>
          <a:xfrm>
            <a:off x="2274840" y="2473200"/>
            <a:ext cx="5589300" cy="392700"/>
          </a:xfrm>
          <a:prstGeom prst="chevron">
            <a:avLst>
              <a:gd fmla="val 50000" name="adj"/>
            </a:avLst>
          </a:prstGeom>
          <a:solidFill>
            <a:srgbClr val="3F9C35"/>
          </a:solidFill>
          <a:ln>
            <a:noFill/>
          </a:ln>
          <a:effectLst>
            <a:outerShdw dir="5400000" dist="23040">
              <a:srgbClr val="000000">
                <a:alpha val="34900"/>
              </a:srgbClr>
            </a:outerShdw>
          </a:effectLst>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trike="noStrike">
                <a:solidFill>
                  <a:srgbClr val="FFFFFF"/>
                </a:solidFill>
                <a:latin typeface="Proxima Nova"/>
                <a:ea typeface="Proxima Nova"/>
                <a:cs typeface="Proxima Nova"/>
                <a:sym typeface="Proxima Nova"/>
              </a:rPr>
              <a:t>Automation / Hybrid Cloud / IaaS</a:t>
            </a:r>
            <a:endParaRPr b="1" strike="noStrike">
              <a:solidFill>
                <a:srgbClr val="000000"/>
              </a:solidFill>
              <a:latin typeface="Proxima Nova"/>
              <a:ea typeface="Proxima Nova"/>
              <a:cs typeface="Proxima Nova"/>
              <a:sym typeface="Proxima Nova"/>
            </a:endParaRPr>
          </a:p>
        </p:txBody>
      </p:sp>
      <p:sp>
        <p:nvSpPr>
          <p:cNvPr id="521" name="Shape 521"/>
          <p:cNvSpPr/>
          <p:nvPr/>
        </p:nvSpPr>
        <p:spPr>
          <a:xfrm>
            <a:off x="1410480" y="3741480"/>
            <a:ext cx="2599500" cy="303600"/>
          </a:xfrm>
          <a:prstGeom prst="rect">
            <a:avLst/>
          </a:prstGeom>
          <a:solidFill>
            <a:srgbClr val="CC0000"/>
          </a:solidFill>
          <a:ln>
            <a:noFill/>
          </a:ln>
          <a:effectLst>
            <a:outerShdw dir="5400000" dist="23040">
              <a:srgbClr val="000000">
                <a:alpha val="34900"/>
              </a:srgbClr>
            </a:outerShdw>
          </a:effectLst>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z="1600" strike="noStrike">
                <a:solidFill>
                  <a:srgbClr val="FFFFFF"/>
                </a:solidFill>
                <a:latin typeface="Proxima Nova"/>
                <a:ea typeface="Proxima Nova"/>
                <a:cs typeface="Proxima Nova"/>
                <a:sym typeface="Proxima Nova"/>
              </a:rPr>
              <a:t>Modernize the Core</a:t>
            </a:r>
            <a:endParaRPr b="0" sz="1600" strike="noStrike">
              <a:solidFill>
                <a:srgbClr val="000000"/>
              </a:solidFill>
              <a:latin typeface="Proxima Nova"/>
              <a:ea typeface="Proxima Nova"/>
              <a:cs typeface="Proxima Nova"/>
              <a:sym typeface="Proxima Nova"/>
            </a:endParaRPr>
          </a:p>
        </p:txBody>
      </p:sp>
      <p:sp>
        <p:nvSpPr>
          <p:cNvPr id="522" name="Shape 522"/>
          <p:cNvSpPr/>
          <p:nvPr/>
        </p:nvSpPr>
        <p:spPr>
          <a:xfrm>
            <a:off x="4088520" y="3743280"/>
            <a:ext cx="2157900" cy="302100"/>
          </a:xfrm>
          <a:prstGeom prst="rect">
            <a:avLst/>
          </a:prstGeom>
          <a:solidFill>
            <a:srgbClr val="CC0000"/>
          </a:solidFill>
          <a:ln>
            <a:noFill/>
          </a:ln>
          <a:effectLst>
            <a:outerShdw dir="5400000" dist="23040">
              <a:srgbClr val="000000">
                <a:alpha val="34900"/>
              </a:srgbClr>
            </a:outerShdw>
          </a:effectLst>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z="1600" strike="noStrike">
                <a:solidFill>
                  <a:srgbClr val="FFFFFF"/>
                </a:solidFill>
                <a:latin typeface="Proxima Nova"/>
                <a:ea typeface="Proxima Nova"/>
                <a:cs typeface="Proxima Nova"/>
                <a:sym typeface="Proxima Nova"/>
              </a:rPr>
              <a:t>Empower HANA</a:t>
            </a:r>
            <a:endParaRPr b="0" sz="1600" strike="noStrike">
              <a:solidFill>
                <a:srgbClr val="000000"/>
              </a:solidFill>
              <a:latin typeface="Proxima Nova"/>
              <a:ea typeface="Proxima Nova"/>
              <a:cs typeface="Proxima Nova"/>
              <a:sym typeface="Proxima Nova"/>
            </a:endParaRPr>
          </a:p>
        </p:txBody>
      </p:sp>
      <p:sp>
        <p:nvSpPr>
          <p:cNvPr id="523" name="Shape 523"/>
          <p:cNvSpPr/>
          <p:nvPr/>
        </p:nvSpPr>
        <p:spPr>
          <a:xfrm>
            <a:off x="1946520" y="1356840"/>
            <a:ext cx="1435800" cy="269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None/>
            </a:pPr>
            <a:r>
              <a:rPr b="1" lang="en" strike="noStrike">
                <a:solidFill>
                  <a:srgbClr val="000000"/>
                </a:solidFill>
                <a:latin typeface="Proxima Nova"/>
                <a:ea typeface="Proxima Nova"/>
                <a:cs typeface="Proxima Nova"/>
                <a:sym typeface="Proxima Nova"/>
              </a:rPr>
              <a:t>Step 1</a:t>
            </a:r>
            <a:endParaRPr b="0" strike="noStrike">
              <a:solidFill>
                <a:srgbClr val="000000"/>
              </a:solidFill>
              <a:latin typeface="Proxima Nova"/>
              <a:ea typeface="Proxima Nova"/>
              <a:cs typeface="Proxima Nova"/>
              <a:sym typeface="Proxima Nova"/>
            </a:endParaRPr>
          </a:p>
        </p:txBody>
      </p:sp>
      <p:sp>
        <p:nvSpPr>
          <p:cNvPr id="524" name="Shape 524"/>
          <p:cNvSpPr/>
          <p:nvPr/>
        </p:nvSpPr>
        <p:spPr>
          <a:xfrm>
            <a:off x="4436640" y="1353960"/>
            <a:ext cx="1403700" cy="269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None/>
            </a:pPr>
            <a:r>
              <a:rPr b="1" lang="en" strike="noStrike">
                <a:solidFill>
                  <a:srgbClr val="000000"/>
                </a:solidFill>
                <a:latin typeface="Proxima Nova"/>
                <a:ea typeface="Proxima Nova"/>
                <a:cs typeface="Proxima Nova"/>
                <a:sym typeface="Proxima Nova"/>
              </a:rPr>
              <a:t>Step 2</a:t>
            </a:r>
            <a:endParaRPr b="0" strike="noStrike">
              <a:solidFill>
                <a:srgbClr val="000000"/>
              </a:solidFill>
              <a:latin typeface="Proxima Nova"/>
              <a:ea typeface="Proxima Nova"/>
              <a:cs typeface="Proxima Nova"/>
              <a:sym typeface="Proxima Nova"/>
            </a:endParaRPr>
          </a:p>
        </p:txBody>
      </p:sp>
      <p:sp>
        <p:nvSpPr>
          <p:cNvPr id="525" name="Shape 525"/>
          <p:cNvSpPr/>
          <p:nvPr/>
        </p:nvSpPr>
        <p:spPr>
          <a:xfrm>
            <a:off x="6291000" y="1359720"/>
            <a:ext cx="1403700" cy="269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None/>
            </a:pPr>
            <a:r>
              <a:rPr b="1" lang="en" strike="noStrike">
                <a:solidFill>
                  <a:srgbClr val="000000"/>
                </a:solidFill>
                <a:latin typeface="Proxima Nova"/>
                <a:ea typeface="Proxima Nova"/>
                <a:cs typeface="Proxima Nova"/>
                <a:sym typeface="Proxima Nova"/>
              </a:rPr>
              <a:t>Step 3</a:t>
            </a:r>
            <a:endParaRPr b="0" strike="noStrike">
              <a:solidFill>
                <a:srgbClr val="000000"/>
              </a:solidFill>
              <a:latin typeface="Proxima Nova"/>
              <a:ea typeface="Proxima Nova"/>
              <a:cs typeface="Proxima Nova"/>
              <a:sym typeface="Proxima Nova"/>
            </a:endParaRPr>
          </a:p>
        </p:txBody>
      </p:sp>
      <p:sp>
        <p:nvSpPr>
          <p:cNvPr id="526" name="Shape 526"/>
          <p:cNvSpPr/>
          <p:nvPr/>
        </p:nvSpPr>
        <p:spPr>
          <a:xfrm>
            <a:off x="6342480" y="3741480"/>
            <a:ext cx="2599500" cy="303600"/>
          </a:xfrm>
          <a:prstGeom prst="rect">
            <a:avLst/>
          </a:prstGeom>
          <a:solidFill>
            <a:srgbClr val="CC0000"/>
          </a:solidFill>
          <a:ln>
            <a:noFill/>
          </a:ln>
          <a:effectLst>
            <a:outerShdw dir="5400000" dist="23040">
              <a:srgbClr val="000000">
                <a:alpha val="34900"/>
              </a:srgbClr>
            </a:outerShdw>
          </a:effectLst>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z="1600" strike="noStrike">
                <a:solidFill>
                  <a:srgbClr val="FFFFFF"/>
                </a:solidFill>
                <a:latin typeface="Proxima Nova"/>
                <a:ea typeface="Proxima Nova"/>
                <a:cs typeface="Proxima Nova"/>
                <a:sym typeface="Proxima Nova"/>
              </a:rPr>
              <a:t>Digital Transformation</a:t>
            </a:r>
            <a:endParaRPr b="0" sz="1600" strike="noStrike">
              <a:solidFill>
                <a:srgbClr val="000000"/>
              </a:solidFill>
              <a:latin typeface="Proxima Nova"/>
              <a:ea typeface="Proxima Nova"/>
              <a:cs typeface="Proxima Nova"/>
              <a:sym typeface="Proxima Nova"/>
            </a:endParaRPr>
          </a:p>
        </p:txBody>
      </p:sp>
      <p:sp>
        <p:nvSpPr>
          <p:cNvPr id="527" name="Shape 527"/>
          <p:cNvSpPr/>
          <p:nvPr/>
        </p:nvSpPr>
        <p:spPr>
          <a:xfrm>
            <a:off x="4052520" y="2055240"/>
            <a:ext cx="3811800" cy="392700"/>
          </a:xfrm>
          <a:prstGeom prst="chevron">
            <a:avLst>
              <a:gd fmla="val 50000" name="adj"/>
            </a:avLst>
          </a:prstGeom>
          <a:solidFill>
            <a:srgbClr val="3F9C35"/>
          </a:solidFill>
          <a:ln>
            <a:noFill/>
          </a:ln>
          <a:effectLst>
            <a:outerShdw dir="5400000" dist="23040">
              <a:srgbClr val="000000">
                <a:alpha val="34900"/>
              </a:srgbClr>
            </a:outerShdw>
          </a:effectLst>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trike="noStrike">
                <a:solidFill>
                  <a:srgbClr val="FFFFFF"/>
                </a:solidFill>
                <a:latin typeface="Proxima Nova"/>
                <a:ea typeface="Proxima Nova"/>
                <a:cs typeface="Proxima Nova"/>
                <a:sym typeface="Proxima Nova"/>
              </a:rPr>
              <a:t>Integration / Big Data / IoT</a:t>
            </a:r>
            <a:endParaRPr b="1" strike="noStrike">
              <a:solidFill>
                <a:srgbClr val="000000"/>
              </a:solidFill>
              <a:latin typeface="Proxima Nova"/>
              <a:ea typeface="Proxima Nova"/>
              <a:cs typeface="Proxima Nova"/>
              <a:sym typeface="Proxima Nova"/>
            </a:endParaRPr>
          </a:p>
        </p:txBody>
      </p:sp>
      <p:sp>
        <p:nvSpPr>
          <p:cNvPr id="528" name="Shape 528"/>
          <p:cNvSpPr/>
          <p:nvPr/>
        </p:nvSpPr>
        <p:spPr>
          <a:xfrm>
            <a:off x="5029200" y="1637640"/>
            <a:ext cx="2835000" cy="392700"/>
          </a:xfrm>
          <a:prstGeom prst="chevron">
            <a:avLst>
              <a:gd fmla="val 50000" name="adj"/>
            </a:avLst>
          </a:prstGeom>
          <a:solidFill>
            <a:srgbClr val="3F9C35"/>
          </a:solidFill>
          <a:ln>
            <a:noFill/>
          </a:ln>
          <a:effectLst>
            <a:outerShdw dir="5400000" dist="23040">
              <a:srgbClr val="000000">
                <a:alpha val="34900"/>
              </a:srgbClr>
            </a:outerShdw>
          </a:effectLst>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None/>
            </a:pPr>
            <a:r>
              <a:rPr b="1" lang="en" strike="noStrike">
                <a:solidFill>
                  <a:srgbClr val="FFFFFF"/>
                </a:solidFill>
                <a:latin typeface="Proxima Nova"/>
                <a:ea typeface="Proxima Nova"/>
                <a:cs typeface="Proxima Nova"/>
                <a:sym typeface="Proxima Nova"/>
              </a:rPr>
              <a:t>PaaS / Mobil</a:t>
            </a:r>
            <a:endParaRPr b="1" strike="noStrike">
              <a:solidFill>
                <a:srgbClr val="000000"/>
              </a:solidFill>
              <a:latin typeface="Proxima Nova"/>
              <a:ea typeface="Proxima Nova"/>
              <a:cs typeface="Proxima Nova"/>
              <a:sym typeface="Proxima Nova"/>
            </a:endParaRPr>
          </a:p>
        </p:txBody>
      </p:sp>
      <p:cxnSp>
        <p:nvCxnSpPr>
          <p:cNvPr id="529" name="Shape 529"/>
          <p:cNvCxnSpPr/>
          <p:nvPr/>
        </p:nvCxnSpPr>
        <p:spPr>
          <a:xfrm flipH="1">
            <a:off x="4046820" y="1370880"/>
            <a:ext cx="5700" cy="2764500"/>
          </a:xfrm>
          <a:prstGeom prst="straightConnector1">
            <a:avLst/>
          </a:prstGeom>
          <a:noFill/>
          <a:ln cap="flat" cmpd="sng" w="25550">
            <a:solidFill>
              <a:srgbClr val="000000"/>
            </a:solidFill>
            <a:prstDash val="dashDot"/>
            <a:round/>
            <a:headEnd len="med" w="med" type="none"/>
            <a:tailEnd len="med" w="med" type="none"/>
          </a:ln>
        </p:spPr>
      </p:cxnSp>
      <p:cxnSp>
        <p:nvCxnSpPr>
          <p:cNvPr id="530" name="Shape 530"/>
          <p:cNvCxnSpPr/>
          <p:nvPr/>
        </p:nvCxnSpPr>
        <p:spPr>
          <a:xfrm>
            <a:off x="6298560" y="1386720"/>
            <a:ext cx="7800" cy="2748600"/>
          </a:xfrm>
          <a:prstGeom prst="straightConnector1">
            <a:avLst/>
          </a:prstGeom>
          <a:noFill/>
          <a:ln cap="flat" cmpd="sng" w="25550">
            <a:solidFill>
              <a:srgbClr val="000000"/>
            </a:solidFill>
            <a:prstDash val="dashDot"/>
            <a:round/>
            <a:headEnd len="med" w="med" type="none"/>
            <a:tailEnd len="med" w="med" type="none"/>
          </a:ln>
        </p:spPr>
      </p:cxnSp>
      <p:sp>
        <p:nvSpPr>
          <p:cNvPr id="531" name="Shape 531"/>
          <p:cNvSpPr/>
          <p:nvPr/>
        </p:nvSpPr>
        <p:spPr>
          <a:xfrm>
            <a:off x="1490400" y="957240"/>
            <a:ext cx="2392500" cy="223800"/>
          </a:xfrm>
          <a:prstGeom prst="rect">
            <a:avLst/>
          </a:prstGeom>
          <a:solidFill>
            <a:srgbClr val="DCDCDC"/>
          </a:solidFill>
          <a:ln cap="flat" cmpd="sng" w="9525">
            <a:solidFill>
              <a:srgbClr val="3465A4"/>
            </a:solidFill>
            <a:prstDash val="solid"/>
            <a:round/>
            <a:headEnd len="med" w="med" type="none"/>
            <a:tailEnd len="med" w="med" type="none"/>
          </a:ln>
        </p:spPr>
        <p:txBody>
          <a:bodyPr anchorCtr="0" anchor="ctr" bIns="45000" lIns="90000" spcFirstLastPara="1" rIns="90000" wrap="square" tIns="45000">
            <a:noAutofit/>
          </a:bodyPr>
          <a:lstStyle/>
          <a:p>
            <a:pPr indent="0" lvl="0" marL="0" marR="0" rtl="0" algn="l">
              <a:spcBef>
                <a:spcPts val="0"/>
              </a:spcBef>
              <a:spcAft>
                <a:spcPts val="0"/>
              </a:spcAft>
              <a:buNone/>
            </a:pPr>
            <a:r>
              <a:rPr b="1" lang="en" strike="noStrike">
                <a:solidFill>
                  <a:srgbClr val="000000"/>
                </a:solidFill>
                <a:latin typeface="Proxima Nova"/>
                <a:ea typeface="Proxima Nova"/>
                <a:cs typeface="Proxima Nova"/>
                <a:sym typeface="Proxima Nova"/>
              </a:rPr>
              <a:t>Upgrade to ECC6</a:t>
            </a:r>
            <a:endParaRPr b="1" strike="noStrike">
              <a:solidFill>
                <a:srgbClr val="000000"/>
              </a:solidFill>
              <a:latin typeface="Proxima Nova"/>
              <a:ea typeface="Proxima Nova"/>
              <a:cs typeface="Proxima Nova"/>
              <a:sym typeface="Proxima Nova"/>
            </a:endParaRPr>
          </a:p>
        </p:txBody>
      </p:sp>
      <p:sp>
        <p:nvSpPr>
          <p:cNvPr id="532" name="Shape 532"/>
          <p:cNvSpPr/>
          <p:nvPr/>
        </p:nvSpPr>
        <p:spPr>
          <a:xfrm>
            <a:off x="6413400" y="957240"/>
            <a:ext cx="2392200" cy="223800"/>
          </a:xfrm>
          <a:prstGeom prst="rect">
            <a:avLst/>
          </a:prstGeom>
          <a:solidFill>
            <a:srgbClr val="DCDCDC"/>
          </a:solidFill>
          <a:ln cap="flat" cmpd="sng" w="9525">
            <a:solidFill>
              <a:srgbClr val="3465A4"/>
            </a:solidFill>
            <a:prstDash val="solid"/>
            <a:round/>
            <a:headEnd len="med" w="med" type="none"/>
            <a:tailEnd len="med" w="med" type="none"/>
          </a:ln>
        </p:spPr>
        <p:txBody>
          <a:bodyPr anchorCtr="0" anchor="ctr" bIns="45000" lIns="90000" spcFirstLastPara="1" rIns="90000" wrap="square" tIns="45000">
            <a:noAutofit/>
          </a:bodyPr>
          <a:lstStyle/>
          <a:p>
            <a:pPr indent="0" lvl="0" marL="0" marR="0" rtl="0" algn="l">
              <a:spcBef>
                <a:spcPts val="0"/>
              </a:spcBef>
              <a:spcAft>
                <a:spcPts val="0"/>
              </a:spcAft>
              <a:buNone/>
            </a:pPr>
            <a:r>
              <a:rPr b="1" lang="en" strike="noStrike">
                <a:solidFill>
                  <a:srgbClr val="000000"/>
                </a:solidFill>
                <a:latin typeface="Proxima Nova"/>
                <a:ea typeface="Proxima Nova"/>
                <a:cs typeface="Proxima Nova"/>
                <a:sym typeface="Proxima Nova"/>
              </a:rPr>
              <a:t>Migrate Apps to S/4 HANA</a:t>
            </a:r>
            <a:endParaRPr b="1" strike="noStrike">
              <a:solidFill>
                <a:srgbClr val="000000"/>
              </a:solidFill>
              <a:latin typeface="Proxima Nova"/>
              <a:ea typeface="Proxima Nova"/>
              <a:cs typeface="Proxima Nova"/>
              <a:sym typeface="Proxima Nova"/>
            </a:endParaRPr>
          </a:p>
        </p:txBody>
      </p:sp>
      <p:sp>
        <p:nvSpPr>
          <p:cNvPr id="533" name="Shape 533"/>
          <p:cNvSpPr/>
          <p:nvPr/>
        </p:nvSpPr>
        <p:spPr>
          <a:xfrm>
            <a:off x="3950640" y="957240"/>
            <a:ext cx="2392500" cy="223800"/>
          </a:xfrm>
          <a:prstGeom prst="rect">
            <a:avLst/>
          </a:prstGeom>
          <a:solidFill>
            <a:srgbClr val="DCDCDC"/>
          </a:solidFill>
          <a:ln cap="flat" cmpd="sng" w="9525">
            <a:solidFill>
              <a:srgbClr val="3465A4"/>
            </a:solidFill>
            <a:prstDash val="solid"/>
            <a:round/>
            <a:headEnd len="med" w="med" type="none"/>
            <a:tailEnd len="med" w="med" type="none"/>
          </a:ln>
        </p:spPr>
        <p:txBody>
          <a:bodyPr anchorCtr="0" anchor="ctr" bIns="45000" lIns="90000" spcFirstLastPara="1" rIns="90000" wrap="square" tIns="45000">
            <a:noAutofit/>
          </a:bodyPr>
          <a:lstStyle/>
          <a:p>
            <a:pPr indent="0" lvl="0" marL="0" marR="0" rtl="0" algn="l">
              <a:spcBef>
                <a:spcPts val="0"/>
              </a:spcBef>
              <a:spcAft>
                <a:spcPts val="0"/>
              </a:spcAft>
              <a:buNone/>
            </a:pPr>
            <a:r>
              <a:rPr b="1" lang="en" strike="noStrike">
                <a:solidFill>
                  <a:srgbClr val="000000"/>
                </a:solidFill>
                <a:latin typeface="Proxima Nova"/>
                <a:ea typeface="Proxima Nova"/>
                <a:cs typeface="Proxima Nova"/>
                <a:sym typeface="Proxima Nova"/>
              </a:rPr>
              <a:t>Migrate DB to SAP HANA</a:t>
            </a:r>
            <a:endParaRPr b="1" strike="noStrike">
              <a:solidFill>
                <a:srgbClr val="000000"/>
              </a:solidFill>
              <a:latin typeface="Proxima Nova"/>
              <a:ea typeface="Proxima Nova"/>
              <a:cs typeface="Proxima Nova"/>
              <a:sym typeface="Proxima Nova"/>
            </a:endParaRPr>
          </a:p>
        </p:txBody>
      </p:sp>
      <p:sp>
        <p:nvSpPr>
          <p:cNvPr id="534" name="Shape 534"/>
          <p:cNvSpPr/>
          <p:nvPr/>
        </p:nvSpPr>
        <p:spPr>
          <a:xfrm rot="-5400000">
            <a:off x="306390" y="2970270"/>
            <a:ext cx="820500" cy="640200"/>
          </a:xfrm>
          <a:prstGeom prst="rect">
            <a:avLst/>
          </a:prstGeom>
          <a:solidFill>
            <a:srgbClr val="0088CE"/>
          </a:solidFill>
          <a:ln cap="flat" cmpd="sng" w="9525">
            <a:solidFill>
              <a:srgbClr val="3465A4"/>
            </a:solidFill>
            <a:prstDash val="solid"/>
            <a:round/>
            <a:headEnd len="med" w="med" type="none"/>
            <a:tailEnd len="med" w="med" type="none"/>
          </a:ln>
        </p:spPr>
        <p:txBody>
          <a:bodyPr anchorCtr="0" anchor="ctr" bIns="45000" lIns="91425" spcFirstLastPara="1" rIns="90000" wrap="square" tIns="45000">
            <a:noAutofit/>
          </a:bodyPr>
          <a:lstStyle/>
          <a:p>
            <a:pPr indent="0" lvl="0" marL="0" marR="0" rtl="0" algn="ctr">
              <a:spcBef>
                <a:spcPts val="0"/>
              </a:spcBef>
              <a:spcAft>
                <a:spcPts val="0"/>
              </a:spcAft>
              <a:buNone/>
            </a:pPr>
            <a:r>
              <a:rPr b="0" lang="en" sz="1200" strike="noStrike">
                <a:solidFill>
                  <a:srgbClr val="000000"/>
                </a:solidFill>
                <a:latin typeface="Proxima Nova"/>
                <a:ea typeface="Proxima Nova"/>
                <a:cs typeface="Proxima Nova"/>
                <a:sym typeface="Proxima Nova"/>
              </a:rPr>
              <a:t>Platform </a:t>
            </a:r>
            <a:endParaRPr b="0" sz="1200" strike="noStrike">
              <a:solidFill>
                <a:srgbClr val="000000"/>
              </a:solidFill>
              <a:latin typeface="Proxima Nova"/>
              <a:ea typeface="Proxima Nova"/>
              <a:cs typeface="Proxima Nova"/>
              <a:sym typeface="Proxima Nova"/>
            </a:endParaRPr>
          </a:p>
          <a:p>
            <a:pPr indent="0" lvl="0" marL="0" marR="0" rtl="0" algn="ctr">
              <a:spcBef>
                <a:spcPts val="0"/>
              </a:spcBef>
              <a:spcAft>
                <a:spcPts val="0"/>
              </a:spcAft>
              <a:buNone/>
            </a:pPr>
            <a:r>
              <a:rPr b="0" lang="en" sz="1200" strike="noStrike">
                <a:solidFill>
                  <a:srgbClr val="000000"/>
                </a:solidFill>
                <a:latin typeface="Proxima Nova"/>
                <a:ea typeface="Proxima Nova"/>
                <a:cs typeface="Proxima Nova"/>
                <a:sym typeface="Proxima Nova"/>
              </a:rPr>
              <a:t>Solutions</a:t>
            </a:r>
            <a:endParaRPr b="0" sz="1200" strike="noStrike">
              <a:solidFill>
                <a:srgbClr val="000000"/>
              </a:solidFill>
              <a:latin typeface="Proxima Nova"/>
              <a:ea typeface="Proxima Nova"/>
              <a:cs typeface="Proxima Nova"/>
              <a:sym typeface="Proxima Nova"/>
            </a:endParaRPr>
          </a:p>
        </p:txBody>
      </p:sp>
      <p:sp>
        <p:nvSpPr>
          <p:cNvPr id="535" name="Shape 535"/>
          <p:cNvSpPr/>
          <p:nvPr/>
        </p:nvSpPr>
        <p:spPr>
          <a:xfrm rot="-5400000">
            <a:off x="100470" y="1919790"/>
            <a:ext cx="1232700" cy="640200"/>
          </a:xfrm>
          <a:prstGeom prst="rect">
            <a:avLst/>
          </a:prstGeom>
          <a:solidFill>
            <a:srgbClr val="3F9C35"/>
          </a:solidFill>
          <a:ln cap="flat" cmpd="sng" w="9525">
            <a:solidFill>
              <a:srgbClr val="3465A4"/>
            </a:solidFill>
            <a:prstDash val="solid"/>
            <a:round/>
            <a:headEnd len="med" w="med" type="none"/>
            <a:tailEnd len="med" w="med" type="none"/>
          </a:ln>
        </p:spPr>
        <p:txBody>
          <a:bodyPr anchorCtr="0" anchor="ctr" bIns="45000" lIns="91425" spcFirstLastPara="1" rIns="90000" wrap="square" tIns="45000">
            <a:noAutofit/>
          </a:bodyPr>
          <a:lstStyle/>
          <a:p>
            <a:pPr indent="0" lvl="0" marL="0" marR="0" rtl="0" algn="ctr">
              <a:spcBef>
                <a:spcPts val="0"/>
              </a:spcBef>
              <a:spcAft>
                <a:spcPts val="0"/>
              </a:spcAft>
              <a:buNone/>
            </a:pPr>
            <a:r>
              <a:rPr b="0" lang="en" sz="1200" strike="noStrike">
                <a:solidFill>
                  <a:srgbClr val="000000"/>
                </a:solidFill>
                <a:latin typeface="Proxima Nova"/>
                <a:ea typeface="Proxima Nova"/>
                <a:cs typeface="Proxima Nova"/>
                <a:sym typeface="Proxima Nova"/>
              </a:rPr>
              <a:t>Emerging</a:t>
            </a:r>
            <a:endParaRPr b="0" sz="1200" strike="noStrike">
              <a:solidFill>
                <a:srgbClr val="000000"/>
              </a:solidFill>
              <a:latin typeface="Proxima Nova"/>
              <a:ea typeface="Proxima Nova"/>
              <a:cs typeface="Proxima Nova"/>
              <a:sym typeface="Proxima Nova"/>
            </a:endParaRPr>
          </a:p>
          <a:p>
            <a:pPr indent="0" lvl="0" marL="0" marR="0" rtl="0" algn="ctr">
              <a:spcBef>
                <a:spcPts val="0"/>
              </a:spcBef>
              <a:spcAft>
                <a:spcPts val="0"/>
              </a:spcAft>
              <a:buNone/>
            </a:pPr>
            <a:r>
              <a:rPr b="0" lang="en" sz="1200" strike="noStrike">
                <a:solidFill>
                  <a:srgbClr val="000000"/>
                </a:solidFill>
                <a:latin typeface="Proxima Nova"/>
                <a:ea typeface="Proxima Nova"/>
                <a:cs typeface="Proxima Nova"/>
                <a:sym typeface="Proxima Nova"/>
              </a:rPr>
              <a:t>Solutions</a:t>
            </a:r>
            <a:endParaRPr b="0" sz="1200" strike="noStrike">
              <a:solidFill>
                <a:srgbClr val="000000"/>
              </a:solidFill>
              <a:latin typeface="Proxima Nova"/>
              <a:ea typeface="Proxima Nova"/>
              <a:cs typeface="Proxima Nova"/>
              <a:sym typeface="Proxima Nova"/>
            </a:endParaRPr>
          </a:p>
        </p:txBody>
      </p:sp>
      <p:sp>
        <p:nvSpPr>
          <p:cNvPr id="536" name="Shape 536"/>
          <p:cNvSpPr txBox="1"/>
          <p:nvPr/>
        </p:nvSpPr>
        <p:spPr>
          <a:xfrm>
            <a:off x="1177560" y="4734000"/>
            <a:ext cx="360300" cy="393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fld id="{00000000-1234-1234-1234-123412341234}" type="slidenum">
              <a:rPr b="0" lang="en" sz="800" strike="noStrike">
                <a:solidFill>
                  <a:srgbClr val="000000"/>
                </a:solidFill>
                <a:latin typeface="Proxima Nova"/>
                <a:ea typeface="Proxima Nova"/>
                <a:cs typeface="Proxima Nova"/>
                <a:sym typeface="Proxima Nova"/>
              </a:rPr>
              <a:t>‹#›</a:t>
            </a:fld>
            <a:endParaRPr b="0" sz="800" strike="noStrike">
              <a:solidFill>
                <a:srgbClr val="000000"/>
              </a:solidFill>
              <a:latin typeface="Proxima Nova"/>
              <a:ea typeface="Proxima Nova"/>
              <a:cs typeface="Proxima Nova"/>
              <a:sym typeface="Proxima Nova"/>
            </a:endParaRPr>
          </a:p>
        </p:txBody>
      </p:sp>
      <p:sp>
        <p:nvSpPr>
          <p:cNvPr id="537" name="Shape 537"/>
          <p:cNvSpPr txBox="1"/>
          <p:nvPr/>
        </p:nvSpPr>
        <p:spPr>
          <a:xfrm>
            <a:off x="2514600" y="4734000"/>
            <a:ext cx="4114800" cy="393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lang="en" sz="800" strike="noStrike">
                <a:solidFill>
                  <a:srgbClr val="000000"/>
                </a:solidFill>
                <a:latin typeface="Proxima Nova"/>
                <a:ea typeface="Proxima Nova"/>
                <a:cs typeface="Proxima Nova"/>
                <a:sym typeface="Proxima Nova"/>
              </a:rPr>
              <a:t>CONFIDENTIAL - FOR INTERNAL USE ONLY</a:t>
            </a:r>
            <a:endParaRPr b="0" sz="800" strike="noStrike">
              <a:solidFill>
                <a:srgbClr val="000000"/>
              </a:solidFill>
              <a:latin typeface="Proxima Nova"/>
              <a:ea typeface="Proxima Nova"/>
              <a:cs typeface="Proxima Nova"/>
              <a:sym typeface="Proxima Nov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1"/>
                                        </p:tgtEl>
                                        <p:attrNameLst>
                                          <p:attrName>style.visibility</p:attrName>
                                        </p:attrNameLst>
                                      </p:cBhvr>
                                      <p:to>
                                        <p:strVal val="visible"/>
                                      </p:to>
                                    </p:set>
                                    <p:animEffect filter="fade" transition="in">
                                      <p:cBhvr>
                                        <p:cTn dur="1000"/>
                                        <p:tgtEl>
                                          <p:spTgt spid="521"/>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522"/>
                                        </p:tgtEl>
                                        <p:attrNameLst>
                                          <p:attrName>style.visibility</p:attrName>
                                        </p:attrNameLst>
                                      </p:cBhvr>
                                      <p:to>
                                        <p:strVal val="visible"/>
                                      </p:to>
                                    </p:set>
                                    <p:animEffect filter="fade" transition="in">
                                      <p:cBhvr>
                                        <p:cTn dur="1000"/>
                                        <p:tgtEl>
                                          <p:spTgt spid="522"/>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526"/>
                                        </p:tgtEl>
                                        <p:attrNameLst>
                                          <p:attrName>style.visibility</p:attrName>
                                        </p:attrNameLst>
                                      </p:cBhvr>
                                      <p:to>
                                        <p:strVal val="visible"/>
                                      </p:to>
                                    </p:set>
                                    <p:animEffect filter="fade" transition="in">
                                      <p:cBhvr>
                                        <p:cTn dur="1000"/>
                                        <p:tgtEl>
                                          <p:spTgt spid="5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518"/>
                                        </p:tgtEl>
                                        <p:attrNameLst>
                                          <p:attrName>style.visibility</p:attrName>
                                        </p:attrNameLst>
                                      </p:cBhvr>
                                      <p:to>
                                        <p:strVal val="visible"/>
                                      </p:to>
                                    </p:set>
                                    <p:anim calcmode="lin" valueType="num">
                                      <p:cBhvr additive="base">
                                        <p:cTn dur="500"/>
                                        <p:tgtEl>
                                          <p:spTgt spid="518"/>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519"/>
                                        </p:tgtEl>
                                        <p:attrNameLst>
                                          <p:attrName>style.visibility</p:attrName>
                                        </p:attrNameLst>
                                      </p:cBhvr>
                                      <p:to>
                                        <p:strVal val="visible"/>
                                      </p:to>
                                    </p:set>
                                    <p:anim calcmode="lin" valueType="num">
                                      <p:cBhvr additive="base">
                                        <p:cTn dur="500"/>
                                        <p:tgtEl>
                                          <p:spTgt spid="519"/>
                                        </p:tgtEl>
                                        <p:attrNameLst>
                                          <p:attrName>ppt_y</p:attrName>
                                        </p:attrNameLst>
                                      </p:cBhvr>
                                      <p:tavLst>
                                        <p:tav fmla="" tm="0">
                                          <p:val>
                                            <p:strVal val="#ppt_y+1"/>
                                          </p:val>
                                        </p:tav>
                                        <p:tav fmla="" tm="100000">
                                          <p:val>
                                            <p:strVal val="#ppt_y"/>
                                          </p:val>
                                        </p:tav>
                                      </p:tavLst>
                                    </p:anim>
                                  </p:childTnLst>
                                </p:cTn>
                              </p:par>
                              <p:par>
                                <p:cTn fill="hold" nodeType="withEffect" presetClass="entr" presetID="1" presetSubtype="0">
                                  <p:stCondLst>
                                    <p:cond delay="0"/>
                                  </p:stCondLst>
                                  <p:childTnLst>
                                    <p:set>
                                      <p:cBhvr>
                                        <p:cTn dur="1" fill="hold">
                                          <p:stCondLst>
                                            <p:cond delay="0"/>
                                          </p:stCondLst>
                                        </p:cTn>
                                        <p:tgtEl>
                                          <p:spTgt spid="53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520"/>
                                        </p:tgtEl>
                                        <p:attrNameLst>
                                          <p:attrName>style.visibility</p:attrName>
                                        </p:attrNameLst>
                                      </p:cBhvr>
                                      <p:to>
                                        <p:strVal val="visible"/>
                                      </p:to>
                                    </p:set>
                                    <p:anim calcmode="lin" valueType="num">
                                      <p:cBhvr additive="base">
                                        <p:cTn dur="500"/>
                                        <p:tgtEl>
                                          <p:spTgt spid="520"/>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527"/>
                                        </p:tgtEl>
                                        <p:attrNameLst>
                                          <p:attrName>style.visibility</p:attrName>
                                        </p:attrNameLst>
                                      </p:cBhvr>
                                      <p:to>
                                        <p:strVal val="visible"/>
                                      </p:to>
                                    </p:set>
                                    <p:anim calcmode="lin" valueType="num">
                                      <p:cBhvr additive="base">
                                        <p:cTn dur="500"/>
                                        <p:tgtEl>
                                          <p:spTgt spid="527"/>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528"/>
                                        </p:tgtEl>
                                        <p:attrNameLst>
                                          <p:attrName>style.visibility</p:attrName>
                                        </p:attrNameLst>
                                      </p:cBhvr>
                                      <p:to>
                                        <p:strVal val="visible"/>
                                      </p:to>
                                    </p:set>
                                    <p:anim calcmode="lin" valueType="num">
                                      <p:cBhvr additive="base">
                                        <p:cTn dur="500"/>
                                        <p:tgtEl>
                                          <p:spTgt spid="528"/>
                                        </p:tgtEl>
                                        <p:attrNameLst>
                                          <p:attrName>ppt_y</p:attrName>
                                        </p:attrNameLst>
                                      </p:cBhvr>
                                      <p:tavLst>
                                        <p:tav fmla="" tm="0">
                                          <p:val>
                                            <p:strVal val="#ppt_y+1"/>
                                          </p:val>
                                        </p:tav>
                                        <p:tav fmla="" tm="100000">
                                          <p:val>
                                            <p:strVal val="#ppt_y"/>
                                          </p:val>
                                        </p:tav>
                                      </p:tavLst>
                                    </p:anim>
                                  </p:childTnLst>
                                </p:cTn>
                              </p:par>
                              <p:par>
                                <p:cTn fill="hold" nodeType="withEffect" presetClass="entr" presetID="1" presetSubtype="0">
                                  <p:stCondLst>
                                    <p:cond delay="0"/>
                                  </p:stCondLst>
                                  <p:childTnLst>
                                    <p:set>
                                      <p:cBhvr>
                                        <p:cTn dur="1" fill="hold">
                                          <p:stCondLst>
                                            <p:cond delay="0"/>
                                          </p:stCondLst>
                                        </p:cTn>
                                        <p:tgtEl>
                                          <p:spTgt spid="5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1" name="Shape 541"/>
        <p:cNvGrpSpPr/>
        <p:nvPr/>
      </p:nvGrpSpPr>
      <p:grpSpPr>
        <a:xfrm>
          <a:off x="0" y="0"/>
          <a:ext cx="0" cy="0"/>
          <a:chOff x="0" y="0"/>
          <a:chExt cx="0" cy="0"/>
        </a:xfrm>
      </p:grpSpPr>
      <p:pic>
        <p:nvPicPr>
          <p:cNvPr id="542" name="Shape 542"/>
          <p:cNvPicPr preferRelativeResize="0"/>
          <p:nvPr/>
        </p:nvPicPr>
        <p:blipFill>
          <a:blip r:embed="rId3">
            <a:alphaModFix/>
          </a:blip>
          <a:stretch>
            <a:fillRect/>
          </a:stretch>
        </p:blipFill>
        <p:spPr>
          <a:xfrm>
            <a:off x="321599" y="0"/>
            <a:ext cx="8500802" cy="51435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6" name="Shape 546"/>
        <p:cNvGrpSpPr/>
        <p:nvPr/>
      </p:nvGrpSpPr>
      <p:grpSpPr>
        <a:xfrm>
          <a:off x="0" y="0"/>
          <a:ext cx="0" cy="0"/>
          <a:chOff x="0" y="0"/>
          <a:chExt cx="0" cy="0"/>
        </a:xfrm>
      </p:grpSpPr>
      <p:sp>
        <p:nvSpPr>
          <p:cNvPr id="547" name="Shape 547"/>
          <p:cNvSpPr txBox="1"/>
          <p:nvPr/>
        </p:nvSpPr>
        <p:spPr>
          <a:xfrm>
            <a:off x="456519" y="155536"/>
            <a:ext cx="8228700" cy="7773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 sz="2500" strike="noStrike">
                <a:solidFill>
                  <a:srgbClr val="000000"/>
                </a:solidFill>
                <a:latin typeface="Arial"/>
                <a:ea typeface="Arial"/>
                <a:cs typeface="Arial"/>
                <a:sym typeface="Arial"/>
              </a:rPr>
              <a:t>Red Hat:</a:t>
            </a:r>
            <a:br>
              <a:rPr b="1" lang="en" sz="2500" strike="noStrike">
                <a:solidFill>
                  <a:srgbClr val="000000"/>
                </a:solidFill>
                <a:latin typeface="Arial"/>
                <a:ea typeface="Arial"/>
                <a:cs typeface="Arial"/>
                <a:sym typeface="Arial"/>
              </a:rPr>
            </a:br>
            <a:r>
              <a:rPr b="1" lang="en" sz="2500" strike="noStrike">
                <a:solidFill>
                  <a:srgbClr val="000000"/>
                </a:solidFill>
                <a:latin typeface="Arial"/>
                <a:ea typeface="Arial"/>
                <a:cs typeface="Arial"/>
                <a:sym typeface="Arial"/>
              </a:rPr>
              <a:t>Unleashing Real-Time Business Value</a:t>
            </a:r>
            <a:endParaRPr b="1" sz="2500" strike="noStrike">
              <a:solidFill>
                <a:srgbClr val="000000"/>
              </a:solidFill>
              <a:latin typeface="Arial"/>
              <a:ea typeface="Arial"/>
              <a:cs typeface="Arial"/>
              <a:sym typeface="Arial"/>
            </a:endParaRPr>
          </a:p>
        </p:txBody>
      </p:sp>
      <p:pic>
        <p:nvPicPr>
          <p:cNvPr id="548" name="Shape 548"/>
          <p:cNvPicPr preferRelativeResize="0"/>
          <p:nvPr/>
        </p:nvPicPr>
        <p:blipFill rotWithShape="1">
          <a:blip r:embed="rId3">
            <a:alphaModFix/>
          </a:blip>
          <a:srcRect b="0" l="0" r="18633" t="5141"/>
          <a:stretch/>
        </p:blipFill>
        <p:spPr>
          <a:xfrm>
            <a:off x="729050" y="1148600"/>
            <a:ext cx="6017700" cy="31047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2" name="Shape 552"/>
        <p:cNvGrpSpPr/>
        <p:nvPr/>
      </p:nvGrpSpPr>
      <p:grpSpPr>
        <a:xfrm>
          <a:off x="0" y="0"/>
          <a:ext cx="0" cy="0"/>
          <a:chOff x="0" y="0"/>
          <a:chExt cx="0" cy="0"/>
        </a:xfrm>
      </p:grpSpPr>
      <p:sp>
        <p:nvSpPr>
          <p:cNvPr id="553" name="Shape 553"/>
          <p:cNvSpPr txBox="1"/>
          <p:nvPr>
            <p:ph type="title"/>
          </p:nvPr>
        </p:nvSpPr>
        <p:spPr>
          <a:xfrm>
            <a:off x="536225" y="192400"/>
            <a:ext cx="8229300" cy="858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chemeClr val="dk1"/>
                </a:solidFill>
                <a:latin typeface="Proxima Nova"/>
                <a:ea typeface="Proxima Nova"/>
                <a:cs typeface="Proxima Nova"/>
                <a:sym typeface="Proxima Nova"/>
              </a:rPr>
              <a:t>Red Hat’s value proposition</a:t>
            </a:r>
            <a:endParaRPr/>
          </a:p>
        </p:txBody>
      </p:sp>
      <p:sp>
        <p:nvSpPr>
          <p:cNvPr id="554" name="Shape 554"/>
          <p:cNvSpPr txBox="1"/>
          <p:nvPr>
            <p:ph idx="1" type="body"/>
          </p:nvPr>
        </p:nvSpPr>
        <p:spPr>
          <a:xfrm>
            <a:off x="457200" y="1051003"/>
            <a:ext cx="8229300" cy="3775800"/>
          </a:xfrm>
          <a:prstGeom prst="rect">
            <a:avLst/>
          </a:prstGeom>
        </p:spPr>
        <p:txBody>
          <a:bodyPr anchorCtr="0" anchor="t" bIns="91425" lIns="91425" spcFirstLastPara="1" rIns="91425" wrap="square" tIns="91425">
            <a:noAutofit/>
          </a:bodyPr>
          <a:lstStyle/>
          <a:p>
            <a:pPr indent="-317500" lvl="0" marL="457200" rtl="0">
              <a:spcBef>
                <a:spcPts val="0"/>
              </a:spcBef>
              <a:spcAft>
                <a:spcPts val="0"/>
              </a:spcAft>
              <a:buSzPts val="1400"/>
              <a:buFont typeface="Proxima Nova"/>
              <a:buChar char="●"/>
            </a:pPr>
            <a:r>
              <a:rPr b="1" lang="en" sz="1400">
                <a:latin typeface="Proxima Nova"/>
                <a:ea typeface="Proxima Nova"/>
                <a:cs typeface="Proxima Nova"/>
                <a:sym typeface="Proxima Nova"/>
              </a:rPr>
              <a:t>Achieve your KPIs:</a:t>
            </a:r>
            <a:endParaRPr b="1" sz="1400">
              <a:solidFill>
                <a:schemeClr val="dk1"/>
              </a:solidFill>
              <a:latin typeface="Proxima Nova"/>
              <a:ea typeface="Proxima Nova"/>
              <a:cs typeface="Proxima Nova"/>
              <a:sym typeface="Proxima Nova"/>
            </a:endParaRPr>
          </a:p>
          <a:p>
            <a:pPr indent="-317500" lvl="1" marL="914400" rtl="0">
              <a:spcBef>
                <a:spcPts val="0"/>
              </a:spcBef>
              <a:spcAft>
                <a:spcPts val="0"/>
              </a:spcAft>
              <a:buClr>
                <a:schemeClr val="dk1"/>
              </a:buClr>
              <a:buSzPts val="1400"/>
              <a:buFont typeface="Proxima Nova"/>
              <a:buChar char="○"/>
            </a:pPr>
            <a:r>
              <a:rPr lang="en" sz="1400">
                <a:solidFill>
                  <a:schemeClr val="dk1"/>
                </a:solidFill>
                <a:latin typeface="Proxima Nova"/>
                <a:ea typeface="Proxima Nova"/>
                <a:cs typeface="Proxima Nova"/>
                <a:sym typeface="Proxima Nova"/>
              </a:rPr>
              <a:t>faster time to value: speed-up deployments </a:t>
            </a:r>
            <a:endParaRPr sz="1400">
              <a:solidFill>
                <a:schemeClr val="dk1"/>
              </a:solidFill>
              <a:latin typeface="Proxima Nova"/>
              <a:ea typeface="Proxima Nova"/>
              <a:cs typeface="Proxima Nova"/>
              <a:sym typeface="Proxima Nova"/>
            </a:endParaRPr>
          </a:p>
          <a:p>
            <a:pPr indent="-317500" lvl="1" marL="914400" rtl="0">
              <a:spcBef>
                <a:spcPts val="0"/>
              </a:spcBef>
              <a:spcAft>
                <a:spcPts val="0"/>
              </a:spcAft>
              <a:buClr>
                <a:schemeClr val="dk1"/>
              </a:buClr>
              <a:buSzPts val="1400"/>
              <a:buFont typeface="Proxima Nova"/>
              <a:buChar char="○"/>
            </a:pPr>
            <a:r>
              <a:rPr lang="en" sz="1400">
                <a:solidFill>
                  <a:schemeClr val="dk1"/>
                </a:solidFill>
                <a:latin typeface="Proxima Nova"/>
                <a:ea typeface="Proxima Nova"/>
                <a:cs typeface="Proxima Nova"/>
                <a:sym typeface="Proxima Nova"/>
              </a:rPr>
              <a:t>increase flexibility: provide hybrid cloud and self-service functionalities</a:t>
            </a:r>
            <a:endParaRPr sz="1400">
              <a:solidFill>
                <a:schemeClr val="dk1"/>
              </a:solidFill>
              <a:latin typeface="Proxima Nova"/>
              <a:ea typeface="Proxima Nova"/>
              <a:cs typeface="Proxima Nova"/>
              <a:sym typeface="Proxima Nova"/>
            </a:endParaRPr>
          </a:p>
          <a:p>
            <a:pPr indent="-317500" lvl="1" marL="914400" marR="0" rtl="0" algn="l">
              <a:lnSpc>
                <a:spcPct val="100000"/>
              </a:lnSpc>
              <a:spcBef>
                <a:spcPts val="0"/>
              </a:spcBef>
              <a:spcAft>
                <a:spcPts val="0"/>
              </a:spcAft>
              <a:buClr>
                <a:srgbClr val="000000"/>
              </a:buClr>
              <a:buSzPts val="1400"/>
              <a:buFont typeface="Proxima Nova"/>
              <a:buChar char="○"/>
            </a:pPr>
            <a:r>
              <a:rPr lang="en" sz="1400">
                <a:solidFill>
                  <a:schemeClr val="dk1"/>
                </a:solidFill>
                <a:latin typeface="Proxima Nova"/>
                <a:ea typeface="Proxima Nova"/>
                <a:cs typeface="Proxima Nova"/>
                <a:sym typeface="Proxima Nova"/>
              </a:rPr>
              <a:t>achieve your SLAs: a</a:t>
            </a:r>
            <a:r>
              <a:rPr lang="en" sz="1400">
                <a:latin typeface="Proxima Nova"/>
                <a:ea typeface="Proxima Nova"/>
                <a:cs typeface="Proxima Nova"/>
                <a:sym typeface="Proxima Nova"/>
              </a:rPr>
              <a:t>void errors and downtime</a:t>
            </a:r>
            <a:endParaRPr sz="1400">
              <a:latin typeface="Proxima Nova"/>
              <a:ea typeface="Proxima Nova"/>
              <a:cs typeface="Proxima Nova"/>
              <a:sym typeface="Proxima Nova"/>
            </a:endParaRPr>
          </a:p>
          <a:p>
            <a:pPr indent="-317500" lvl="1" marL="914400" marR="0" rtl="0" algn="l">
              <a:lnSpc>
                <a:spcPct val="100000"/>
              </a:lnSpc>
              <a:spcBef>
                <a:spcPts val="0"/>
              </a:spcBef>
              <a:spcAft>
                <a:spcPts val="0"/>
              </a:spcAft>
              <a:buClr>
                <a:schemeClr val="dk1"/>
              </a:buClr>
              <a:buSzPts val="1400"/>
              <a:buFont typeface="Proxima Nova"/>
              <a:buChar char="○"/>
            </a:pPr>
            <a:r>
              <a:rPr lang="en" sz="1400">
                <a:solidFill>
                  <a:schemeClr val="dk1"/>
                </a:solidFill>
                <a:latin typeface="Proxima Nova"/>
                <a:ea typeface="Proxima Nova"/>
                <a:cs typeface="Proxima Nova"/>
                <a:sym typeface="Proxima Nova"/>
              </a:rPr>
              <a:t>reduce TCO </a:t>
            </a:r>
            <a:br>
              <a:rPr lang="en" sz="1400">
                <a:solidFill>
                  <a:schemeClr val="dk1"/>
                </a:solidFill>
                <a:latin typeface="Proxima Nova"/>
                <a:ea typeface="Proxima Nova"/>
                <a:cs typeface="Proxima Nova"/>
                <a:sym typeface="Proxima Nova"/>
              </a:rPr>
            </a:br>
            <a:endParaRPr sz="1400">
              <a:latin typeface="Proxima Nova"/>
              <a:ea typeface="Proxima Nova"/>
              <a:cs typeface="Proxima Nova"/>
              <a:sym typeface="Proxima Nova"/>
            </a:endParaRPr>
          </a:p>
          <a:p>
            <a:pPr indent="-317500" lvl="0" marL="457200" rtl="0">
              <a:spcBef>
                <a:spcPts val="0"/>
              </a:spcBef>
              <a:spcAft>
                <a:spcPts val="0"/>
              </a:spcAft>
              <a:buSzPts val="1400"/>
              <a:buFont typeface="Proxima Nova"/>
              <a:buChar char="●"/>
            </a:pPr>
            <a:r>
              <a:rPr b="1" lang="en" sz="1400">
                <a:latin typeface="Proxima Nova"/>
                <a:ea typeface="Proxima Nova"/>
                <a:cs typeface="Proxima Nova"/>
                <a:sym typeface="Proxima Nova"/>
              </a:rPr>
              <a:t>Unlock the value in enterprise data:</a:t>
            </a:r>
            <a:endParaRPr b="1" sz="1400">
              <a:latin typeface="Proxima Nova"/>
              <a:ea typeface="Proxima Nova"/>
              <a:cs typeface="Proxima Nova"/>
              <a:sym typeface="Proxima Nova"/>
            </a:endParaRPr>
          </a:p>
          <a:p>
            <a:pPr indent="-317500" lvl="1" marL="914400" rtl="0">
              <a:spcBef>
                <a:spcPts val="0"/>
              </a:spcBef>
              <a:spcAft>
                <a:spcPts val="0"/>
              </a:spcAft>
              <a:buSzPts val="1400"/>
              <a:buFont typeface="Proxima Nova"/>
              <a:buChar char="○"/>
            </a:pPr>
            <a:r>
              <a:rPr lang="en" sz="1400">
                <a:latin typeface="Proxima Nova"/>
                <a:ea typeface="Proxima Nova"/>
                <a:cs typeface="Proxima Nova"/>
                <a:sym typeface="Proxima Nova"/>
              </a:rPr>
              <a:t>Integration between non-SAP solutions and source: make HANA the digital core</a:t>
            </a:r>
            <a:br>
              <a:rPr lang="en" sz="1400">
                <a:latin typeface="Proxima Nova"/>
                <a:ea typeface="Proxima Nova"/>
                <a:cs typeface="Proxima Nova"/>
                <a:sym typeface="Proxima Nova"/>
              </a:rPr>
            </a:br>
            <a:endParaRPr sz="1400">
              <a:latin typeface="Proxima Nova"/>
              <a:ea typeface="Proxima Nova"/>
              <a:cs typeface="Proxima Nova"/>
              <a:sym typeface="Proxima Nova"/>
            </a:endParaRPr>
          </a:p>
          <a:p>
            <a:pPr indent="-317500" lvl="0" marL="457200" rtl="0">
              <a:spcBef>
                <a:spcPts val="0"/>
              </a:spcBef>
              <a:spcAft>
                <a:spcPts val="0"/>
              </a:spcAft>
              <a:buSzPts val="1400"/>
              <a:buFont typeface="Proxima Nova"/>
              <a:buChar char="●"/>
            </a:pPr>
            <a:r>
              <a:rPr b="1" lang="en" sz="1400">
                <a:latin typeface="Proxima Nova"/>
                <a:ea typeface="Proxima Nova"/>
                <a:cs typeface="Proxima Nova"/>
                <a:sym typeface="Proxima Nova"/>
              </a:rPr>
              <a:t>Accelerate Innovation:</a:t>
            </a:r>
            <a:endParaRPr b="1" sz="1400">
              <a:latin typeface="Proxima Nova"/>
              <a:ea typeface="Proxima Nova"/>
              <a:cs typeface="Proxima Nova"/>
              <a:sym typeface="Proxima Nova"/>
            </a:endParaRPr>
          </a:p>
          <a:p>
            <a:pPr indent="-317500" lvl="1" marL="914400" rtl="0">
              <a:spcBef>
                <a:spcPts val="0"/>
              </a:spcBef>
              <a:spcAft>
                <a:spcPts val="0"/>
              </a:spcAft>
              <a:buSzPts val="1400"/>
              <a:buFont typeface="Proxima Nova"/>
              <a:buChar char="○"/>
            </a:pPr>
            <a:r>
              <a:rPr lang="en" sz="1400">
                <a:latin typeface="Proxima Nova"/>
                <a:ea typeface="Proxima Nova"/>
                <a:cs typeface="Proxima Nova"/>
                <a:sym typeface="Proxima Nova"/>
              </a:rPr>
              <a:t>Use containers and microservices to streamline application development and delivery of SAP extensions</a:t>
            </a:r>
            <a:endParaRPr sz="1400">
              <a:latin typeface="Proxima Nova"/>
              <a:ea typeface="Proxima Nova"/>
              <a:cs typeface="Proxima Nova"/>
              <a:sym typeface="Proxima Nova"/>
            </a:endParaRPr>
          </a:p>
          <a:p>
            <a:pPr indent="-317500" lvl="1" marL="914400" rtl="0">
              <a:spcBef>
                <a:spcPts val="0"/>
              </a:spcBef>
              <a:spcAft>
                <a:spcPts val="0"/>
              </a:spcAft>
              <a:buSzPts val="1400"/>
              <a:buFont typeface="Proxima Nova"/>
              <a:buChar char="○"/>
            </a:pPr>
            <a:r>
              <a:rPr lang="en" sz="1400">
                <a:solidFill>
                  <a:schemeClr val="dk1"/>
                </a:solidFill>
                <a:latin typeface="Proxima Nova"/>
                <a:ea typeface="Proxima Nova"/>
                <a:cs typeface="Proxima Nova"/>
                <a:sym typeface="Proxima Nova"/>
              </a:rPr>
              <a:t>faster access to infrastructure resources: provide hybrid cloud and self-service functionalities</a:t>
            </a:r>
            <a:endParaRPr sz="1400">
              <a:solidFill>
                <a:schemeClr val="dk1"/>
              </a:solidFill>
              <a:latin typeface="Proxima Nova"/>
              <a:ea typeface="Proxima Nova"/>
              <a:cs typeface="Proxima Nova"/>
              <a:sym typeface="Proxima Nova"/>
            </a:endParaRPr>
          </a:p>
          <a:p>
            <a:pPr indent="0" lvl="0" marL="0" rtl="0">
              <a:spcBef>
                <a:spcPts val="0"/>
              </a:spcBef>
              <a:spcAft>
                <a:spcPts val="0"/>
              </a:spcAft>
              <a:buNone/>
            </a:pPr>
            <a:r>
              <a:t/>
            </a:r>
            <a:endParaRPr sz="1400">
              <a:latin typeface="Proxima Nova"/>
              <a:ea typeface="Proxima Nova"/>
              <a:cs typeface="Proxima Nova"/>
              <a:sym typeface="Proxima Nova"/>
            </a:endParaRPr>
          </a:p>
          <a:p>
            <a:pPr indent="-317500" lvl="0" marL="457200" rtl="0">
              <a:spcBef>
                <a:spcPts val="0"/>
              </a:spcBef>
              <a:spcAft>
                <a:spcPts val="0"/>
              </a:spcAft>
              <a:buSzPts val="1400"/>
              <a:buFont typeface="Proxima Nova"/>
              <a:buChar char="●"/>
            </a:pPr>
            <a:r>
              <a:rPr b="1" lang="en" sz="1400">
                <a:latin typeface="Proxima Nova"/>
                <a:ea typeface="Proxima Nova"/>
                <a:cs typeface="Proxima Nova"/>
                <a:sym typeface="Proxima Nova"/>
              </a:rPr>
              <a:t>Save Cost: </a:t>
            </a:r>
            <a:endParaRPr b="1" sz="1400">
              <a:latin typeface="Proxima Nova"/>
              <a:ea typeface="Proxima Nova"/>
              <a:cs typeface="Proxima Nova"/>
              <a:sym typeface="Proxima Nova"/>
            </a:endParaRPr>
          </a:p>
          <a:p>
            <a:pPr indent="-317500" lvl="1" marL="914400" rtl="0">
              <a:spcBef>
                <a:spcPts val="0"/>
              </a:spcBef>
              <a:spcAft>
                <a:spcPts val="0"/>
              </a:spcAft>
              <a:buSzPts val="1400"/>
              <a:buFont typeface="Proxima Nova"/>
              <a:buChar char="○"/>
            </a:pPr>
            <a:r>
              <a:rPr lang="en" sz="1400">
                <a:latin typeface="Proxima Nova"/>
                <a:ea typeface="Proxima Nova"/>
                <a:cs typeface="Proxima Nova"/>
                <a:sym typeface="Proxima Nova"/>
              </a:rPr>
              <a:t>Red Hat Enterprise Linux for SAP Solutions is less expensive than other solutions</a:t>
            </a:r>
            <a:endParaRPr sz="1400">
              <a:latin typeface="Proxima Nova"/>
              <a:ea typeface="Proxima Nova"/>
              <a:cs typeface="Proxima Nova"/>
              <a:sym typeface="Proxima Nova"/>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8" name="Shape 558"/>
        <p:cNvGrpSpPr/>
        <p:nvPr/>
      </p:nvGrpSpPr>
      <p:grpSpPr>
        <a:xfrm>
          <a:off x="0" y="0"/>
          <a:ext cx="0" cy="0"/>
          <a:chOff x="0" y="0"/>
          <a:chExt cx="0" cy="0"/>
        </a:xfrm>
      </p:grpSpPr>
      <p:sp>
        <p:nvSpPr>
          <p:cNvPr id="559" name="Shape 559"/>
          <p:cNvSpPr txBox="1"/>
          <p:nvPr>
            <p:ph idx="1" type="body"/>
          </p:nvPr>
        </p:nvSpPr>
        <p:spPr>
          <a:xfrm>
            <a:off x="457200" y="1007175"/>
            <a:ext cx="8421900" cy="3008700"/>
          </a:xfrm>
          <a:prstGeom prst="rect">
            <a:avLst/>
          </a:prstGeom>
        </p:spPr>
        <p:txBody>
          <a:bodyPr anchorCtr="0" anchor="t" bIns="91425" lIns="91425" spcFirstLastPara="1" rIns="91425" wrap="square" tIns="91425">
            <a:noAutofit/>
          </a:bodyPr>
          <a:lstStyle/>
          <a:p>
            <a:pPr indent="-330200" lvl="0" marL="457200" marR="0" rtl="0" algn="l">
              <a:lnSpc>
                <a:spcPct val="115000"/>
              </a:lnSpc>
              <a:spcBef>
                <a:spcPts val="0"/>
              </a:spcBef>
              <a:spcAft>
                <a:spcPts val="0"/>
              </a:spcAft>
              <a:buSzPts val="1600"/>
              <a:buFont typeface="Proxima Nova"/>
              <a:buChar char="●"/>
            </a:pPr>
            <a:r>
              <a:rPr b="1" lang="en" sz="1600">
                <a:solidFill>
                  <a:schemeClr val="dk1"/>
                </a:solidFill>
                <a:latin typeface="Proxima Nova"/>
                <a:ea typeface="Proxima Nova"/>
                <a:cs typeface="Proxima Nova"/>
                <a:sym typeface="Proxima Nova"/>
              </a:rPr>
              <a:t>Overview of Red Hat Enterprise Linux </a:t>
            </a:r>
            <a:br>
              <a:rPr b="1" lang="en" sz="1600">
                <a:solidFill>
                  <a:schemeClr val="dk1"/>
                </a:solidFill>
                <a:latin typeface="Proxima Nova"/>
                <a:ea typeface="Proxima Nova"/>
                <a:cs typeface="Proxima Nova"/>
                <a:sym typeface="Proxima Nova"/>
              </a:rPr>
            </a:br>
            <a:r>
              <a:rPr b="1" lang="en" sz="1600">
                <a:solidFill>
                  <a:schemeClr val="dk1"/>
                </a:solidFill>
                <a:latin typeface="Proxima Nova"/>
                <a:ea typeface="Proxima Nova"/>
                <a:cs typeface="Proxima Nova"/>
                <a:sym typeface="Proxima Nova"/>
              </a:rPr>
              <a:t>for SAP Solutions subscription</a:t>
            </a:r>
            <a:endParaRPr b="1" sz="1600">
              <a:solidFill>
                <a:schemeClr val="dk1"/>
              </a:solidFill>
              <a:latin typeface="Proxima Nova"/>
              <a:ea typeface="Proxima Nova"/>
              <a:cs typeface="Proxima Nova"/>
              <a:sym typeface="Proxima Nova"/>
            </a:endParaRPr>
          </a:p>
          <a:p>
            <a:pPr indent="-304800" lvl="1" marL="914400" marR="0" rtl="0" algn="l">
              <a:lnSpc>
                <a:spcPct val="115000"/>
              </a:lnSpc>
              <a:spcBef>
                <a:spcPts val="0"/>
              </a:spcBef>
              <a:spcAft>
                <a:spcPts val="0"/>
              </a:spcAft>
              <a:buSzPts val="1200"/>
              <a:buFont typeface="Proxima Nova"/>
              <a:buChar char="○"/>
            </a:pPr>
            <a:r>
              <a:rPr lang="en" sz="1200" u="sng">
                <a:solidFill>
                  <a:schemeClr val="hlink"/>
                </a:solidFill>
                <a:latin typeface="Proxima Nova"/>
                <a:ea typeface="Proxima Nova"/>
                <a:cs typeface="Proxima Nova"/>
                <a:sym typeface="Proxima Nova"/>
                <a:hlinkClick r:id="rId3"/>
              </a:rPr>
              <a:t>https://access.redhat.com/support/policy/updates/errata</a:t>
            </a:r>
            <a:r>
              <a:rPr lang="en" sz="1200">
                <a:solidFill>
                  <a:schemeClr val="dk1"/>
                </a:solidFill>
                <a:latin typeface="Proxima Nova"/>
                <a:ea typeface="Proxima Nova"/>
                <a:cs typeface="Proxima Nova"/>
                <a:sym typeface="Proxima Nova"/>
              </a:rPr>
              <a:t> </a:t>
            </a:r>
            <a:br>
              <a:rPr lang="en" sz="1200">
                <a:solidFill>
                  <a:schemeClr val="dk1"/>
                </a:solidFill>
                <a:latin typeface="Proxima Nova"/>
                <a:ea typeface="Proxima Nova"/>
                <a:cs typeface="Proxima Nova"/>
                <a:sym typeface="Proxima Nova"/>
              </a:rPr>
            </a:br>
            <a:endParaRPr sz="1200">
              <a:solidFill>
                <a:schemeClr val="dk1"/>
              </a:solidFill>
              <a:latin typeface="Proxima Nova"/>
              <a:ea typeface="Proxima Nova"/>
              <a:cs typeface="Proxima Nova"/>
              <a:sym typeface="Proxima Nova"/>
            </a:endParaRPr>
          </a:p>
          <a:p>
            <a:pPr indent="-330200" lvl="0" marL="457200" rtl="0">
              <a:spcBef>
                <a:spcPts val="0"/>
              </a:spcBef>
              <a:spcAft>
                <a:spcPts val="0"/>
              </a:spcAft>
              <a:buClr>
                <a:schemeClr val="dk1"/>
              </a:buClr>
              <a:buSzPts val="1600"/>
              <a:buFont typeface="Proxima Nova"/>
              <a:buChar char="●"/>
            </a:pPr>
            <a:r>
              <a:rPr b="1" lang="en" sz="1600">
                <a:solidFill>
                  <a:schemeClr val="dk1"/>
                </a:solidFill>
                <a:latin typeface="Proxima Nova"/>
                <a:ea typeface="Proxima Nova"/>
                <a:cs typeface="Proxima Nova"/>
                <a:sym typeface="Proxima Nova"/>
              </a:rPr>
              <a:t>Enablement </a:t>
            </a:r>
            <a:endParaRPr b="1" sz="1600">
              <a:solidFill>
                <a:schemeClr val="dk1"/>
              </a:solidFill>
              <a:latin typeface="Proxima Nova"/>
              <a:ea typeface="Proxima Nova"/>
              <a:cs typeface="Proxima Nova"/>
              <a:sym typeface="Proxima Nova"/>
            </a:endParaRPr>
          </a:p>
          <a:p>
            <a:pPr indent="-304800" lvl="1" marL="9144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SAP Webinars </a:t>
            </a:r>
            <a:r>
              <a:rPr lang="en" sz="1200" u="sng">
                <a:solidFill>
                  <a:schemeClr val="hlink"/>
                </a:solidFill>
                <a:latin typeface="Proxima Nova"/>
                <a:ea typeface="Proxima Nova"/>
                <a:cs typeface="Proxima Nova"/>
                <a:sym typeface="Proxima Nova"/>
                <a:hlinkClick r:id="rId4"/>
              </a:rPr>
              <a:t>https://www.redhat-partner.com/webinar_trainings</a:t>
            </a:r>
            <a:br>
              <a:rPr lang="en" sz="1600">
                <a:solidFill>
                  <a:schemeClr val="dk1"/>
                </a:solidFill>
                <a:latin typeface="Proxima Nova"/>
                <a:ea typeface="Proxima Nova"/>
                <a:cs typeface="Proxima Nova"/>
                <a:sym typeface="Proxima Nova"/>
              </a:rPr>
            </a:br>
            <a:endParaRPr sz="1600">
              <a:solidFill>
                <a:schemeClr val="dk1"/>
              </a:solidFill>
              <a:latin typeface="Proxima Nova"/>
              <a:ea typeface="Proxima Nova"/>
              <a:cs typeface="Proxima Nova"/>
              <a:sym typeface="Proxima Nova"/>
            </a:endParaRPr>
          </a:p>
          <a:p>
            <a:pPr indent="-330200" lvl="0" marL="457200" rtl="0">
              <a:spcBef>
                <a:spcPts val="0"/>
              </a:spcBef>
              <a:spcAft>
                <a:spcPts val="0"/>
              </a:spcAft>
              <a:buClr>
                <a:schemeClr val="dk1"/>
              </a:buClr>
              <a:buSzPts val="1600"/>
              <a:buFont typeface="Proxima Nova"/>
              <a:buChar char="●"/>
            </a:pPr>
            <a:r>
              <a:rPr b="1" lang="en" sz="1600">
                <a:solidFill>
                  <a:schemeClr val="dk1"/>
                </a:solidFill>
                <a:latin typeface="Proxima Nova"/>
                <a:ea typeface="Proxima Nova"/>
                <a:cs typeface="Proxima Nova"/>
                <a:sym typeface="Proxima Nova"/>
              </a:rPr>
              <a:t>Whitepapers</a:t>
            </a:r>
            <a:endParaRPr b="1" sz="1600">
              <a:solidFill>
                <a:schemeClr val="dk1"/>
              </a:solidFill>
              <a:latin typeface="Proxima Nova"/>
              <a:ea typeface="Proxima Nova"/>
              <a:cs typeface="Proxima Nova"/>
              <a:sym typeface="Proxima Nova"/>
            </a:endParaRPr>
          </a:p>
          <a:p>
            <a:pPr indent="-304800" lvl="1" marL="9144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Digital Transformation with SAP and Red Hat</a:t>
            </a:r>
            <a:endParaRPr sz="1200">
              <a:solidFill>
                <a:schemeClr val="dk1"/>
              </a:solidFill>
              <a:latin typeface="Proxima Nova"/>
              <a:ea typeface="Proxima Nova"/>
              <a:cs typeface="Proxima Nova"/>
              <a:sym typeface="Proxima Nova"/>
            </a:endParaRPr>
          </a:p>
          <a:p>
            <a:pPr indent="-304800" lvl="1" marL="9144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SAP Integration with Red Hat JBoss solutions</a:t>
            </a:r>
            <a:endParaRPr sz="1200">
              <a:solidFill>
                <a:schemeClr val="dk1"/>
              </a:solidFill>
              <a:latin typeface="Proxima Nova"/>
              <a:ea typeface="Proxima Nova"/>
              <a:cs typeface="Proxima Nova"/>
              <a:sym typeface="Proxima Nova"/>
            </a:endParaRPr>
          </a:p>
          <a:p>
            <a:pPr indent="-304800" lvl="1" marL="9144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SAP Infrastructure Automation</a:t>
            </a:r>
            <a:endParaRPr sz="1200">
              <a:solidFill>
                <a:schemeClr val="dk1"/>
              </a:solidFill>
              <a:latin typeface="Proxima Nova"/>
              <a:ea typeface="Proxima Nova"/>
              <a:cs typeface="Proxima Nova"/>
              <a:sym typeface="Proxima Nova"/>
            </a:endParaRPr>
          </a:p>
          <a:p>
            <a:pPr indent="-304800" lvl="1" marL="9144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Forrester Report / Modernize the DC</a:t>
            </a:r>
            <a:br>
              <a:rPr lang="en" sz="1200">
                <a:solidFill>
                  <a:schemeClr val="dk1"/>
                </a:solidFill>
                <a:latin typeface="Proxima Nova"/>
                <a:ea typeface="Proxima Nova"/>
                <a:cs typeface="Proxima Nova"/>
                <a:sym typeface="Proxima Nova"/>
              </a:rPr>
            </a:br>
            <a:endParaRPr sz="1600">
              <a:solidFill>
                <a:schemeClr val="dk1"/>
              </a:solidFill>
              <a:latin typeface="Proxima Nova"/>
              <a:ea typeface="Proxima Nova"/>
              <a:cs typeface="Proxima Nova"/>
              <a:sym typeface="Proxima Nova"/>
            </a:endParaRPr>
          </a:p>
        </p:txBody>
      </p:sp>
      <p:sp>
        <p:nvSpPr>
          <p:cNvPr id="560" name="Shape 560"/>
          <p:cNvSpPr txBox="1"/>
          <p:nvPr>
            <p:ph type="title"/>
          </p:nvPr>
        </p:nvSpPr>
        <p:spPr>
          <a:xfrm>
            <a:off x="457200" y="-22621"/>
            <a:ext cx="8229600" cy="8574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sz="2400">
                <a:latin typeface="Proxima Nova"/>
                <a:ea typeface="Proxima Nova"/>
                <a:cs typeface="Proxima Nova"/>
                <a:sym typeface="Proxima Nova"/>
              </a:rPr>
              <a:t>Resources</a:t>
            </a:r>
            <a:endParaRPr b="1" sz="2400">
              <a:latin typeface="Proxima Nova"/>
              <a:ea typeface="Proxima Nova"/>
              <a:cs typeface="Proxima Nova"/>
              <a:sym typeface="Proxima Nova"/>
            </a:endParaRPr>
          </a:p>
        </p:txBody>
      </p:sp>
      <p:sp>
        <p:nvSpPr>
          <p:cNvPr id="561" name="Shape 561"/>
          <p:cNvSpPr txBox="1"/>
          <p:nvPr>
            <p:ph idx="4294967295" type="sldNum"/>
          </p:nvPr>
        </p:nvSpPr>
        <p:spPr>
          <a:xfrm>
            <a:off x="103328" y="4733944"/>
            <a:ext cx="3606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latin typeface="Proxima Nova"/>
                <a:ea typeface="Proxima Nova"/>
                <a:cs typeface="Proxima Nova"/>
                <a:sym typeface="Proxima Nova"/>
              </a:rPr>
              <a:t>‹#›</a:t>
            </a:fld>
            <a:endParaRPr sz="800">
              <a:latin typeface="Proxima Nova"/>
              <a:ea typeface="Proxima Nova"/>
              <a:cs typeface="Proxima Nova"/>
              <a:sym typeface="Proxima Nova"/>
            </a:endParaRPr>
          </a:p>
        </p:txBody>
      </p:sp>
      <p:pic>
        <p:nvPicPr>
          <p:cNvPr id="562" name="Shape 562"/>
          <p:cNvPicPr preferRelativeResize="0"/>
          <p:nvPr/>
        </p:nvPicPr>
        <p:blipFill rotWithShape="1">
          <a:blip r:embed="rId5">
            <a:alphaModFix/>
          </a:blip>
          <a:srcRect b="4915" l="0" r="0" t="0"/>
          <a:stretch/>
        </p:blipFill>
        <p:spPr>
          <a:xfrm>
            <a:off x="6044095" y="545945"/>
            <a:ext cx="3099900" cy="41880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6" name="Shape 566"/>
        <p:cNvGrpSpPr/>
        <p:nvPr/>
      </p:nvGrpSpPr>
      <p:grpSpPr>
        <a:xfrm>
          <a:off x="0" y="0"/>
          <a:ext cx="0" cy="0"/>
          <a:chOff x="0" y="0"/>
          <a:chExt cx="0" cy="0"/>
        </a:xfrm>
      </p:grpSpPr>
      <p:pic>
        <p:nvPicPr>
          <p:cNvPr id="567" name="Shape 567"/>
          <p:cNvPicPr preferRelativeResize="0"/>
          <p:nvPr/>
        </p:nvPicPr>
        <p:blipFill>
          <a:blip r:embed="rId3">
            <a:alphaModFix/>
          </a:blip>
          <a:stretch>
            <a:fillRect/>
          </a:stretch>
        </p:blipFill>
        <p:spPr>
          <a:xfrm>
            <a:off x="233363" y="409575"/>
            <a:ext cx="8677275" cy="43243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1" name="Shape 571"/>
        <p:cNvGrpSpPr/>
        <p:nvPr/>
      </p:nvGrpSpPr>
      <p:grpSpPr>
        <a:xfrm>
          <a:off x="0" y="0"/>
          <a:ext cx="0" cy="0"/>
          <a:chOff x="0" y="0"/>
          <a:chExt cx="0" cy="0"/>
        </a:xfrm>
      </p:grpSpPr>
      <p:sp>
        <p:nvSpPr>
          <p:cNvPr id="572" name="Shape 572"/>
          <p:cNvSpPr txBox="1"/>
          <p:nvPr>
            <p:ph idx="4294967295" type="title"/>
          </p:nvPr>
        </p:nvSpPr>
        <p:spPr>
          <a:xfrm>
            <a:off x="2470600" y="1735800"/>
            <a:ext cx="5938800" cy="12147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 sz="3000">
                <a:solidFill>
                  <a:srgbClr val="FFFFFF"/>
                </a:solidFill>
                <a:latin typeface="Proxima Nova"/>
                <a:ea typeface="Proxima Nova"/>
                <a:cs typeface="Proxima Nova"/>
                <a:sym typeface="Proxima Nova"/>
              </a:rPr>
              <a:t>THANK YOU</a:t>
            </a:r>
            <a:endParaRPr sz="3000">
              <a:solidFill>
                <a:srgbClr val="FFFFFF"/>
              </a:solidFill>
              <a:latin typeface="Proxima Nova"/>
              <a:ea typeface="Proxima Nova"/>
              <a:cs typeface="Proxima Nova"/>
              <a:sym typeface="Proxima Nov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pic>
        <p:nvPicPr>
          <p:cNvPr id="117" name="Shape 117"/>
          <p:cNvPicPr preferRelativeResize="0"/>
          <p:nvPr/>
        </p:nvPicPr>
        <p:blipFill>
          <a:blip r:embed="rId3">
            <a:alphaModFix/>
          </a:blip>
          <a:stretch>
            <a:fillRect/>
          </a:stretch>
        </p:blipFill>
        <p:spPr>
          <a:xfrm>
            <a:off x="271313" y="269000"/>
            <a:ext cx="8601375" cy="43007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576" name="Shape 576"/>
        <p:cNvGrpSpPr/>
        <p:nvPr/>
      </p:nvGrpSpPr>
      <p:grpSpPr>
        <a:xfrm>
          <a:off x="0" y="0"/>
          <a:ext cx="0" cy="0"/>
          <a:chOff x="0" y="0"/>
          <a:chExt cx="0" cy="0"/>
        </a:xfrm>
      </p:grpSpPr>
      <p:sp>
        <p:nvSpPr>
          <p:cNvPr id="577" name="Shape 577"/>
          <p:cNvSpPr txBox="1"/>
          <p:nvPr>
            <p:ph type="title"/>
          </p:nvPr>
        </p:nvSpPr>
        <p:spPr>
          <a:xfrm>
            <a:off x="196611" y="88293"/>
            <a:ext cx="6931200" cy="305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lang="en" sz="2000">
                <a:solidFill>
                  <a:schemeClr val="dk1"/>
                </a:solidFill>
              </a:rPr>
              <a:t>Support for of Red Hat Products for Data Hub</a:t>
            </a:r>
            <a:endParaRPr b="1" i="0" sz="2000" u="none" cap="none" strike="noStrike">
              <a:solidFill>
                <a:schemeClr val="dk1"/>
              </a:solidFill>
              <a:latin typeface="Arial"/>
              <a:ea typeface="Arial"/>
              <a:cs typeface="Arial"/>
              <a:sym typeface="Arial"/>
            </a:endParaRPr>
          </a:p>
        </p:txBody>
      </p:sp>
      <p:sp>
        <p:nvSpPr>
          <p:cNvPr id="578" name="Shape 578"/>
          <p:cNvSpPr/>
          <p:nvPr/>
        </p:nvSpPr>
        <p:spPr>
          <a:xfrm>
            <a:off x="912935" y="462729"/>
            <a:ext cx="5264100" cy="2319900"/>
          </a:xfrm>
          <a:prstGeom prst="roundRect">
            <a:avLst>
              <a:gd fmla="val 2974" name="adj"/>
            </a:avLst>
          </a:prstGeom>
          <a:solidFill>
            <a:srgbClr val="0996FF">
              <a:alpha val="92550"/>
            </a:srgbClr>
          </a:solidFill>
          <a:ln cap="flat" cmpd="sng" w="9525">
            <a:solidFill>
              <a:schemeClr val="lt1"/>
            </a:solidFill>
            <a:prstDash val="solid"/>
            <a:miter lim="800000"/>
            <a:headEnd len="med" w="med" type="none"/>
            <a:tailEnd len="med" w="med" type="none"/>
          </a:ln>
        </p:spPr>
        <p:txBody>
          <a:bodyPr anchorCtr="0" anchor="t" bIns="59850" lIns="74825" spcFirstLastPara="1" rIns="74825" wrap="square" tIns="59850">
            <a:noAutofit/>
          </a:bodyPr>
          <a:lstStyle/>
          <a:p>
            <a:pPr indent="0" lvl="0" marL="0" marR="0" rtl="0" algn="ctr">
              <a:spcBef>
                <a:spcPts val="0"/>
              </a:spcBef>
              <a:spcAft>
                <a:spcPts val="0"/>
              </a:spcAft>
              <a:buNone/>
            </a:pPr>
            <a:r>
              <a:rPr b="1" lang="en" sz="1100">
                <a:solidFill>
                  <a:srgbClr val="FFFFFF"/>
                </a:solidFill>
                <a:latin typeface="Arial"/>
                <a:ea typeface="Arial"/>
                <a:cs typeface="Arial"/>
                <a:sym typeface="Arial"/>
              </a:rPr>
              <a:t>SAP VORA</a:t>
            </a:r>
            <a:endParaRPr b="1" sz="1100">
              <a:solidFill>
                <a:srgbClr val="FFFFFF"/>
              </a:solidFill>
              <a:latin typeface="Arial"/>
              <a:ea typeface="Arial"/>
              <a:cs typeface="Arial"/>
              <a:sym typeface="Arial"/>
            </a:endParaRPr>
          </a:p>
        </p:txBody>
      </p:sp>
      <p:pic>
        <p:nvPicPr>
          <p:cNvPr id="579" name="Shape 579"/>
          <p:cNvPicPr preferRelativeResize="0"/>
          <p:nvPr/>
        </p:nvPicPr>
        <p:blipFill rotWithShape="1">
          <a:blip r:embed="rId3">
            <a:alphaModFix/>
          </a:blip>
          <a:srcRect b="0" l="0" r="69166" t="0"/>
          <a:stretch/>
        </p:blipFill>
        <p:spPr>
          <a:xfrm>
            <a:off x="956877" y="505350"/>
            <a:ext cx="223500" cy="180000"/>
          </a:xfrm>
          <a:prstGeom prst="rect">
            <a:avLst/>
          </a:prstGeom>
          <a:noFill/>
          <a:ln>
            <a:noFill/>
          </a:ln>
        </p:spPr>
      </p:pic>
      <p:sp>
        <p:nvSpPr>
          <p:cNvPr id="580" name="Shape 580"/>
          <p:cNvSpPr/>
          <p:nvPr/>
        </p:nvSpPr>
        <p:spPr>
          <a:xfrm>
            <a:off x="6829595" y="444666"/>
            <a:ext cx="1841100" cy="3489300"/>
          </a:xfrm>
          <a:prstGeom prst="roundRect">
            <a:avLst>
              <a:gd fmla="val 5574" name="adj"/>
            </a:avLst>
          </a:prstGeom>
          <a:solidFill>
            <a:srgbClr val="0996FF">
              <a:alpha val="92550"/>
            </a:srgbClr>
          </a:solidFill>
          <a:ln>
            <a:noFill/>
          </a:ln>
        </p:spPr>
        <p:txBody>
          <a:bodyPr anchorCtr="0" anchor="t" bIns="59850" lIns="74825" spcFirstLastPara="1" rIns="74825" wrap="square" tIns="59850">
            <a:noAutofit/>
          </a:bodyPr>
          <a:lstStyle/>
          <a:p>
            <a:pPr indent="0" lvl="0" marL="0" marR="0" rtl="0" algn="ctr">
              <a:spcBef>
                <a:spcPts val="0"/>
              </a:spcBef>
              <a:spcAft>
                <a:spcPts val="0"/>
              </a:spcAft>
              <a:buNone/>
            </a:pPr>
            <a:r>
              <a:rPr b="1" lang="en" sz="1100">
                <a:solidFill>
                  <a:srgbClr val="FFFFFF"/>
                </a:solidFill>
                <a:latin typeface="Arial"/>
                <a:ea typeface="Arial"/>
                <a:cs typeface="Arial"/>
                <a:sym typeface="Arial"/>
              </a:rPr>
              <a:t>SAP HANA</a:t>
            </a:r>
            <a:endParaRPr b="1" sz="1100">
              <a:solidFill>
                <a:srgbClr val="FFFFFF"/>
              </a:solidFill>
              <a:latin typeface="Arial"/>
              <a:ea typeface="Arial"/>
              <a:cs typeface="Arial"/>
              <a:sym typeface="Arial"/>
            </a:endParaRPr>
          </a:p>
        </p:txBody>
      </p:sp>
      <p:grpSp>
        <p:nvGrpSpPr>
          <p:cNvPr id="581" name="Shape 581"/>
          <p:cNvGrpSpPr/>
          <p:nvPr/>
        </p:nvGrpSpPr>
        <p:grpSpPr>
          <a:xfrm>
            <a:off x="7073220" y="704827"/>
            <a:ext cx="1390289" cy="1520967"/>
            <a:chOff x="2205115" y="3044090"/>
            <a:chExt cx="1936875" cy="2336355"/>
          </a:xfrm>
        </p:grpSpPr>
        <p:sp>
          <p:nvSpPr>
            <p:cNvPr id="582" name="Shape 582"/>
            <p:cNvSpPr/>
            <p:nvPr/>
          </p:nvSpPr>
          <p:spPr>
            <a:xfrm>
              <a:off x="2220715" y="3044090"/>
              <a:ext cx="0" cy="492300"/>
            </a:xfrm>
            <a:prstGeom prst="rect">
              <a:avLst/>
            </a:prstGeom>
            <a:solidFill>
              <a:srgbClr val="F2F2F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FFC000"/>
                </a:solidFill>
                <a:latin typeface="Arial"/>
                <a:ea typeface="Arial"/>
                <a:cs typeface="Arial"/>
                <a:sym typeface="Arial"/>
              </a:endParaRPr>
            </a:p>
          </p:txBody>
        </p:sp>
        <p:grpSp>
          <p:nvGrpSpPr>
            <p:cNvPr id="583" name="Shape 583"/>
            <p:cNvGrpSpPr/>
            <p:nvPr/>
          </p:nvGrpSpPr>
          <p:grpSpPr>
            <a:xfrm>
              <a:off x="2205115" y="3576945"/>
              <a:ext cx="1936875" cy="1803500"/>
              <a:chOff x="1927226" y="3414713"/>
              <a:chExt cx="1936875" cy="1803500"/>
            </a:xfrm>
          </p:grpSpPr>
          <p:sp>
            <p:nvSpPr>
              <p:cNvPr id="584" name="Shape 584"/>
              <p:cNvSpPr/>
              <p:nvPr/>
            </p:nvSpPr>
            <p:spPr>
              <a:xfrm>
                <a:off x="2159001" y="3414713"/>
                <a:ext cx="984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85" name="Shape 585"/>
              <p:cNvSpPr/>
              <p:nvPr/>
            </p:nvSpPr>
            <p:spPr>
              <a:xfrm>
                <a:off x="2547938" y="3414713"/>
                <a:ext cx="984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86" name="Shape 586"/>
              <p:cNvSpPr/>
              <p:nvPr/>
            </p:nvSpPr>
            <p:spPr>
              <a:xfrm>
                <a:off x="2354263" y="3414713"/>
                <a:ext cx="969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87" name="Shape 587"/>
              <p:cNvSpPr/>
              <p:nvPr/>
            </p:nvSpPr>
            <p:spPr>
              <a:xfrm>
                <a:off x="2755901" y="3414713"/>
                <a:ext cx="858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88" name="Shape 588"/>
              <p:cNvSpPr/>
              <p:nvPr/>
            </p:nvSpPr>
            <p:spPr>
              <a:xfrm>
                <a:off x="2951163" y="3414713"/>
                <a:ext cx="85800" cy="216000"/>
              </a:xfrm>
              <a:custGeom>
                <a:pathLst>
                  <a:path extrusionOk="0" h="120000" w="120000">
                    <a:moveTo>
                      <a:pt x="0" y="120000"/>
                    </a:moveTo>
                    <a:lnTo>
                      <a:pt x="0" y="120000"/>
                    </a:lnTo>
                    <a:lnTo>
                      <a:pt x="119999" y="120000"/>
                    </a:lnTo>
                    <a:lnTo>
                      <a:pt x="119999"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89" name="Shape 589"/>
              <p:cNvSpPr/>
              <p:nvPr/>
            </p:nvSpPr>
            <p:spPr>
              <a:xfrm>
                <a:off x="3340101" y="3414713"/>
                <a:ext cx="969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90" name="Shape 590"/>
              <p:cNvSpPr/>
              <p:nvPr/>
            </p:nvSpPr>
            <p:spPr>
              <a:xfrm>
                <a:off x="3146426" y="3414713"/>
                <a:ext cx="969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91" name="Shape 591"/>
              <p:cNvSpPr/>
              <p:nvPr/>
            </p:nvSpPr>
            <p:spPr>
              <a:xfrm>
                <a:off x="3535363" y="3414713"/>
                <a:ext cx="969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92" name="Shape 592"/>
              <p:cNvSpPr/>
              <p:nvPr/>
            </p:nvSpPr>
            <p:spPr>
              <a:xfrm>
                <a:off x="2159001" y="5002213"/>
                <a:ext cx="984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93" name="Shape 593"/>
              <p:cNvSpPr/>
              <p:nvPr/>
            </p:nvSpPr>
            <p:spPr>
              <a:xfrm>
                <a:off x="2547938" y="5002213"/>
                <a:ext cx="984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94" name="Shape 594"/>
              <p:cNvSpPr/>
              <p:nvPr/>
            </p:nvSpPr>
            <p:spPr>
              <a:xfrm>
                <a:off x="2354263" y="5002213"/>
                <a:ext cx="969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95" name="Shape 595"/>
              <p:cNvSpPr/>
              <p:nvPr/>
            </p:nvSpPr>
            <p:spPr>
              <a:xfrm>
                <a:off x="2755901" y="5002213"/>
                <a:ext cx="858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96" name="Shape 596"/>
              <p:cNvSpPr/>
              <p:nvPr/>
            </p:nvSpPr>
            <p:spPr>
              <a:xfrm>
                <a:off x="2951163" y="5002213"/>
                <a:ext cx="85800" cy="216000"/>
              </a:xfrm>
              <a:custGeom>
                <a:pathLst>
                  <a:path extrusionOk="0" h="120000" w="120000">
                    <a:moveTo>
                      <a:pt x="0" y="120000"/>
                    </a:moveTo>
                    <a:lnTo>
                      <a:pt x="0" y="120000"/>
                    </a:lnTo>
                    <a:lnTo>
                      <a:pt x="119999" y="120000"/>
                    </a:lnTo>
                    <a:lnTo>
                      <a:pt x="119999"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97" name="Shape 597"/>
              <p:cNvSpPr/>
              <p:nvPr/>
            </p:nvSpPr>
            <p:spPr>
              <a:xfrm>
                <a:off x="3340101" y="5002213"/>
                <a:ext cx="969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98" name="Shape 598"/>
              <p:cNvSpPr/>
              <p:nvPr/>
            </p:nvSpPr>
            <p:spPr>
              <a:xfrm>
                <a:off x="3146426" y="5002213"/>
                <a:ext cx="969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599" name="Shape 599"/>
              <p:cNvSpPr/>
              <p:nvPr/>
            </p:nvSpPr>
            <p:spPr>
              <a:xfrm>
                <a:off x="3535363" y="5002213"/>
                <a:ext cx="96900" cy="2160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00" name="Shape 600"/>
              <p:cNvSpPr/>
              <p:nvPr/>
            </p:nvSpPr>
            <p:spPr>
              <a:xfrm>
                <a:off x="3632201" y="3630613"/>
                <a:ext cx="231900" cy="906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01" name="Shape 601"/>
              <p:cNvSpPr/>
              <p:nvPr/>
            </p:nvSpPr>
            <p:spPr>
              <a:xfrm>
                <a:off x="3632201" y="4003675"/>
                <a:ext cx="231900" cy="906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02" name="Shape 602"/>
              <p:cNvSpPr/>
              <p:nvPr/>
            </p:nvSpPr>
            <p:spPr>
              <a:xfrm>
                <a:off x="3632201" y="3822700"/>
                <a:ext cx="231900" cy="79500"/>
              </a:xfrm>
              <a:custGeom>
                <a:pathLst>
                  <a:path extrusionOk="0" h="120000" w="120000">
                    <a:moveTo>
                      <a:pt x="0" y="119999"/>
                    </a:moveTo>
                    <a:lnTo>
                      <a:pt x="0" y="119999"/>
                    </a:lnTo>
                    <a:lnTo>
                      <a:pt x="120000" y="119999"/>
                    </a:lnTo>
                    <a:lnTo>
                      <a:pt x="120000" y="0"/>
                    </a:lnTo>
                    <a:lnTo>
                      <a:pt x="0" y="0"/>
                    </a:lnTo>
                    <a:lnTo>
                      <a:pt x="0" y="119999"/>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03" name="Shape 603"/>
              <p:cNvSpPr/>
              <p:nvPr/>
            </p:nvSpPr>
            <p:spPr>
              <a:xfrm>
                <a:off x="3632201" y="4184650"/>
                <a:ext cx="231900" cy="921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04" name="Shape 604"/>
              <p:cNvSpPr/>
              <p:nvPr/>
            </p:nvSpPr>
            <p:spPr>
              <a:xfrm>
                <a:off x="3632201" y="4367213"/>
                <a:ext cx="231900" cy="906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05" name="Shape 605"/>
              <p:cNvSpPr/>
              <p:nvPr/>
            </p:nvSpPr>
            <p:spPr>
              <a:xfrm>
                <a:off x="3632201" y="4730750"/>
                <a:ext cx="231900" cy="906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06" name="Shape 606"/>
              <p:cNvSpPr/>
              <p:nvPr/>
            </p:nvSpPr>
            <p:spPr>
              <a:xfrm>
                <a:off x="3632201" y="4548188"/>
                <a:ext cx="231900" cy="906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07" name="Shape 607"/>
              <p:cNvSpPr/>
              <p:nvPr/>
            </p:nvSpPr>
            <p:spPr>
              <a:xfrm>
                <a:off x="3632201" y="4922838"/>
                <a:ext cx="231900" cy="79500"/>
              </a:xfrm>
              <a:custGeom>
                <a:pathLst>
                  <a:path extrusionOk="0" h="120000" w="120000">
                    <a:moveTo>
                      <a:pt x="0" y="119999"/>
                    </a:moveTo>
                    <a:lnTo>
                      <a:pt x="0" y="119999"/>
                    </a:lnTo>
                    <a:lnTo>
                      <a:pt x="120000" y="119999"/>
                    </a:lnTo>
                    <a:lnTo>
                      <a:pt x="120000" y="0"/>
                    </a:lnTo>
                    <a:lnTo>
                      <a:pt x="0" y="0"/>
                    </a:lnTo>
                    <a:lnTo>
                      <a:pt x="0" y="119999"/>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08" name="Shape 608"/>
              <p:cNvSpPr/>
              <p:nvPr/>
            </p:nvSpPr>
            <p:spPr>
              <a:xfrm>
                <a:off x="1927226" y="3630613"/>
                <a:ext cx="231900" cy="906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09" name="Shape 609"/>
              <p:cNvSpPr/>
              <p:nvPr/>
            </p:nvSpPr>
            <p:spPr>
              <a:xfrm>
                <a:off x="1927226" y="4003675"/>
                <a:ext cx="231900" cy="906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10" name="Shape 610"/>
              <p:cNvSpPr/>
              <p:nvPr/>
            </p:nvSpPr>
            <p:spPr>
              <a:xfrm>
                <a:off x="1927226" y="3822700"/>
                <a:ext cx="231900" cy="79500"/>
              </a:xfrm>
              <a:custGeom>
                <a:pathLst>
                  <a:path extrusionOk="0" h="120000" w="120000">
                    <a:moveTo>
                      <a:pt x="0" y="119999"/>
                    </a:moveTo>
                    <a:lnTo>
                      <a:pt x="0" y="119999"/>
                    </a:lnTo>
                    <a:lnTo>
                      <a:pt x="120000" y="119999"/>
                    </a:lnTo>
                    <a:lnTo>
                      <a:pt x="120000" y="0"/>
                    </a:lnTo>
                    <a:lnTo>
                      <a:pt x="0" y="0"/>
                    </a:lnTo>
                    <a:lnTo>
                      <a:pt x="0" y="119999"/>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11" name="Shape 611"/>
              <p:cNvSpPr/>
              <p:nvPr/>
            </p:nvSpPr>
            <p:spPr>
              <a:xfrm>
                <a:off x="1927226" y="4184650"/>
                <a:ext cx="231900" cy="921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12" name="Shape 612"/>
              <p:cNvSpPr/>
              <p:nvPr/>
            </p:nvSpPr>
            <p:spPr>
              <a:xfrm>
                <a:off x="1927226" y="4367213"/>
                <a:ext cx="231900" cy="906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13" name="Shape 613"/>
              <p:cNvSpPr/>
              <p:nvPr/>
            </p:nvSpPr>
            <p:spPr>
              <a:xfrm>
                <a:off x="1927226" y="4730750"/>
                <a:ext cx="231900" cy="906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14" name="Shape 614"/>
              <p:cNvSpPr/>
              <p:nvPr/>
            </p:nvSpPr>
            <p:spPr>
              <a:xfrm>
                <a:off x="1927226" y="4548188"/>
                <a:ext cx="231900" cy="90600"/>
              </a:xfrm>
              <a:custGeom>
                <a:pathLst>
                  <a:path extrusionOk="0" h="120000" w="120000">
                    <a:moveTo>
                      <a:pt x="0" y="120000"/>
                    </a:moveTo>
                    <a:lnTo>
                      <a:pt x="0" y="120000"/>
                    </a:lnTo>
                    <a:lnTo>
                      <a:pt x="120000" y="120000"/>
                    </a:lnTo>
                    <a:lnTo>
                      <a:pt x="120000" y="0"/>
                    </a:lnTo>
                    <a:lnTo>
                      <a:pt x="0" y="0"/>
                    </a:lnTo>
                    <a:lnTo>
                      <a:pt x="0"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15" name="Shape 615"/>
              <p:cNvSpPr/>
              <p:nvPr/>
            </p:nvSpPr>
            <p:spPr>
              <a:xfrm>
                <a:off x="1927226" y="4922838"/>
                <a:ext cx="231900" cy="79500"/>
              </a:xfrm>
              <a:custGeom>
                <a:pathLst>
                  <a:path extrusionOk="0" h="120000" w="120000">
                    <a:moveTo>
                      <a:pt x="0" y="119999"/>
                    </a:moveTo>
                    <a:lnTo>
                      <a:pt x="0" y="119999"/>
                    </a:lnTo>
                    <a:lnTo>
                      <a:pt x="120000" y="119999"/>
                    </a:lnTo>
                    <a:lnTo>
                      <a:pt x="120000" y="0"/>
                    </a:lnTo>
                    <a:lnTo>
                      <a:pt x="0" y="0"/>
                    </a:lnTo>
                    <a:lnTo>
                      <a:pt x="0" y="119999"/>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16" name="Shape 616"/>
              <p:cNvSpPr/>
              <p:nvPr/>
            </p:nvSpPr>
            <p:spPr>
              <a:xfrm>
                <a:off x="2098676" y="3584575"/>
                <a:ext cx="1595400" cy="1485900"/>
              </a:xfrm>
              <a:custGeom>
                <a:pathLst>
                  <a:path extrusionOk="0" h="120000" w="120000">
                    <a:moveTo>
                      <a:pt x="117225" y="120000"/>
                    </a:moveTo>
                    <a:lnTo>
                      <a:pt x="117225" y="120000"/>
                    </a:lnTo>
                    <a:cubicBezTo>
                      <a:pt x="2697" y="120000"/>
                      <a:pt x="2697" y="120000"/>
                      <a:pt x="2697" y="120000"/>
                    </a:cubicBezTo>
                    <a:cubicBezTo>
                      <a:pt x="847" y="120000"/>
                      <a:pt x="0" y="118150"/>
                      <a:pt x="0" y="117225"/>
                    </a:cubicBezTo>
                    <a:cubicBezTo>
                      <a:pt x="0" y="2774"/>
                      <a:pt x="0" y="2774"/>
                      <a:pt x="0" y="2774"/>
                    </a:cubicBezTo>
                    <a:cubicBezTo>
                      <a:pt x="0" y="924"/>
                      <a:pt x="847" y="0"/>
                      <a:pt x="2697" y="0"/>
                    </a:cubicBezTo>
                    <a:cubicBezTo>
                      <a:pt x="117225" y="0"/>
                      <a:pt x="117225" y="0"/>
                      <a:pt x="117225" y="0"/>
                    </a:cubicBezTo>
                    <a:cubicBezTo>
                      <a:pt x="119075" y="0"/>
                      <a:pt x="120000" y="924"/>
                      <a:pt x="120000" y="2774"/>
                    </a:cubicBezTo>
                    <a:cubicBezTo>
                      <a:pt x="120000" y="117225"/>
                      <a:pt x="120000" y="117225"/>
                      <a:pt x="120000" y="117225"/>
                    </a:cubicBezTo>
                    <a:cubicBezTo>
                      <a:pt x="120000" y="118150"/>
                      <a:pt x="119075" y="120000"/>
                      <a:pt x="117225" y="120000"/>
                    </a:cubicBezTo>
                    <a:lnTo>
                      <a:pt x="117225" y="120000"/>
                    </a:lnTo>
                    <a:close/>
                  </a:path>
                </a:pathLst>
              </a:custGeom>
              <a:solidFill>
                <a:srgbClr val="F2F2F2"/>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grpSp>
        <p:sp>
          <p:nvSpPr>
            <p:cNvPr id="617" name="Shape 617"/>
            <p:cNvSpPr/>
            <p:nvPr/>
          </p:nvSpPr>
          <p:spPr>
            <a:xfrm>
              <a:off x="2728990" y="4608820"/>
              <a:ext cx="888900" cy="396900"/>
            </a:xfrm>
            <a:custGeom>
              <a:pathLst>
                <a:path extrusionOk="0" h="120000" w="120000">
                  <a:moveTo>
                    <a:pt x="60829" y="27403"/>
                  </a:moveTo>
                  <a:lnTo>
                    <a:pt x="60829" y="27403"/>
                  </a:lnTo>
                  <a:cubicBezTo>
                    <a:pt x="29585" y="27403"/>
                    <a:pt x="9953" y="13846"/>
                    <a:pt x="0" y="0"/>
                  </a:cubicBezTo>
                  <a:cubicBezTo>
                    <a:pt x="0" y="82500"/>
                    <a:pt x="0" y="82500"/>
                    <a:pt x="0" y="82500"/>
                  </a:cubicBezTo>
                  <a:cubicBezTo>
                    <a:pt x="0" y="102980"/>
                    <a:pt x="26267" y="120000"/>
                    <a:pt x="60829" y="120000"/>
                  </a:cubicBezTo>
                  <a:cubicBezTo>
                    <a:pt x="93732" y="120000"/>
                    <a:pt x="120000" y="102980"/>
                    <a:pt x="120000" y="82500"/>
                  </a:cubicBezTo>
                  <a:cubicBezTo>
                    <a:pt x="120000" y="0"/>
                    <a:pt x="120000" y="0"/>
                    <a:pt x="120000" y="0"/>
                  </a:cubicBezTo>
                  <a:cubicBezTo>
                    <a:pt x="110184" y="13846"/>
                    <a:pt x="90414" y="27403"/>
                    <a:pt x="60829" y="27403"/>
                  </a:cubicBezTo>
                  <a:lnTo>
                    <a:pt x="60829" y="27403"/>
                  </a:lnTo>
                  <a:close/>
                </a:path>
              </a:pathLst>
            </a:custGeom>
            <a:solidFill>
              <a:schemeClr val="dk1"/>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18" name="Shape 618"/>
            <p:cNvSpPr/>
            <p:nvPr/>
          </p:nvSpPr>
          <p:spPr>
            <a:xfrm>
              <a:off x="2728990" y="4426257"/>
              <a:ext cx="888900" cy="239700"/>
            </a:xfrm>
            <a:custGeom>
              <a:pathLst>
                <a:path extrusionOk="0" h="120000" w="120000">
                  <a:moveTo>
                    <a:pt x="120000" y="57120"/>
                  </a:moveTo>
                  <a:lnTo>
                    <a:pt x="120000" y="57120"/>
                  </a:lnTo>
                  <a:cubicBezTo>
                    <a:pt x="120000" y="91200"/>
                    <a:pt x="93732" y="120000"/>
                    <a:pt x="60829" y="120000"/>
                  </a:cubicBezTo>
                  <a:cubicBezTo>
                    <a:pt x="26267" y="120000"/>
                    <a:pt x="0" y="91200"/>
                    <a:pt x="0" y="57120"/>
                  </a:cubicBezTo>
                  <a:cubicBezTo>
                    <a:pt x="0" y="23040"/>
                    <a:pt x="26267" y="0"/>
                    <a:pt x="60829" y="0"/>
                  </a:cubicBezTo>
                  <a:cubicBezTo>
                    <a:pt x="93732" y="0"/>
                    <a:pt x="120000" y="23040"/>
                    <a:pt x="120000" y="57120"/>
                  </a:cubicBezTo>
                  <a:lnTo>
                    <a:pt x="120000" y="57120"/>
                  </a:lnTo>
                  <a:close/>
                </a:path>
              </a:pathLst>
            </a:custGeom>
            <a:solidFill>
              <a:schemeClr val="dk1"/>
            </a:solidFill>
            <a:ln>
              <a:noFill/>
            </a:ln>
          </p:spPr>
          <p:txBody>
            <a:bodyPr anchorCtr="0" anchor="t" bIns="38000" lIns="76000" spcFirstLastPara="1" rIns="76000" wrap="square" tIns="38000">
              <a:noAutofit/>
            </a:bodyPr>
            <a:lstStyle/>
            <a:p>
              <a:pPr indent="0" lvl="0" marL="0" marR="0" rtl="0" algn="l">
                <a:spcBef>
                  <a:spcPts val="0"/>
                </a:spcBef>
                <a:spcAft>
                  <a:spcPts val="0"/>
                </a:spcAft>
                <a:buNone/>
              </a:pPr>
              <a:r>
                <a:t/>
              </a:r>
              <a:endParaRPr sz="1700">
                <a:solidFill>
                  <a:srgbClr val="000000"/>
                </a:solidFill>
                <a:latin typeface="Arial"/>
                <a:ea typeface="Arial"/>
                <a:cs typeface="Arial"/>
                <a:sym typeface="Arial"/>
              </a:endParaRPr>
            </a:p>
          </p:txBody>
        </p:sp>
        <p:sp>
          <p:nvSpPr>
            <p:cNvPr id="619" name="Shape 619"/>
            <p:cNvSpPr/>
            <p:nvPr/>
          </p:nvSpPr>
          <p:spPr>
            <a:xfrm>
              <a:off x="2376565" y="3973820"/>
              <a:ext cx="1584300" cy="230700"/>
            </a:xfrm>
            <a:prstGeom prst="rect">
              <a:avLst/>
            </a:prstGeom>
            <a:solidFill>
              <a:srgbClr val="F2F2F2"/>
            </a:solidFill>
            <a:ln>
              <a:noFill/>
            </a:ln>
          </p:spPr>
          <p:txBody>
            <a:bodyPr anchorCtr="0" anchor="t" bIns="0" lIns="0" spcFirstLastPara="1" rIns="0" wrap="square" tIns="0">
              <a:noAutofit/>
            </a:bodyPr>
            <a:lstStyle/>
            <a:p>
              <a:pPr indent="0" lvl="0" marL="0" marR="0" rtl="0" algn="ctr">
                <a:spcBef>
                  <a:spcPts val="0"/>
                </a:spcBef>
                <a:spcAft>
                  <a:spcPts val="0"/>
                </a:spcAft>
                <a:buNone/>
              </a:pPr>
              <a:r>
                <a:rPr lang="en" sz="1200">
                  <a:solidFill>
                    <a:schemeClr val="dk1"/>
                  </a:solidFill>
                  <a:latin typeface="Helvetica Neue"/>
                  <a:ea typeface="Helvetica Neue"/>
                  <a:cs typeface="Helvetica Neue"/>
                  <a:sym typeface="Helvetica Neue"/>
                </a:rPr>
                <a:t>In-memory store</a:t>
              </a:r>
              <a:endParaRPr sz="1200">
                <a:solidFill>
                  <a:schemeClr val="dk1"/>
                </a:solidFill>
                <a:latin typeface="Arial"/>
                <a:ea typeface="Arial"/>
                <a:cs typeface="Arial"/>
                <a:sym typeface="Arial"/>
              </a:endParaRPr>
            </a:p>
          </p:txBody>
        </p:sp>
      </p:grpSp>
      <p:sp>
        <p:nvSpPr>
          <p:cNvPr id="620" name="Shape 620"/>
          <p:cNvSpPr/>
          <p:nvPr/>
        </p:nvSpPr>
        <p:spPr>
          <a:xfrm>
            <a:off x="2962845" y="2825548"/>
            <a:ext cx="3214200" cy="1083900"/>
          </a:xfrm>
          <a:prstGeom prst="roundRect">
            <a:avLst>
              <a:gd fmla="val 5574" name="adj"/>
            </a:avLst>
          </a:prstGeom>
          <a:solidFill>
            <a:srgbClr val="0996FF">
              <a:alpha val="92550"/>
            </a:srgbClr>
          </a:solidFill>
          <a:ln cap="flat" cmpd="sng" w="9525">
            <a:solidFill>
              <a:schemeClr val="lt1"/>
            </a:solidFill>
            <a:prstDash val="solid"/>
            <a:miter lim="800000"/>
            <a:headEnd len="med" w="med" type="none"/>
            <a:tailEnd len="med" w="med" type="none"/>
          </a:ln>
        </p:spPr>
        <p:txBody>
          <a:bodyPr anchorCtr="0" anchor="t" bIns="59850" lIns="74825" spcFirstLastPara="1" rIns="74825" wrap="square" tIns="59850">
            <a:noAutofit/>
          </a:bodyPr>
          <a:lstStyle/>
          <a:p>
            <a:pPr indent="0" lvl="0" marL="0" marR="0" rtl="0" algn="ctr">
              <a:spcBef>
                <a:spcPts val="0"/>
              </a:spcBef>
              <a:spcAft>
                <a:spcPts val="0"/>
              </a:spcAft>
              <a:buNone/>
            </a:pPr>
            <a:r>
              <a:rPr b="1" lang="en" sz="900">
                <a:solidFill>
                  <a:srgbClr val="FFFFFF"/>
                </a:solidFill>
                <a:latin typeface="Arial"/>
                <a:ea typeface="Arial"/>
                <a:cs typeface="Arial"/>
                <a:sym typeface="Arial"/>
              </a:rPr>
              <a:t>Data lake or cloud provider</a:t>
            </a:r>
            <a:endParaRPr sz="1200"/>
          </a:p>
        </p:txBody>
      </p:sp>
      <p:pic>
        <p:nvPicPr>
          <p:cNvPr id="621" name="Shape 621"/>
          <p:cNvPicPr preferRelativeResize="0"/>
          <p:nvPr/>
        </p:nvPicPr>
        <p:blipFill rotWithShape="1">
          <a:blip r:embed="rId4">
            <a:alphaModFix/>
          </a:blip>
          <a:srcRect b="0" l="0" r="0" t="0"/>
          <a:stretch/>
        </p:blipFill>
        <p:spPr>
          <a:xfrm>
            <a:off x="5335491" y="2864451"/>
            <a:ext cx="753600" cy="177000"/>
          </a:xfrm>
          <a:prstGeom prst="rect">
            <a:avLst/>
          </a:prstGeom>
          <a:noFill/>
          <a:ln>
            <a:noFill/>
          </a:ln>
        </p:spPr>
      </p:pic>
      <p:sp>
        <p:nvSpPr>
          <p:cNvPr id="622" name="Shape 622"/>
          <p:cNvSpPr/>
          <p:nvPr/>
        </p:nvSpPr>
        <p:spPr>
          <a:xfrm>
            <a:off x="5279052" y="3165226"/>
            <a:ext cx="774277" cy="594140"/>
          </a:xfrm>
          <a:prstGeom prst="flowChartMagneticDisk">
            <a:avLst/>
          </a:prstGeom>
          <a:solidFill>
            <a:srgbClr val="F2F2F2"/>
          </a:solidFill>
          <a:ln cap="flat" cmpd="sng" w="28575">
            <a:solidFill>
              <a:srgbClr val="A5A5A5"/>
            </a:solidFill>
            <a:prstDash val="solid"/>
            <a:miter lim="800000"/>
            <a:headEnd len="med" w="med" type="none"/>
            <a:tailEnd len="med" w="med" type="none"/>
          </a:ln>
        </p:spPr>
        <p:txBody>
          <a:bodyPr anchorCtr="0" anchor="ctr" bIns="59850" lIns="74825" spcFirstLastPara="1" rIns="74825" wrap="square" tIns="59850">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Cloud Storage</a:t>
            </a:r>
            <a:endParaRPr sz="900">
              <a:solidFill>
                <a:schemeClr val="dk1"/>
              </a:solidFill>
              <a:latin typeface="Arial"/>
              <a:ea typeface="Arial"/>
              <a:cs typeface="Arial"/>
              <a:sym typeface="Arial"/>
            </a:endParaRPr>
          </a:p>
        </p:txBody>
      </p:sp>
      <p:sp>
        <p:nvSpPr>
          <p:cNvPr id="623" name="Shape 623"/>
          <p:cNvSpPr/>
          <p:nvPr/>
        </p:nvSpPr>
        <p:spPr>
          <a:xfrm>
            <a:off x="3071051" y="3137533"/>
            <a:ext cx="2084100" cy="698100"/>
          </a:xfrm>
          <a:prstGeom prst="roundRect">
            <a:avLst>
              <a:gd fmla="val 16667" name="adj"/>
            </a:avLst>
          </a:prstGeom>
          <a:solidFill>
            <a:schemeClr val="lt1"/>
          </a:solidFill>
          <a:ln cap="flat" cmpd="sng" w="28575">
            <a:solidFill>
              <a:srgbClr val="D8D8D8"/>
            </a:solidFill>
            <a:prstDash val="solid"/>
            <a:round/>
            <a:headEnd len="med" w="med" type="none"/>
            <a:tailEnd len="med" w="med" type="none"/>
          </a:ln>
        </p:spPr>
        <p:txBody>
          <a:bodyPr anchorCtr="0" anchor="t" bIns="21375" lIns="42750" spcFirstLastPara="1" rIns="42750" wrap="square" tIns="21375">
            <a:noAutofit/>
          </a:bodyPr>
          <a:lstStyle/>
          <a:p>
            <a:pPr indent="0" lvl="0" marL="0" marR="0" rtl="0" algn="ctr">
              <a:spcBef>
                <a:spcPts val="0"/>
              </a:spcBef>
              <a:spcAft>
                <a:spcPts val="0"/>
              </a:spcAft>
              <a:buNone/>
            </a:pPr>
            <a:r>
              <a:rPr b="1" lang="en" sz="900">
                <a:solidFill>
                  <a:schemeClr val="dk1"/>
                </a:solidFill>
                <a:latin typeface="Arial"/>
                <a:ea typeface="Arial"/>
                <a:cs typeface="Arial"/>
                <a:sym typeface="Arial"/>
              </a:rPr>
              <a:t>                  Spark extensions</a:t>
            </a:r>
            <a:endParaRPr sz="1200"/>
          </a:p>
        </p:txBody>
      </p:sp>
      <p:pic>
        <p:nvPicPr>
          <p:cNvPr id="624" name="Shape 624"/>
          <p:cNvPicPr preferRelativeResize="0"/>
          <p:nvPr/>
        </p:nvPicPr>
        <p:blipFill rotWithShape="1">
          <a:blip r:embed="rId5">
            <a:alphaModFix/>
          </a:blip>
          <a:srcRect b="0" l="0" r="0" t="0"/>
          <a:stretch/>
        </p:blipFill>
        <p:spPr>
          <a:xfrm>
            <a:off x="3190129" y="2841983"/>
            <a:ext cx="544500" cy="253200"/>
          </a:xfrm>
          <a:prstGeom prst="rect">
            <a:avLst/>
          </a:prstGeom>
          <a:noFill/>
          <a:ln>
            <a:noFill/>
          </a:ln>
        </p:spPr>
      </p:pic>
      <p:pic>
        <p:nvPicPr>
          <p:cNvPr id="625" name="Shape 625"/>
          <p:cNvPicPr preferRelativeResize="0"/>
          <p:nvPr/>
        </p:nvPicPr>
        <p:blipFill rotWithShape="1">
          <a:blip r:embed="rId6">
            <a:alphaModFix/>
          </a:blip>
          <a:srcRect b="19051" l="3513" r="18762" t="17737"/>
          <a:stretch/>
        </p:blipFill>
        <p:spPr>
          <a:xfrm>
            <a:off x="3638915" y="3158476"/>
            <a:ext cx="259200" cy="167400"/>
          </a:xfrm>
          <a:prstGeom prst="roundRect">
            <a:avLst>
              <a:gd fmla="val 26171" name="adj"/>
            </a:avLst>
          </a:prstGeom>
          <a:noFill/>
          <a:ln>
            <a:noFill/>
          </a:ln>
        </p:spPr>
      </p:pic>
      <p:sp>
        <p:nvSpPr>
          <p:cNvPr id="626" name="Shape 626"/>
          <p:cNvSpPr/>
          <p:nvPr/>
        </p:nvSpPr>
        <p:spPr>
          <a:xfrm>
            <a:off x="3145163" y="3596863"/>
            <a:ext cx="9477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0" spcFirstLastPara="1" rIns="0" wrap="square" tIns="21375">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Currency conversion</a:t>
            </a:r>
            <a:endParaRPr sz="1200"/>
          </a:p>
        </p:txBody>
      </p:sp>
      <p:sp>
        <p:nvSpPr>
          <p:cNvPr id="627" name="Shape 627"/>
          <p:cNvSpPr/>
          <p:nvPr/>
        </p:nvSpPr>
        <p:spPr>
          <a:xfrm>
            <a:off x="4150079" y="3343618"/>
            <a:ext cx="9477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Unit support</a:t>
            </a:r>
            <a:endParaRPr sz="1200"/>
          </a:p>
        </p:txBody>
      </p:sp>
      <p:sp>
        <p:nvSpPr>
          <p:cNvPr id="628" name="Shape 628"/>
          <p:cNvSpPr/>
          <p:nvPr/>
        </p:nvSpPr>
        <p:spPr>
          <a:xfrm>
            <a:off x="3145163" y="3343619"/>
            <a:ext cx="9477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Hierarchies</a:t>
            </a:r>
            <a:endParaRPr sz="900">
              <a:solidFill>
                <a:schemeClr val="dk1"/>
              </a:solidFill>
              <a:latin typeface="Arial"/>
              <a:ea typeface="Arial"/>
              <a:cs typeface="Arial"/>
              <a:sym typeface="Arial"/>
            </a:endParaRPr>
          </a:p>
        </p:txBody>
      </p:sp>
      <p:sp>
        <p:nvSpPr>
          <p:cNvPr id="629" name="Shape 629"/>
          <p:cNvSpPr/>
          <p:nvPr/>
        </p:nvSpPr>
        <p:spPr>
          <a:xfrm>
            <a:off x="4150079" y="3594092"/>
            <a:ext cx="9477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Table metadata</a:t>
            </a:r>
            <a:endParaRPr sz="1200"/>
          </a:p>
        </p:txBody>
      </p:sp>
      <p:sp>
        <p:nvSpPr>
          <p:cNvPr id="630" name="Shape 630"/>
          <p:cNvSpPr/>
          <p:nvPr/>
        </p:nvSpPr>
        <p:spPr>
          <a:xfrm>
            <a:off x="4026513" y="3876662"/>
            <a:ext cx="842400" cy="198000"/>
          </a:xfrm>
          <a:prstGeom prst="roundRect">
            <a:avLst>
              <a:gd fmla="val 2895" name="adj"/>
            </a:avLst>
          </a:prstGeom>
          <a:solidFill>
            <a:srgbClr val="7F7F7F"/>
          </a:solidFill>
          <a:ln cap="flat" cmpd="sng" w="9525">
            <a:solidFill>
              <a:schemeClr val="lt1"/>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b="1" lang="en" sz="1200">
                <a:solidFill>
                  <a:schemeClr val="lt1"/>
                </a:solidFill>
                <a:latin typeface="Arial"/>
                <a:ea typeface="Arial"/>
                <a:cs typeface="Arial"/>
                <a:sym typeface="Arial"/>
              </a:rPr>
              <a:t>Persist</a:t>
            </a:r>
            <a:endParaRPr sz="1200"/>
          </a:p>
        </p:txBody>
      </p:sp>
      <p:sp>
        <p:nvSpPr>
          <p:cNvPr id="631" name="Shape 631"/>
          <p:cNvSpPr/>
          <p:nvPr/>
        </p:nvSpPr>
        <p:spPr>
          <a:xfrm>
            <a:off x="912507" y="2825548"/>
            <a:ext cx="1995600" cy="1083900"/>
          </a:xfrm>
          <a:prstGeom prst="roundRect">
            <a:avLst>
              <a:gd fmla="val 6414" name="adj"/>
            </a:avLst>
          </a:prstGeom>
          <a:solidFill>
            <a:srgbClr val="0996FF">
              <a:alpha val="92550"/>
            </a:srgbClr>
          </a:solidFill>
          <a:ln cap="flat" cmpd="sng" w="9525">
            <a:solidFill>
              <a:schemeClr val="lt1"/>
            </a:solidFill>
            <a:prstDash val="solid"/>
            <a:miter lim="800000"/>
            <a:headEnd len="med" w="med" type="none"/>
            <a:tailEnd len="med" w="med" type="none"/>
          </a:ln>
        </p:spPr>
        <p:txBody>
          <a:bodyPr anchorCtr="0" anchor="t" bIns="59850" lIns="74825" spcFirstLastPara="1" rIns="74825" wrap="square" tIns="59850">
            <a:noAutofit/>
          </a:bodyPr>
          <a:lstStyle/>
          <a:p>
            <a:pPr indent="0" lvl="0" marL="0" marR="0" rtl="0" algn="ctr">
              <a:spcBef>
                <a:spcPts val="0"/>
              </a:spcBef>
              <a:spcAft>
                <a:spcPts val="0"/>
              </a:spcAft>
              <a:buNone/>
            </a:pPr>
            <a:r>
              <a:rPr b="1" lang="en" sz="900">
                <a:solidFill>
                  <a:srgbClr val="FFFFFF"/>
                </a:solidFill>
              </a:rPr>
              <a:t>Kubernetes cluster</a:t>
            </a:r>
            <a:endParaRPr b="1" sz="900">
              <a:solidFill>
                <a:srgbClr val="FFFFFF"/>
              </a:solidFill>
            </a:endParaRPr>
          </a:p>
        </p:txBody>
      </p:sp>
      <p:sp>
        <p:nvSpPr>
          <p:cNvPr id="632" name="Shape 632"/>
          <p:cNvSpPr/>
          <p:nvPr/>
        </p:nvSpPr>
        <p:spPr>
          <a:xfrm>
            <a:off x="1136339" y="3438986"/>
            <a:ext cx="1526700" cy="198300"/>
          </a:xfrm>
          <a:prstGeom prst="rect">
            <a:avLst/>
          </a:prstGeom>
          <a:solidFill>
            <a:schemeClr val="dk2"/>
          </a:solidFill>
          <a:ln>
            <a:noFill/>
          </a:ln>
        </p:spPr>
        <p:txBody>
          <a:bodyPr anchorCtr="0" anchor="ctr" bIns="59875" lIns="74850" spcFirstLastPara="1" rIns="74850" wrap="square" tIns="59875">
            <a:noAutofit/>
          </a:bodyPr>
          <a:lstStyle/>
          <a:p>
            <a:pPr indent="0" lvl="0" marL="0" marR="0" rtl="0" algn="ctr">
              <a:lnSpc>
                <a:spcPct val="100000"/>
              </a:lnSpc>
              <a:spcBef>
                <a:spcPts val="0"/>
              </a:spcBef>
              <a:spcAft>
                <a:spcPts val="0"/>
              </a:spcAft>
              <a:buNone/>
            </a:pPr>
            <a:r>
              <a:t/>
            </a:r>
            <a:endParaRPr b="0" i="0" sz="1500" u="none" cap="none" strike="noStrike">
              <a:solidFill>
                <a:schemeClr val="dk1"/>
              </a:solidFill>
              <a:latin typeface="Arial"/>
              <a:ea typeface="Arial"/>
              <a:cs typeface="Arial"/>
              <a:sym typeface="Arial"/>
            </a:endParaRPr>
          </a:p>
        </p:txBody>
      </p:sp>
      <p:pic>
        <p:nvPicPr>
          <p:cNvPr id="633" name="Shape 633"/>
          <p:cNvPicPr preferRelativeResize="0"/>
          <p:nvPr/>
        </p:nvPicPr>
        <p:blipFill rotWithShape="1">
          <a:blip r:embed="rId7">
            <a:alphaModFix/>
          </a:blip>
          <a:srcRect b="0" l="0" r="0" t="0"/>
          <a:stretch/>
        </p:blipFill>
        <p:spPr>
          <a:xfrm>
            <a:off x="1081754" y="3367539"/>
            <a:ext cx="180300" cy="356700"/>
          </a:xfrm>
          <a:prstGeom prst="rect">
            <a:avLst/>
          </a:prstGeom>
          <a:noFill/>
          <a:ln>
            <a:noFill/>
          </a:ln>
        </p:spPr>
      </p:pic>
      <p:pic>
        <p:nvPicPr>
          <p:cNvPr id="634" name="Shape 634"/>
          <p:cNvPicPr preferRelativeResize="0"/>
          <p:nvPr/>
        </p:nvPicPr>
        <p:blipFill rotWithShape="1">
          <a:blip r:embed="rId7">
            <a:alphaModFix/>
          </a:blip>
          <a:srcRect b="0" l="0" r="0" t="0"/>
          <a:stretch/>
        </p:blipFill>
        <p:spPr>
          <a:xfrm>
            <a:off x="1447568" y="3367539"/>
            <a:ext cx="180300" cy="356700"/>
          </a:xfrm>
          <a:prstGeom prst="rect">
            <a:avLst/>
          </a:prstGeom>
          <a:noFill/>
          <a:ln>
            <a:noFill/>
          </a:ln>
        </p:spPr>
      </p:pic>
      <p:pic>
        <p:nvPicPr>
          <p:cNvPr id="635" name="Shape 635"/>
          <p:cNvPicPr preferRelativeResize="0"/>
          <p:nvPr/>
        </p:nvPicPr>
        <p:blipFill rotWithShape="1">
          <a:blip r:embed="rId7">
            <a:alphaModFix/>
          </a:blip>
          <a:srcRect b="0" l="0" r="0" t="0"/>
          <a:stretch/>
        </p:blipFill>
        <p:spPr>
          <a:xfrm>
            <a:off x="1813382" y="3359942"/>
            <a:ext cx="180300" cy="356700"/>
          </a:xfrm>
          <a:prstGeom prst="rect">
            <a:avLst/>
          </a:prstGeom>
          <a:noFill/>
          <a:ln>
            <a:noFill/>
          </a:ln>
        </p:spPr>
      </p:pic>
      <p:pic>
        <p:nvPicPr>
          <p:cNvPr id="636" name="Shape 636"/>
          <p:cNvPicPr preferRelativeResize="0"/>
          <p:nvPr/>
        </p:nvPicPr>
        <p:blipFill rotWithShape="1">
          <a:blip r:embed="rId7">
            <a:alphaModFix/>
          </a:blip>
          <a:srcRect b="0" l="0" r="0" t="0"/>
          <a:stretch/>
        </p:blipFill>
        <p:spPr>
          <a:xfrm>
            <a:off x="2180914" y="3359941"/>
            <a:ext cx="180300" cy="356700"/>
          </a:xfrm>
          <a:prstGeom prst="rect">
            <a:avLst/>
          </a:prstGeom>
          <a:noFill/>
          <a:ln>
            <a:noFill/>
          </a:ln>
        </p:spPr>
      </p:pic>
      <p:pic>
        <p:nvPicPr>
          <p:cNvPr id="637" name="Shape 637"/>
          <p:cNvPicPr preferRelativeResize="0"/>
          <p:nvPr/>
        </p:nvPicPr>
        <p:blipFill rotWithShape="1">
          <a:blip r:embed="rId7">
            <a:alphaModFix/>
          </a:blip>
          <a:srcRect b="0" l="0" r="0" t="0"/>
          <a:stretch/>
        </p:blipFill>
        <p:spPr>
          <a:xfrm>
            <a:off x="2544684" y="3359940"/>
            <a:ext cx="180300" cy="356700"/>
          </a:xfrm>
          <a:prstGeom prst="rect">
            <a:avLst/>
          </a:prstGeom>
          <a:noFill/>
          <a:ln>
            <a:noFill/>
          </a:ln>
        </p:spPr>
      </p:pic>
      <p:sp>
        <p:nvSpPr>
          <p:cNvPr id="638" name="Shape 638"/>
          <p:cNvSpPr/>
          <p:nvPr/>
        </p:nvSpPr>
        <p:spPr>
          <a:xfrm>
            <a:off x="1323047" y="745943"/>
            <a:ext cx="4596000" cy="387600"/>
          </a:xfrm>
          <a:prstGeom prst="roundRect">
            <a:avLst>
              <a:gd fmla="val 16667" name="adj"/>
            </a:avLst>
          </a:prstGeom>
          <a:solidFill>
            <a:schemeClr val="lt1"/>
          </a:solidFill>
          <a:ln cap="flat" cmpd="sng" w="28575">
            <a:solidFill>
              <a:srgbClr val="D8D8D8"/>
            </a:solidFill>
            <a:prstDash val="solid"/>
            <a:round/>
            <a:headEnd len="med" w="med" type="none"/>
            <a:tailEnd len="med" w="med" type="none"/>
          </a:ln>
        </p:spPr>
        <p:txBody>
          <a:bodyPr anchorCtr="0" anchor="t" bIns="21375" lIns="42750" spcFirstLastPara="1" rIns="42750" wrap="square" tIns="21375">
            <a:noAutofit/>
          </a:bodyPr>
          <a:lstStyle/>
          <a:p>
            <a:pPr indent="0" lvl="0" marL="0" marR="0" rtl="0" algn="ctr">
              <a:spcBef>
                <a:spcPts val="0"/>
              </a:spcBef>
              <a:spcAft>
                <a:spcPts val="0"/>
              </a:spcAft>
              <a:buNone/>
            </a:pPr>
            <a:r>
              <a:rPr b="1" lang="en" sz="900">
                <a:solidFill>
                  <a:schemeClr val="dk1"/>
                </a:solidFill>
                <a:latin typeface="Arial"/>
                <a:ea typeface="Arial"/>
                <a:cs typeface="Arial"/>
                <a:sym typeface="Arial"/>
              </a:rPr>
              <a:t>Intelligent cluster management</a:t>
            </a:r>
            <a:endParaRPr sz="1200"/>
          </a:p>
        </p:txBody>
      </p:sp>
      <p:sp>
        <p:nvSpPr>
          <p:cNvPr id="639" name="Shape 639"/>
          <p:cNvSpPr/>
          <p:nvPr/>
        </p:nvSpPr>
        <p:spPr>
          <a:xfrm>
            <a:off x="1523575" y="934480"/>
            <a:ext cx="10707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800">
                <a:solidFill>
                  <a:schemeClr val="dk1"/>
                </a:solidFill>
                <a:latin typeface="Arial"/>
                <a:ea typeface="Arial"/>
                <a:cs typeface="Arial"/>
                <a:sym typeface="Arial"/>
              </a:rPr>
              <a:t>Partition assignment</a:t>
            </a:r>
            <a:endParaRPr sz="800"/>
          </a:p>
        </p:txBody>
      </p:sp>
      <p:sp>
        <p:nvSpPr>
          <p:cNvPr id="640" name="Shape 640"/>
          <p:cNvSpPr/>
          <p:nvPr/>
        </p:nvSpPr>
        <p:spPr>
          <a:xfrm>
            <a:off x="2594257" y="934481"/>
            <a:ext cx="9879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800">
                <a:solidFill>
                  <a:schemeClr val="dk1"/>
                </a:solidFill>
                <a:latin typeface="Arial"/>
                <a:ea typeface="Arial"/>
                <a:cs typeface="Arial"/>
                <a:sym typeface="Arial"/>
              </a:rPr>
              <a:t>Transaction mgmt</a:t>
            </a:r>
            <a:endParaRPr sz="800"/>
          </a:p>
        </p:txBody>
      </p:sp>
      <p:sp>
        <p:nvSpPr>
          <p:cNvPr id="641" name="Shape 641"/>
          <p:cNvSpPr/>
          <p:nvPr/>
        </p:nvSpPr>
        <p:spPr>
          <a:xfrm>
            <a:off x="3663169" y="934481"/>
            <a:ext cx="9879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Node control</a:t>
            </a:r>
            <a:endParaRPr sz="1200"/>
          </a:p>
        </p:txBody>
      </p:sp>
      <p:sp>
        <p:nvSpPr>
          <p:cNvPr id="642" name="Shape 642"/>
          <p:cNvSpPr/>
          <p:nvPr/>
        </p:nvSpPr>
        <p:spPr>
          <a:xfrm>
            <a:off x="260386" y="835223"/>
            <a:ext cx="842400" cy="198000"/>
          </a:xfrm>
          <a:prstGeom prst="roundRect">
            <a:avLst>
              <a:gd fmla="val 2895" name="adj"/>
            </a:avLst>
          </a:prstGeom>
          <a:solidFill>
            <a:srgbClr val="7F7F7F"/>
          </a:solidFill>
          <a:ln cap="flat" cmpd="sng" w="9525">
            <a:solidFill>
              <a:schemeClr val="lt1"/>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b="1" lang="en" sz="1200">
                <a:solidFill>
                  <a:schemeClr val="lt1"/>
                </a:solidFill>
                <a:latin typeface="Arial"/>
                <a:ea typeface="Arial"/>
                <a:cs typeface="Arial"/>
                <a:sym typeface="Arial"/>
              </a:rPr>
              <a:t>Control</a:t>
            </a:r>
            <a:endParaRPr sz="1200"/>
          </a:p>
        </p:txBody>
      </p:sp>
      <p:sp>
        <p:nvSpPr>
          <p:cNvPr id="643" name="Shape 643"/>
          <p:cNvSpPr/>
          <p:nvPr/>
        </p:nvSpPr>
        <p:spPr>
          <a:xfrm>
            <a:off x="4731555" y="934481"/>
            <a:ext cx="9879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Metadata</a:t>
            </a:r>
            <a:endParaRPr sz="900">
              <a:solidFill>
                <a:schemeClr val="dk1"/>
              </a:solidFill>
              <a:latin typeface="Arial"/>
              <a:ea typeface="Arial"/>
              <a:cs typeface="Arial"/>
              <a:sym typeface="Arial"/>
            </a:endParaRPr>
          </a:p>
        </p:txBody>
      </p:sp>
      <p:sp>
        <p:nvSpPr>
          <p:cNvPr id="644" name="Shape 644"/>
          <p:cNvSpPr/>
          <p:nvPr/>
        </p:nvSpPr>
        <p:spPr>
          <a:xfrm>
            <a:off x="1323037" y="1396413"/>
            <a:ext cx="2084100" cy="829200"/>
          </a:xfrm>
          <a:prstGeom prst="roundRect">
            <a:avLst>
              <a:gd fmla="val 16667" name="adj"/>
            </a:avLst>
          </a:prstGeom>
          <a:solidFill>
            <a:schemeClr val="lt1"/>
          </a:solidFill>
          <a:ln cap="flat" cmpd="sng" w="28575">
            <a:solidFill>
              <a:srgbClr val="D8D8D8"/>
            </a:solidFill>
            <a:prstDash val="solid"/>
            <a:round/>
            <a:headEnd len="med" w="med" type="none"/>
            <a:tailEnd len="med" w="med" type="none"/>
          </a:ln>
        </p:spPr>
        <p:txBody>
          <a:bodyPr anchorCtr="0" anchor="t" bIns="21375" lIns="42750" spcFirstLastPara="1" rIns="42750" wrap="square" tIns="21375">
            <a:noAutofit/>
          </a:bodyPr>
          <a:lstStyle/>
          <a:p>
            <a:pPr indent="0" lvl="0" marL="0" marR="0" rtl="0" algn="ctr">
              <a:spcBef>
                <a:spcPts val="0"/>
              </a:spcBef>
              <a:spcAft>
                <a:spcPts val="0"/>
              </a:spcAft>
              <a:buNone/>
            </a:pPr>
            <a:r>
              <a:rPr b="1" lang="en" sz="900">
                <a:solidFill>
                  <a:schemeClr val="dk1"/>
                </a:solidFill>
                <a:latin typeface="Arial"/>
                <a:ea typeface="Arial"/>
                <a:cs typeface="Arial"/>
                <a:sym typeface="Arial"/>
              </a:rPr>
              <a:t>In-memory processing engines</a:t>
            </a:r>
            <a:endParaRPr sz="1200"/>
          </a:p>
        </p:txBody>
      </p:sp>
      <p:sp>
        <p:nvSpPr>
          <p:cNvPr id="645" name="Shape 645"/>
          <p:cNvSpPr/>
          <p:nvPr/>
        </p:nvSpPr>
        <p:spPr>
          <a:xfrm>
            <a:off x="1392074" y="1643542"/>
            <a:ext cx="9123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Relational</a:t>
            </a:r>
            <a:endParaRPr sz="1200"/>
          </a:p>
        </p:txBody>
      </p:sp>
      <p:sp>
        <p:nvSpPr>
          <p:cNvPr id="646" name="Shape 646"/>
          <p:cNvSpPr/>
          <p:nvPr/>
        </p:nvSpPr>
        <p:spPr>
          <a:xfrm>
            <a:off x="2419837" y="1643542"/>
            <a:ext cx="9123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Time series</a:t>
            </a:r>
            <a:endParaRPr sz="1200"/>
          </a:p>
        </p:txBody>
      </p:sp>
      <p:sp>
        <p:nvSpPr>
          <p:cNvPr id="647" name="Shape 647"/>
          <p:cNvSpPr/>
          <p:nvPr/>
        </p:nvSpPr>
        <p:spPr>
          <a:xfrm>
            <a:off x="2419837" y="1895620"/>
            <a:ext cx="9123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Graph</a:t>
            </a:r>
            <a:endParaRPr sz="1200"/>
          </a:p>
        </p:txBody>
      </p:sp>
      <p:sp>
        <p:nvSpPr>
          <p:cNvPr id="648" name="Shape 648"/>
          <p:cNvSpPr/>
          <p:nvPr/>
        </p:nvSpPr>
        <p:spPr>
          <a:xfrm>
            <a:off x="1392073" y="1907520"/>
            <a:ext cx="912300" cy="168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Documents</a:t>
            </a:r>
            <a:endParaRPr sz="900">
              <a:solidFill>
                <a:schemeClr val="dk1"/>
              </a:solidFill>
              <a:latin typeface="Arial"/>
              <a:ea typeface="Arial"/>
              <a:cs typeface="Arial"/>
              <a:sym typeface="Arial"/>
            </a:endParaRPr>
          </a:p>
        </p:txBody>
      </p:sp>
      <p:sp>
        <p:nvSpPr>
          <p:cNvPr id="649" name="Shape 649"/>
          <p:cNvSpPr/>
          <p:nvPr/>
        </p:nvSpPr>
        <p:spPr>
          <a:xfrm>
            <a:off x="260386" y="1697451"/>
            <a:ext cx="842400" cy="198000"/>
          </a:xfrm>
          <a:prstGeom prst="roundRect">
            <a:avLst>
              <a:gd fmla="val 2895" name="adj"/>
            </a:avLst>
          </a:prstGeom>
          <a:solidFill>
            <a:srgbClr val="7F7F7F"/>
          </a:solidFill>
          <a:ln cap="flat" cmpd="sng" w="9525">
            <a:solidFill>
              <a:schemeClr val="lt1"/>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b="1" lang="en" sz="1200">
                <a:solidFill>
                  <a:schemeClr val="lt1"/>
                </a:solidFill>
                <a:latin typeface="Arial"/>
                <a:ea typeface="Arial"/>
                <a:cs typeface="Arial"/>
                <a:sym typeface="Arial"/>
              </a:rPr>
              <a:t>Compute</a:t>
            </a:r>
            <a:endParaRPr sz="1200"/>
          </a:p>
        </p:txBody>
      </p:sp>
      <p:sp>
        <p:nvSpPr>
          <p:cNvPr id="650" name="Shape 650"/>
          <p:cNvSpPr/>
          <p:nvPr/>
        </p:nvSpPr>
        <p:spPr>
          <a:xfrm>
            <a:off x="1307705" y="2317391"/>
            <a:ext cx="753507" cy="356214"/>
          </a:xfrm>
          <a:prstGeom prst="flowChartMagneticDisk">
            <a:avLst/>
          </a:prstGeom>
          <a:solidFill>
            <a:srgbClr val="F2F2F2"/>
          </a:solidFill>
          <a:ln cap="flat" cmpd="sng" w="28575">
            <a:solidFill>
              <a:srgbClr val="A5A5A5"/>
            </a:solidFill>
            <a:prstDash val="solid"/>
            <a:miter lim="800000"/>
            <a:headEnd len="med" w="med" type="none"/>
            <a:tailEnd len="med" w="med" type="none"/>
          </a:ln>
        </p:spPr>
        <p:txBody>
          <a:bodyPr anchorCtr="0" anchor="ctr" bIns="59850" lIns="74825" spcFirstLastPara="1" rIns="74825" wrap="square" tIns="59850">
            <a:noAutofit/>
          </a:bodyPr>
          <a:lstStyle/>
          <a:p>
            <a:pPr indent="0" lvl="0" marL="0" marR="0" rtl="0" algn="ctr">
              <a:spcBef>
                <a:spcPts val="0"/>
              </a:spcBef>
              <a:spcAft>
                <a:spcPts val="0"/>
              </a:spcAft>
              <a:buNone/>
            </a:pPr>
            <a:r>
              <a:rPr lang="en" sz="800">
                <a:solidFill>
                  <a:schemeClr val="dk1"/>
                </a:solidFill>
                <a:latin typeface="Arial"/>
                <a:ea typeface="Arial"/>
                <a:cs typeface="Arial"/>
                <a:sym typeface="Arial"/>
              </a:rPr>
              <a:t>Disk-based Engine</a:t>
            </a:r>
            <a:endParaRPr sz="800"/>
          </a:p>
        </p:txBody>
      </p:sp>
      <p:sp>
        <p:nvSpPr>
          <p:cNvPr id="651" name="Shape 651"/>
          <p:cNvSpPr/>
          <p:nvPr/>
        </p:nvSpPr>
        <p:spPr>
          <a:xfrm>
            <a:off x="1461323" y="3873780"/>
            <a:ext cx="842400" cy="198000"/>
          </a:xfrm>
          <a:prstGeom prst="roundRect">
            <a:avLst>
              <a:gd fmla="val 2895" name="adj"/>
            </a:avLst>
          </a:prstGeom>
          <a:solidFill>
            <a:srgbClr val="7F7F7F"/>
          </a:solidFill>
          <a:ln cap="flat" cmpd="sng" w="9525">
            <a:solidFill>
              <a:schemeClr val="lt1"/>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b="1" lang="en" sz="1200">
                <a:solidFill>
                  <a:schemeClr val="lt1"/>
                </a:solidFill>
                <a:latin typeface="Arial"/>
                <a:ea typeface="Arial"/>
                <a:cs typeface="Arial"/>
                <a:sym typeface="Arial"/>
              </a:rPr>
              <a:t>Abstract</a:t>
            </a:r>
            <a:endParaRPr sz="1200"/>
          </a:p>
        </p:txBody>
      </p:sp>
      <p:sp>
        <p:nvSpPr>
          <p:cNvPr id="652" name="Shape 652"/>
          <p:cNvSpPr/>
          <p:nvPr/>
        </p:nvSpPr>
        <p:spPr>
          <a:xfrm>
            <a:off x="2298198" y="2317391"/>
            <a:ext cx="753507" cy="356214"/>
          </a:xfrm>
          <a:prstGeom prst="flowChartMagneticDisk">
            <a:avLst/>
          </a:prstGeom>
          <a:solidFill>
            <a:srgbClr val="F2F2F2"/>
          </a:solidFill>
          <a:ln cap="flat" cmpd="sng" w="28575">
            <a:solidFill>
              <a:srgbClr val="A5A5A5"/>
            </a:solidFill>
            <a:prstDash val="solid"/>
            <a:miter lim="800000"/>
            <a:headEnd len="med" w="med" type="none"/>
            <a:tailEnd len="med" w="med" type="none"/>
          </a:ln>
        </p:spPr>
        <p:txBody>
          <a:bodyPr anchorCtr="0" anchor="ctr" bIns="59850" lIns="74825" spcFirstLastPara="1" rIns="74825" wrap="square" tIns="59850">
            <a:noAutofit/>
          </a:bodyPr>
          <a:lstStyle/>
          <a:p>
            <a:pPr indent="0" lvl="0" marL="0" marR="0" rtl="0" algn="ctr">
              <a:spcBef>
                <a:spcPts val="0"/>
              </a:spcBef>
              <a:spcAft>
                <a:spcPts val="0"/>
              </a:spcAft>
              <a:buNone/>
            </a:pPr>
            <a:r>
              <a:rPr lang="en" sz="800">
                <a:solidFill>
                  <a:schemeClr val="dk1"/>
                </a:solidFill>
                <a:latin typeface="Arial"/>
                <a:ea typeface="Arial"/>
                <a:cs typeface="Arial"/>
                <a:sym typeface="Arial"/>
              </a:rPr>
              <a:t>Disk-based Engine</a:t>
            </a:r>
            <a:endParaRPr sz="800"/>
          </a:p>
        </p:txBody>
      </p:sp>
      <p:sp>
        <p:nvSpPr>
          <p:cNvPr id="653" name="Shape 653"/>
          <p:cNvSpPr/>
          <p:nvPr/>
        </p:nvSpPr>
        <p:spPr>
          <a:xfrm>
            <a:off x="3292818" y="2325406"/>
            <a:ext cx="753507" cy="356214"/>
          </a:xfrm>
          <a:prstGeom prst="flowChartMagneticDisk">
            <a:avLst/>
          </a:prstGeom>
          <a:solidFill>
            <a:srgbClr val="F2F2F2"/>
          </a:solidFill>
          <a:ln cap="flat" cmpd="sng" w="28575">
            <a:solidFill>
              <a:srgbClr val="A5A5A5"/>
            </a:solidFill>
            <a:prstDash val="solid"/>
            <a:miter lim="800000"/>
            <a:headEnd len="med" w="med" type="none"/>
            <a:tailEnd len="med" w="med" type="none"/>
          </a:ln>
        </p:spPr>
        <p:txBody>
          <a:bodyPr anchorCtr="0" anchor="ctr" bIns="59850" lIns="74825" spcFirstLastPara="1" rIns="74825" wrap="square" tIns="59850">
            <a:noAutofit/>
          </a:bodyPr>
          <a:lstStyle/>
          <a:p>
            <a:pPr indent="0" lvl="0" marL="0" marR="0" rtl="0" algn="ctr">
              <a:spcBef>
                <a:spcPts val="0"/>
              </a:spcBef>
              <a:spcAft>
                <a:spcPts val="0"/>
              </a:spcAft>
              <a:buNone/>
            </a:pPr>
            <a:r>
              <a:rPr lang="en" sz="800">
                <a:solidFill>
                  <a:schemeClr val="dk1"/>
                </a:solidFill>
                <a:latin typeface="Arial"/>
                <a:ea typeface="Arial"/>
                <a:cs typeface="Arial"/>
                <a:sym typeface="Arial"/>
              </a:rPr>
              <a:t>Disk-based Engine</a:t>
            </a:r>
            <a:endParaRPr sz="800"/>
          </a:p>
        </p:txBody>
      </p:sp>
      <p:sp>
        <p:nvSpPr>
          <p:cNvPr id="654" name="Shape 654"/>
          <p:cNvSpPr/>
          <p:nvPr/>
        </p:nvSpPr>
        <p:spPr>
          <a:xfrm>
            <a:off x="4294017" y="2325406"/>
            <a:ext cx="720200" cy="356214"/>
          </a:xfrm>
          <a:prstGeom prst="flowChartMagneticDisk">
            <a:avLst/>
          </a:prstGeom>
          <a:solidFill>
            <a:srgbClr val="F2F2F2"/>
          </a:solidFill>
          <a:ln cap="flat" cmpd="sng" w="28575">
            <a:solidFill>
              <a:srgbClr val="A5A5A5"/>
            </a:solidFill>
            <a:prstDash val="solid"/>
            <a:miter lim="800000"/>
            <a:headEnd len="med" w="med" type="none"/>
            <a:tailEnd len="med" w="med" type="none"/>
          </a:ln>
        </p:spPr>
        <p:txBody>
          <a:bodyPr anchorCtr="0" anchor="ctr" bIns="59850" lIns="74825" spcFirstLastPara="1" rIns="74825" wrap="square" tIns="59850">
            <a:noAutofit/>
          </a:bodyPr>
          <a:lstStyle/>
          <a:p>
            <a:pPr indent="0" lvl="0" marL="0" marR="0" rtl="0" algn="ctr">
              <a:spcBef>
                <a:spcPts val="0"/>
              </a:spcBef>
              <a:spcAft>
                <a:spcPts val="0"/>
              </a:spcAft>
              <a:buNone/>
            </a:pPr>
            <a:r>
              <a:rPr lang="en" sz="800">
                <a:solidFill>
                  <a:schemeClr val="dk1"/>
                </a:solidFill>
                <a:latin typeface="Arial"/>
                <a:ea typeface="Arial"/>
                <a:cs typeface="Arial"/>
                <a:sym typeface="Arial"/>
              </a:rPr>
              <a:t>Disk-based Engine</a:t>
            </a:r>
            <a:endParaRPr sz="800"/>
          </a:p>
        </p:txBody>
      </p:sp>
      <p:sp>
        <p:nvSpPr>
          <p:cNvPr id="655" name="Shape 655"/>
          <p:cNvSpPr/>
          <p:nvPr/>
        </p:nvSpPr>
        <p:spPr>
          <a:xfrm>
            <a:off x="5279820" y="2325406"/>
            <a:ext cx="753507" cy="356214"/>
          </a:xfrm>
          <a:prstGeom prst="flowChartMagneticDisk">
            <a:avLst/>
          </a:prstGeom>
          <a:solidFill>
            <a:srgbClr val="F2F2F2"/>
          </a:solidFill>
          <a:ln cap="flat" cmpd="sng" w="28575">
            <a:solidFill>
              <a:srgbClr val="A5A5A5"/>
            </a:solidFill>
            <a:prstDash val="solid"/>
            <a:miter lim="800000"/>
            <a:headEnd len="med" w="med" type="none"/>
            <a:tailEnd len="med" w="med" type="none"/>
          </a:ln>
        </p:spPr>
        <p:txBody>
          <a:bodyPr anchorCtr="0" anchor="ctr" bIns="59850" lIns="74825" spcFirstLastPara="1" rIns="74825" wrap="square" tIns="59850">
            <a:noAutofit/>
          </a:bodyPr>
          <a:lstStyle/>
          <a:p>
            <a:pPr indent="0" lvl="0" marL="0" rtl="0">
              <a:spcBef>
                <a:spcPts val="0"/>
              </a:spcBef>
              <a:spcAft>
                <a:spcPts val="0"/>
              </a:spcAft>
              <a:buNone/>
            </a:pPr>
            <a:r>
              <a:rPr lang="en" sz="800"/>
              <a:t>Disk-based Engine</a:t>
            </a:r>
            <a:endParaRPr sz="800"/>
          </a:p>
        </p:txBody>
      </p:sp>
      <p:sp>
        <p:nvSpPr>
          <p:cNvPr id="656" name="Shape 656"/>
          <p:cNvSpPr/>
          <p:nvPr/>
        </p:nvSpPr>
        <p:spPr>
          <a:xfrm>
            <a:off x="259191" y="2410389"/>
            <a:ext cx="842400" cy="198000"/>
          </a:xfrm>
          <a:prstGeom prst="roundRect">
            <a:avLst>
              <a:gd fmla="val 2895" name="adj"/>
            </a:avLst>
          </a:prstGeom>
          <a:solidFill>
            <a:srgbClr val="7F7F7F"/>
          </a:solidFill>
          <a:ln cap="flat" cmpd="sng" w="9525">
            <a:solidFill>
              <a:schemeClr val="lt1"/>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b="1" lang="en" sz="1200">
                <a:solidFill>
                  <a:schemeClr val="lt1"/>
                </a:solidFill>
                <a:latin typeface="Arial"/>
                <a:ea typeface="Arial"/>
                <a:cs typeface="Arial"/>
                <a:sym typeface="Arial"/>
              </a:rPr>
              <a:t>Store</a:t>
            </a:r>
            <a:endParaRPr sz="1200"/>
          </a:p>
        </p:txBody>
      </p:sp>
      <p:sp>
        <p:nvSpPr>
          <p:cNvPr id="657" name="Shape 657"/>
          <p:cNvSpPr/>
          <p:nvPr/>
        </p:nvSpPr>
        <p:spPr>
          <a:xfrm>
            <a:off x="3638915" y="1638139"/>
            <a:ext cx="2277600" cy="420600"/>
          </a:xfrm>
          <a:prstGeom prst="roundRect">
            <a:avLst>
              <a:gd fmla="val 16667" name="adj"/>
            </a:avLst>
          </a:prstGeom>
          <a:solidFill>
            <a:srgbClr val="F2F2F2"/>
          </a:solidFill>
          <a:ln cap="flat" cmpd="sng" w="28575">
            <a:solidFill>
              <a:srgbClr val="A5A5A5"/>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900">
                <a:solidFill>
                  <a:schemeClr val="dk1"/>
                </a:solidFill>
                <a:latin typeface="Arial"/>
                <a:ea typeface="Arial"/>
                <a:cs typeface="Arial"/>
                <a:sym typeface="Arial"/>
              </a:rPr>
              <a:t>Distributed Log</a:t>
            </a:r>
            <a:endParaRPr sz="1200"/>
          </a:p>
        </p:txBody>
      </p:sp>
      <p:sp>
        <p:nvSpPr>
          <p:cNvPr id="658" name="Shape 658"/>
          <p:cNvSpPr/>
          <p:nvPr/>
        </p:nvSpPr>
        <p:spPr>
          <a:xfrm>
            <a:off x="6177046" y="1276247"/>
            <a:ext cx="652800" cy="1134300"/>
          </a:xfrm>
          <a:prstGeom prst="roundRect">
            <a:avLst>
              <a:gd fmla="val 0" name="adj"/>
            </a:avLst>
          </a:prstGeom>
          <a:solidFill>
            <a:srgbClr val="7F7F7F"/>
          </a:solidFill>
          <a:ln>
            <a:noFill/>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800">
                <a:solidFill>
                  <a:schemeClr val="lt1"/>
                </a:solidFill>
                <a:latin typeface="Arial"/>
                <a:ea typeface="Arial"/>
                <a:cs typeface="Arial"/>
                <a:sym typeface="Arial"/>
              </a:rPr>
              <a:t>SAP HANA wire (SDA)</a:t>
            </a:r>
            <a:endParaRPr sz="1200"/>
          </a:p>
        </p:txBody>
      </p:sp>
      <p:sp>
        <p:nvSpPr>
          <p:cNvPr id="659" name="Shape 659"/>
          <p:cNvSpPr/>
          <p:nvPr/>
        </p:nvSpPr>
        <p:spPr>
          <a:xfrm>
            <a:off x="6177046" y="3129416"/>
            <a:ext cx="652800" cy="476400"/>
          </a:xfrm>
          <a:prstGeom prst="roundRect">
            <a:avLst>
              <a:gd fmla="val 0" name="adj"/>
            </a:avLst>
          </a:prstGeom>
          <a:solidFill>
            <a:srgbClr val="7F7F7F"/>
          </a:solidFill>
          <a:ln>
            <a:noFill/>
          </a:ln>
        </p:spPr>
        <p:txBody>
          <a:bodyPr anchorCtr="0" anchor="ctr" bIns="21375" lIns="42750" spcFirstLastPara="1" rIns="42750" wrap="square" tIns="21375">
            <a:noAutofit/>
          </a:bodyPr>
          <a:lstStyle/>
          <a:p>
            <a:pPr indent="0" lvl="0" marL="0" marR="0" rtl="0" algn="ctr">
              <a:spcBef>
                <a:spcPts val="0"/>
              </a:spcBef>
              <a:spcAft>
                <a:spcPts val="0"/>
              </a:spcAft>
              <a:buNone/>
            </a:pPr>
            <a:r>
              <a:rPr lang="en" sz="800">
                <a:solidFill>
                  <a:schemeClr val="lt1"/>
                </a:solidFill>
                <a:latin typeface="Arial"/>
                <a:ea typeface="Arial"/>
                <a:cs typeface="Arial"/>
                <a:sym typeface="Arial"/>
              </a:rPr>
              <a:t>Spark controler</a:t>
            </a:r>
            <a:endParaRPr sz="800">
              <a:solidFill>
                <a:schemeClr val="lt1"/>
              </a:solidFill>
              <a:latin typeface="Arial"/>
              <a:ea typeface="Arial"/>
              <a:cs typeface="Arial"/>
              <a:sym typeface="Arial"/>
            </a:endParaRPr>
          </a:p>
        </p:txBody>
      </p:sp>
      <p:sp>
        <p:nvSpPr>
          <p:cNvPr id="660" name="Shape 660"/>
          <p:cNvSpPr/>
          <p:nvPr/>
        </p:nvSpPr>
        <p:spPr>
          <a:xfrm>
            <a:off x="7379646" y="3872299"/>
            <a:ext cx="842400" cy="198000"/>
          </a:xfrm>
          <a:prstGeom prst="roundRect">
            <a:avLst>
              <a:gd fmla="val 2895" name="adj"/>
            </a:avLst>
          </a:prstGeom>
          <a:solidFill>
            <a:srgbClr val="7F7F7F"/>
          </a:solidFill>
          <a:ln cap="flat" cmpd="sng" w="9525">
            <a:solidFill>
              <a:schemeClr val="lt1"/>
            </a:solidFill>
            <a:prstDash val="solid"/>
            <a:round/>
            <a:headEnd len="med" w="med" type="none"/>
            <a:tailEnd len="med" w="med" type="none"/>
          </a:ln>
        </p:spPr>
        <p:txBody>
          <a:bodyPr anchorCtr="0" anchor="ctr" bIns="21375" lIns="42750" spcFirstLastPara="1" rIns="42750" wrap="square" tIns="21375">
            <a:noAutofit/>
          </a:bodyPr>
          <a:lstStyle/>
          <a:p>
            <a:pPr indent="0" lvl="0" marL="0" marR="0" rtl="0" algn="ctr">
              <a:spcBef>
                <a:spcPts val="0"/>
              </a:spcBef>
              <a:spcAft>
                <a:spcPts val="0"/>
              </a:spcAft>
              <a:buNone/>
            </a:pPr>
            <a:r>
              <a:rPr b="1" lang="en" sz="1200">
                <a:solidFill>
                  <a:schemeClr val="lt1"/>
                </a:solidFill>
                <a:latin typeface="Arial"/>
                <a:ea typeface="Arial"/>
                <a:cs typeface="Arial"/>
                <a:sym typeface="Arial"/>
              </a:rPr>
              <a:t>Model</a:t>
            </a:r>
            <a:endParaRPr sz="1200"/>
          </a:p>
        </p:txBody>
      </p:sp>
      <p:sp>
        <p:nvSpPr>
          <p:cNvPr id="661" name="Shape 661"/>
          <p:cNvSpPr txBox="1"/>
          <p:nvPr/>
        </p:nvSpPr>
        <p:spPr>
          <a:xfrm>
            <a:off x="912544" y="4189132"/>
            <a:ext cx="1995600" cy="356100"/>
          </a:xfrm>
          <a:prstGeom prst="rect">
            <a:avLst/>
          </a:prstGeom>
          <a:solidFill>
            <a:srgbClr val="CC0000"/>
          </a:solidFill>
          <a:ln>
            <a:noFill/>
          </a:ln>
        </p:spPr>
        <p:txBody>
          <a:bodyPr anchorCtr="0" anchor="ctr" bIns="76025" lIns="76025" spcFirstLastPara="1" rIns="76025" wrap="square" tIns="76025">
            <a:noAutofit/>
          </a:bodyPr>
          <a:lstStyle/>
          <a:p>
            <a:pPr indent="0" lvl="0" marL="0" rtl="0" algn="ctr">
              <a:spcBef>
                <a:spcPts val="0"/>
              </a:spcBef>
              <a:spcAft>
                <a:spcPts val="0"/>
              </a:spcAft>
              <a:buNone/>
            </a:pPr>
            <a:r>
              <a:rPr b="1" lang="en" sz="1000">
                <a:solidFill>
                  <a:srgbClr val="FFFFFF"/>
                </a:solidFill>
                <a:highlight>
                  <a:srgbClr val="CC0000"/>
                </a:highlight>
              </a:rPr>
              <a:t>Red Hat OpenShift Container Platform OCP </a:t>
            </a:r>
            <a:endParaRPr b="1" sz="1000">
              <a:solidFill>
                <a:srgbClr val="FFFFFF"/>
              </a:solidFill>
              <a:highlight>
                <a:srgbClr val="CC0000"/>
              </a:highlight>
            </a:endParaRPr>
          </a:p>
        </p:txBody>
      </p:sp>
      <p:sp>
        <p:nvSpPr>
          <p:cNvPr id="662" name="Shape 662"/>
          <p:cNvSpPr txBox="1"/>
          <p:nvPr/>
        </p:nvSpPr>
        <p:spPr>
          <a:xfrm>
            <a:off x="2962843" y="4189132"/>
            <a:ext cx="3214200" cy="356100"/>
          </a:xfrm>
          <a:prstGeom prst="rect">
            <a:avLst/>
          </a:prstGeom>
          <a:solidFill>
            <a:srgbClr val="CC0000"/>
          </a:solidFill>
          <a:ln>
            <a:noFill/>
          </a:ln>
        </p:spPr>
        <p:txBody>
          <a:bodyPr anchorCtr="0" anchor="ctr" bIns="76025" lIns="76025" spcFirstLastPara="1" rIns="76025" wrap="square" tIns="76025">
            <a:noAutofit/>
          </a:bodyPr>
          <a:lstStyle/>
          <a:p>
            <a:pPr indent="0" lvl="0" marL="0" rtl="0" algn="ctr">
              <a:spcBef>
                <a:spcPts val="0"/>
              </a:spcBef>
              <a:spcAft>
                <a:spcPts val="0"/>
              </a:spcAft>
              <a:buNone/>
            </a:pPr>
            <a:r>
              <a:rPr b="1" lang="en" sz="1200">
                <a:solidFill>
                  <a:srgbClr val="FFFFFF"/>
                </a:solidFill>
                <a:highlight>
                  <a:srgbClr val="CC0000"/>
                </a:highlight>
              </a:rPr>
              <a:t>Red Hat Enterprise Linux </a:t>
            </a:r>
            <a:endParaRPr b="1" sz="1200">
              <a:solidFill>
                <a:srgbClr val="FFFFFF"/>
              </a:solidFill>
              <a:highlight>
                <a:srgbClr val="CC0000"/>
              </a:highlight>
            </a:endParaRPr>
          </a:p>
        </p:txBody>
      </p:sp>
      <p:sp>
        <p:nvSpPr>
          <p:cNvPr id="663" name="Shape 663"/>
          <p:cNvSpPr txBox="1"/>
          <p:nvPr/>
        </p:nvSpPr>
        <p:spPr>
          <a:xfrm>
            <a:off x="6825278" y="4189132"/>
            <a:ext cx="1841100" cy="356100"/>
          </a:xfrm>
          <a:prstGeom prst="rect">
            <a:avLst/>
          </a:prstGeom>
          <a:solidFill>
            <a:srgbClr val="CC0000"/>
          </a:solidFill>
          <a:ln>
            <a:noFill/>
          </a:ln>
        </p:spPr>
        <p:txBody>
          <a:bodyPr anchorCtr="0" anchor="ctr" bIns="76025" lIns="76025" spcFirstLastPara="1" rIns="76025" wrap="square" tIns="76025">
            <a:noAutofit/>
          </a:bodyPr>
          <a:lstStyle/>
          <a:p>
            <a:pPr indent="0" lvl="0" marL="0" rtl="0" algn="ctr">
              <a:spcBef>
                <a:spcPts val="0"/>
              </a:spcBef>
              <a:spcAft>
                <a:spcPts val="0"/>
              </a:spcAft>
              <a:buNone/>
            </a:pPr>
            <a:r>
              <a:rPr b="1" lang="en" sz="1000">
                <a:solidFill>
                  <a:srgbClr val="FFFFFF"/>
                </a:solidFill>
                <a:highlight>
                  <a:srgbClr val="CC0000"/>
                </a:highlight>
              </a:rPr>
              <a:t>Red Hat Enterprise Linux for SAP Solutions</a:t>
            </a:r>
            <a:endParaRPr b="1" sz="1000">
              <a:solidFill>
                <a:srgbClr val="FFFFFF"/>
              </a:solidFill>
              <a:highlight>
                <a:srgbClr val="CC0000"/>
              </a:highlight>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667" name="Shape 667"/>
        <p:cNvGrpSpPr/>
        <p:nvPr/>
      </p:nvGrpSpPr>
      <p:grpSpPr>
        <a:xfrm>
          <a:off x="0" y="0"/>
          <a:ext cx="0" cy="0"/>
          <a:chOff x="0" y="0"/>
          <a:chExt cx="0" cy="0"/>
        </a:xfrm>
      </p:grpSpPr>
      <p:sp>
        <p:nvSpPr>
          <p:cNvPr id="668" name="Shape 668"/>
          <p:cNvSpPr txBox="1"/>
          <p:nvPr>
            <p:ph idx="8" type="sldNum"/>
          </p:nvPr>
        </p:nvSpPr>
        <p:spPr>
          <a:xfrm>
            <a:off x="2910999" y="4733950"/>
            <a:ext cx="3333600" cy="393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Font typeface="Arial"/>
              <a:buNone/>
            </a:pPr>
            <a:r>
              <a:rPr b="0" i="0" lang="en" sz="700" u="none" cap="none" strike="noStrike">
                <a:solidFill>
                  <a:srgbClr val="FFFFFF"/>
                </a:solidFill>
                <a:latin typeface="Arial"/>
                <a:ea typeface="Arial"/>
                <a:cs typeface="Arial"/>
                <a:sym typeface="Arial"/>
              </a:rPr>
              <a:t>CONFIDENTIAL - NDA REQUIRED</a:t>
            </a:r>
            <a:endParaRPr/>
          </a:p>
        </p:txBody>
      </p:sp>
      <p:sp>
        <p:nvSpPr>
          <p:cNvPr id="669" name="Shape 669"/>
          <p:cNvSpPr/>
          <p:nvPr/>
        </p:nvSpPr>
        <p:spPr>
          <a:xfrm>
            <a:off x="5889600" y="599150"/>
            <a:ext cx="2100300" cy="3991800"/>
          </a:xfrm>
          <a:prstGeom prst="rect">
            <a:avLst/>
          </a:prstGeom>
          <a:solidFill>
            <a:srgbClr val="F1C232"/>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Overpass"/>
              <a:buNone/>
            </a:pPr>
            <a:r>
              <a:rPr b="1" i="0" lang="en" sz="900" u="none" cap="none" strike="noStrike">
                <a:solidFill>
                  <a:srgbClr val="FFFFFF"/>
                </a:solidFill>
                <a:latin typeface="Overpass"/>
                <a:ea typeface="Overpass"/>
                <a:cs typeface="Overpass"/>
                <a:sym typeface="Overpass"/>
              </a:rPr>
              <a:t>DELIVERY TRACK</a:t>
            </a:r>
            <a:endParaRPr/>
          </a:p>
        </p:txBody>
      </p:sp>
      <p:sp>
        <p:nvSpPr>
          <p:cNvPr id="670" name="Shape 670"/>
          <p:cNvSpPr/>
          <p:nvPr/>
        </p:nvSpPr>
        <p:spPr>
          <a:xfrm>
            <a:off x="3644450" y="599150"/>
            <a:ext cx="2100300" cy="3991800"/>
          </a:xfrm>
          <a:prstGeom prst="rect">
            <a:avLst/>
          </a:prstGeom>
          <a:solidFill>
            <a:srgbClr val="38761D"/>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Arial"/>
              <a:buNone/>
            </a:pPr>
            <a:r>
              <a:rPr b="1" i="0" lang="en" sz="900" u="none" cap="none" strike="noStrike">
                <a:solidFill>
                  <a:srgbClr val="FFFFFF"/>
                </a:solidFill>
                <a:latin typeface="Overpass"/>
                <a:ea typeface="Overpass"/>
                <a:cs typeface="Overpass"/>
                <a:sym typeface="Overpass"/>
              </a:rPr>
              <a:t>SALES ENGINEER TRACK</a:t>
            </a:r>
            <a:endParaRPr/>
          </a:p>
        </p:txBody>
      </p:sp>
      <p:sp>
        <p:nvSpPr>
          <p:cNvPr id="671" name="Shape 671"/>
          <p:cNvSpPr/>
          <p:nvPr/>
        </p:nvSpPr>
        <p:spPr>
          <a:xfrm>
            <a:off x="1399625" y="599199"/>
            <a:ext cx="2100300" cy="3991800"/>
          </a:xfrm>
          <a:prstGeom prst="rect">
            <a:avLst/>
          </a:prstGeom>
          <a:solidFill>
            <a:srgbClr val="0B5394"/>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Arial"/>
              <a:buNone/>
            </a:pPr>
            <a:r>
              <a:rPr b="1" i="0" lang="en" sz="900" u="none" cap="none" strike="noStrike">
                <a:solidFill>
                  <a:srgbClr val="FFFFFF"/>
                </a:solidFill>
                <a:latin typeface="Overpass"/>
                <a:ea typeface="Overpass"/>
                <a:cs typeface="Overpass"/>
                <a:sym typeface="Overpass"/>
              </a:rPr>
              <a:t>SALES TRACK</a:t>
            </a:r>
            <a:endParaRPr/>
          </a:p>
        </p:txBody>
      </p:sp>
      <p:sp>
        <p:nvSpPr>
          <p:cNvPr id="672" name="Shape 672"/>
          <p:cNvSpPr/>
          <p:nvPr/>
        </p:nvSpPr>
        <p:spPr>
          <a:xfrm>
            <a:off x="169525" y="3110800"/>
            <a:ext cx="8786700" cy="660900"/>
          </a:xfrm>
          <a:prstGeom prst="rect">
            <a:avLst/>
          </a:prstGeom>
          <a:solidFill>
            <a:srgbClr val="EFEFEF">
              <a:alpha val="4824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FFFFFF"/>
              </a:buClr>
              <a:buFont typeface="Overpass"/>
              <a:buNone/>
            </a:pPr>
            <a:r>
              <a:rPr b="1" i="0" lang="en" sz="900" u="none" cap="none" strike="noStrike">
                <a:solidFill>
                  <a:srgbClr val="FFFFFF"/>
                </a:solidFill>
                <a:latin typeface="Overpass"/>
                <a:ea typeface="Overpass"/>
                <a:cs typeface="Overpass"/>
                <a:sym typeface="Overpass"/>
              </a:rPr>
              <a:t>Phase </a:t>
            </a:r>
            <a:r>
              <a:rPr b="1" lang="en" sz="900">
                <a:solidFill>
                  <a:srgbClr val="FFFFFF"/>
                </a:solidFill>
                <a:latin typeface="Overpass"/>
                <a:ea typeface="Overpass"/>
                <a:cs typeface="Overpass"/>
                <a:sym typeface="Overpass"/>
              </a:rPr>
              <a:t>C</a:t>
            </a:r>
            <a:r>
              <a:rPr b="1" i="0" lang="en" sz="900" u="none" cap="none" strike="noStrike">
                <a:solidFill>
                  <a:srgbClr val="FFFFFF"/>
                </a:solidFill>
                <a:latin typeface="Overpass"/>
                <a:ea typeface="Overpass"/>
                <a:cs typeface="Overpass"/>
                <a:sym typeface="Overpass"/>
              </a:rPr>
              <a:t>: </a:t>
            </a:r>
            <a:br>
              <a:rPr b="1" i="0" lang="en" sz="900" u="none" cap="none" strike="noStrike">
                <a:solidFill>
                  <a:srgbClr val="FFFFFF"/>
                </a:solidFill>
                <a:latin typeface="Overpass"/>
                <a:ea typeface="Overpass"/>
                <a:cs typeface="Overpass"/>
                <a:sym typeface="Overpass"/>
              </a:rPr>
            </a:br>
            <a:r>
              <a:rPr b="1" lang="en" sz="900">
                <a:solidFill>
                  <a:srgbClr val="FFFFFF"/>
                </a:solidFill>
                <a:latin typeface="Overpass"/>
                <a:ea typeface="Overpass"/>
                <a:cs typeface="Overpass"/>
                <a:sym typeface="Overpass"/>
              </a:rPr>
              <a:t>Implementation  															</a:t>
            </a:r>
            <a:endParaRPr b="1" sz="900">
              <a:solidFill>
                <a:srgbClr val="FFFFFF"/>
              </a:solidFill>
              <a:latin typeface="Overpass"/>
              <a:ea typeface="Overpass"/>
              <a:cs typeface="Overpass"/>
              <a:sym typeface="Overpass"/>
            </a:endParaRPr>
          </a:p>
          <a:p>
            <a:pPr indent="0" lvl="0" marL="0" marR="0" rtl="0" algn="r">
              <a:lnSpc>
                <a:spcPct val="100000"/>
              </a:lnSpc>
              <a:spcBef>
                <a:spcPts val="0"/>
              </a:spcBef>
              <a:spcAft>
                <a:spcPts val="0"/>
              </a:spcAft>
              <a:buClr>
                <a:srgbClr val="FFFFFF"/>
              </a:buClr>
              <a:buFont typeface="Overpass"/>
              <a:buNone/>
            </a:pPr>
            <a:r>
              <a:rPr b="1" lang="en" sz="900">
                <a:solidFill>
                  <a:srgbClr val="FFFFFF"/>
                </a:solidFill>
                <a:latin typeface="Overpass"/>
                <a:ea typeface="Overpass"/>
                <a:cs typeface="Overpass"/>
                <a:sym typeface="Overpass"/>
              </a:rPr>
              <a:t>Dec.  2017</a:t>
            </a:r>
            <a:endParaRPr b="1" sz="900">
              <a:solidFill>
                <a:srgbClr val="FFFFFF"/>
              </a:solidFill>
              <a:latin typeface="Overpass"/>
              <a:ea typeface="Overpass"/>
              <a:cs typeface="Overpass"/>
              <a:sym typeface="Overpass"/>
            </a:endParaRPr>
          </a:p>
        </p:txBody>
      </p:sp>
      <p:sp>
        <p:nvSpPr>
          <p:cNvPr id="673" name="Shape 673"/>
          <p:cNvSpPr/>
          <p:nvPr/>
        </p:nvSpPr>
        <p:spPr>
          <a:xfrm>
            <a:off x="169525" y="3828975"/>
            <a:ext cx="8786700" cy="660900"/>
          </a:xfrm>
          <a:prstGeom prst="rect">
            <a:avLst/>
          </a:prstGeom>
          <a:solidFill>
            <a:srgbClr val="EFEFEF">
              <a:alpha val="48240"/>
            </a:srgbClr>
          </a:solidFill>
          <a:ln>
            <a:noFill/>
          </a:ln>
        </p:spPr>
        <p:txBody>
          <a:bodyPr anchorCtr="0" anchor="ctr" bIns="91425" lIns="91425" spcFirstLastPara="1" rIns="91425" wrap="square" tIns="91425">
            <a:noAutofit/>
          </a:bodyPr>
          <a:lstStyle/>
          <a:p>
            <a:pPr indent="0" lvl="0" marL="0" marR="0" rtl="0">
              <a:lnSpc>
                <a:spcPct val="100000"/>
              </a:lnSpc>
              <a:spcBef>
                <a:spcPts val="0"/>
              </a:spcBef>
              <a:spcAft>
                <a:spcPts val="0"/>
              </a:spcAft>
              <a:buClr>
                <a:srgbClr val="FFFFFF"/>
              </a:buClr>
              <a:buFont typeface="Overpass"/>
              <a:buNone/>
            </a:pPr>
            <a:r>
              <a:rPr b="1" i="0" lang="en" sz="900" u="none" cap="none" strike="noStrike">
                <a:solidFill>
                  <a:srgbClr val="FFFFFF"/>
                </a:solidFill>
                <a:latin typeface="Overpass"/>
                <a:ea typeface="Overpass"/>
                <a:cs typeface="Overpass"/>
                <a:sym typeface="Overpass"/>
              </a:rPr>
              <a:t>Phase </a:t>
            </a:r>
            <a:r>
              <a:rPr b="1" lang="en" sz="900">
                <a:solidFill>
                  <a:srgbClr val="FFFFFF"/>
                </a:solidFill>
                <a:latin typeface="Overpass"/>
                <a:ea typeface="Overpass"/>
                <a:cs typeface="Overpass"/>
                <a:sym typeface="Overpass"/>
              </a:rPr>
              <a:t>D</a:t>
            </a:r>
            <a:r>
              <a:rPr b="1" i="0" lang="en" sz="900" u="none" cap="none" strike="noStrike">
                <a:solidFill>
                  <a:srgbClr val="FFFFFF"/>
                </a:solidFill>
                <a:latin typeface="Overpass"/>
                <a:ea typeface="Overpass"/>
                <a:cs typeface="Overpass"/>
                <a:sym typeface="Overpass"/>
              </a:rPr>
              <a:t>: </a:t>
            </a:r>
            <a:br>
              <a:rPr b="1" i="0" lang="en" sz="900" u="none" cap="none" strike="noStrike">
                <a:solidFill>
                  <a:srgbClr val="FFFFFF"/>
                </a:solidFill>
                <a:latin typeface="Overpass"/>
                <a:ea typeface="Overpass"/>
                <a:cs typeface="Overpass"/>
                <a:sym typeface="Overpass"/>
              </a:rPr>
            </a:br>
            <a:endParaRPr b="1" i="0" sz="900" u="none" cap="none" strike="noStrike">
              <a:solidFill>
                <a:srgbClr val="FFFFFF"/>
              </a:solidFill>
              <a:latin typeface="Overpass"/>
              <a:ea typeface="Overpass"/>
              <a:cs typeface="Overpass"/>
              <a:sym typeface="Overpass"/>
            </a:endParaRPr>
          </a:p>
          <a:p>
            <a:pPr indent="0" lvl="0" marL="0" marR="0" rtl="0" algn="r">
              <a:lnSpc>
                <a:spcPct val="100000"/>
              </a:lnSpc>
              <a:spcBef>
                <a:spcPts val="0"/>
              </a:spcBef>
              <a:spcAft>
                <a:spcPts val="0"/>
              </a:spcAft>
              <a:buClr>
                <a:srgbClr val="FFFFFF"/>
              </a:buClr>
              <a:buFont typeface="Overpass"/>
              <a:buNone/>
            </a:pPr>
            <a:r>
              <a:rPr b="1" lang="en" sz="900">
                <a:solidFill>
                  <a:srgbClr val="FFFFFF"/>
                </a:solidFill>
                <a:latin typeface="Overpass"/>
                <a:ea typeface="Overpass"/>
                <a:cs typeface="Overpass"/>
                <a:sym typeface="Overpass"/>
              </a:rPr>
              <a:t>January 2018</a:t>
            </a:r>
            <a:endParaRPr b="1" sz="900">
              <a:solidFill>
                <a:srgbClr val="FFFFFF"/>
              </a:solidFill>
              <a:latin typeface="Overpass"/>
              <a:ea typeface="Overpass"/>
              <a:cs typeface="Overpass"/>
              <a:sym typeface="Overpass"/>
            </a:endParaRPr>
          </a:p>
        </p:txBody>
      </p:sp>
      <p:sp>
        <p:nvSpPr>
          <p:cNvPr id="674" name="Shape 674"/>
          <p:cNvSpPr/>
          <p:nvPr/>
        </p:nvSpPr>
        <p:spPr>
          <a:xfrm>
            <a:off x="169800" y="2387375"/>
            <a:ext cx="8786700" cy="660900"/>
          </a:xfrm>
          <a:prstGeom prst="rect">
            <a:avLst/>
          </a:prstGeom>
          <a:solidFill>
            <a:srgbClr val="EFEFEF">
              <a:alpha val="4824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FFFFFF"/>
              </a:buClr>
              <a:buFont typeface="Overpass"/>
              <a:buNone/>
            </a:pPr>
            <a:r>
              <a:rPr b="1" i="0" lang="en" sz="900" u="none" cap="none" strike="noStrike">
                <a:solidFill>
                  <a:srgbClr val="FFFFFF"/>
                </a:solidFill>
                <a:latin typeface="Overpass"/>
                <a:ea typeface="Overpass"/>
                <a:cs typeface="Overpass"/>
                <a:sym typeface="Overpass"/>
              </a:rPr>
              <a:t>Phase </a:t>
            </a:r>
            <a:r>
              <a:rPr b="1" lang="en" sz="900">
                <a:solidFill>
                  <a:srgbClr val="FFFFFF"/>
                </a:solidFill>
                <a:latin typeface="Overpass"/>
                <a:ea typeface="Overpass"/>
                <a:cs typeface="Overpass"/>
                <a:sym typeface="Overpass"/>
              </a:rPr>
              <a:t>B</a:t>
            </a:r>
            <a:r>
              <a:rPr b="1" i="0" lang="en" sz="900" u="none" cap="none" strike="noStrike">
                <a:solidFill>
                  <a:srgbClr val="FFFFFF"/>
                </a:solidFill>
                <a:latin typeface="Overpass"/>
                <a:ea typeface="Overpass"/>
                <a:cs typeface="Overpass"/>
                <a:sym typeface="Overpass"/>
              </a:rPr>
              <a:t>:</a:t>
            </a:r>
            <a:endParaRPr/>
          </a:p>
          <a:p>
            <a:pPr indent="0" lvl="0" marL="0" marR="0" rtl="0" algn="l">
              <a:lnSpc>
                <a:spcPct val="100000"/>
              </a:lnSpc>
              <a:spcBef>
                <a:spcPts val="0"/>
              </a:spcBef>
              <a:spcAft>
                <a:spcPts val="0"/>
              </a:spcAft>
              <a:buClr>
                <a:srgbClr val="FFFFFF"/>
              </a:buClr>
              <a:buFont typeface="Overpass"/>
              <a:buNone/>
            </a:pPr>
            <a:r>
              <a:rPr b="1" lang="en" sz="900">
                <a:solidFill>
                  <a:srgbClr val="FFFFFF"/>
                </a:solidFill>
                <a:latin typeface="Overpass"/>
                <a:ea typeface="Overpass"/>
                <a:cs typeface="Overpass"/>
                <a:sym typeface="Overpass"/>
              </a:rPr>
              <a:t>Architecture</a:t>
            </a:r>
            <a:endParaRPr b="1" sz="900">
              <a:solidFill>
                <a:srgbClr val="FFFFFF"/>
              </a:solidFill>
              <a:latin typeface="Overpass"/>
              <a:ea typeface="Overpass"/>
              <a:cs typeface="Overpass"/>
              <a:sym typeface="Overpass"/>
            </a:endParaRPr>
          </a:p>
          <a:p>
            <a:pPr indent="0" lvl="0" marL="0" marR="0" rtl="0" algn="r">
              <a:lnSpc>
                <a:spcPct val="100000"/>
              </a:lnSpc>
              <a:spcBef>
                <a:spcPts val="0"/>
              </a:spcBef>
              <a:spcAft>
                <a:spcPts val="0"/>
              </a:spcAft>
              <a:buClr>
                <a:srgbClr val="FFFFFF"/>
              </a:buClr>
              <a:buFont typeface="Overpass"/>
              <a:buNone/>
            </a:pPr>
            <a:r>
              <a:rPr b="1" lang="en" sz="900">
                <a:solidFill>
                  <a:srgbClr val="FFFFFF"/>
                </a:solidFill>
                <a:latin typeface="Overpass"/>
                <a:ea typeface="Overpass"/>
                <a:cs typeface="Overpass"/>
                <a:sym typeface="Overpass"/>
              </a:rPr>
              <a:t>Nov. 2017</a:t>
            </a:r>
            <a:endParaRPr b="1" sz="900">
              <a:solidFill>
                <a:srgbClr val="FFFFFF"/>
              </a:solidFill>
              <a:latin typeface="Overpass"/>
              <a:ea typeface="Overpass"/>
              <a:cs typeface="Overpass"/>
              <a:sym typeface="Overpass"/>
            </a:endParaRPr>
          </a:p>
        </p:txBody>
      </p:sp>
      <p:sp>
        <p:nvSpPr>
          <p:cNvPr id="675" name="Shape 675"/>
          <p:cNvSpPr/>
          <p:nvPr/>
        </p:nvSpPr>
        <p:spPr>
          <a:xfrm>
            <a:off x="169525" y="936200"/>
            <a:ext cx="8786700" cy="1388700"/>
          </a:xfrm>
          <a:prstGeom prst="rect">
            <a:avLst/>
          </a:prstGeom>
          <a:solidFill>
            <a:srgbClr val="EFEFEF">
              <a:alpha val="4824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FFFFFF"/>
              </a:buClr>
              <a:buFont typeface="Overpass"/>
              <a:buNone/>
            </a:pPr>
            <a:r>
              <a:rPr b="1" i="0" lang="en" sz="900" u="none" cap="none" strike="noStrike">
                <a:solidFill>
                  <a:srgbClr val="FFFFFF"/>
                </a:solidFill>
                <a:latin typeface="Overpass"/>
                <a:ea typeface="Overpass"/>
                <a:cs typeface="Overpass"/>
                <a:sym typeface="Overpass"/>
              </a:rPr>
              <a:t>Phase A: </a:t>
            </a:r>
            <a:endParaRPr/>
          </a:p>
          <a:p>
            <a:pPr indent="0" lvl="0" marL="0" marR="0" rtl="0" algn="l">
              <a:lnSpc>
                <a:spcPct val="100000"/>
              </a:lnSpc>
              <a:spcBef>
                <a:spcPts val="0"/>
              </a:spcBef>
              <a:spcAft>
                <a:spcPts val="0"/>
              </a:spcAft>
              <a:buClr>
                <a:srgbClr val="FFFFFF"/>
              </a:buClr>
              <a:buFont typeface="Overpass"/>
              <a:buNone/>
            </a:pPr>
            <a:r>
              <a:rPr b="1" i="0" lang="en" sz="900" u="none" cap="none" strike="noStrike">
                <a:solidFill>
                  <a:srgbClr val="FFFFFF"/>
                </a:solidFill>
                <a:latin typeface="Overpass"/>
                <a:ea typeface="Overpass"/>
                <a:cs typeface="Overpass"/>
                <a:sym typeface="Overpass"/>
              </a:rPr>
              <a:t>Fundamentals</a:t>
            </a:r>
            <a:endParaRPr b="1" i="0" sz="900" u="none" cap="none" strike="noStrike">
              <a:solidFill>
                <a:srgbClr val="FFFFFF"/>
              </a:solidFill>
              <a:latin typeface="Overpass"/>
              <a:ea typeface="Overpass"/>
              <a:cs typeface="Overpass"/>
              <a:sym typeface="Overpass"/>
            </a:endParaRPr>
          </a:p>
          <a:p>
            <a:pPr indent="0" lvl="0" marL="0" marR="0" rtl="0" algn="l">
              <a:lnSpc>
                <a:spcPct val="100000"/>
              </a:lnSpc>
              <a:spcBef>
                <a:spcPts val="0"/>
              </a:spcBef>
              <a:spcAft>
                <a:spcPts val="0"/>
              </a:spcAft>
              <a:buClr>
                <a:srgbClr val="FFFFFF"/>
              </a:buClr>
              <a:buFont typeface="Overpass"/>
              <a:buNone/>
            </a:pPr>
            <a:r>
              <a:t/>
            </a:r>
            <a:endParaRPr b="1" sz="900">
              <a:solidFill>
                <a:srgbClr val="FFFFFF"/>
              </a:solidFill>
              <a:latin typeface="Overpass"/>
              <a:ea typeface="Overpass"/>
              <a:cs typeface="Overpass"/>
              <a:sym typeface="Overpass"/>
            </a:endParaRPr>
          </a:p>
          <a:p>
            <a:pPr indent="0" lvl="0" marL="0" marR="0" rtl="0" algn="l">
              <a:lnSpc>
                <a:spcPct val="100000"/>
              </a:lnSpc>
              <a:spcBef>
                <a:spcPts val="0"/>
              </a:spcBef>
              <a:spcAft>
                <a:spcPts val="0"/>
              </a:spcAft>
              <a:buClr>
                <a:srgbClr val="FFFFFF"/>
              </a:buClr>
              <a:buFont typeface="Overpass"/>
              <a:buNone/>
            </a:pPr>
            <a:r>
              <a:t/>
            </a:r>
            <a:endParaRPr b="1" sz="900">
              <a:solidFill>
                <a:srgbClr val="FFFFFF"/>
              </a:solidFill>
              <a:latin typeface="Overpass"/>
              <a:ea typeface="Overpass"/>
              <a:cs typeface="Overpass"/>
              <a:sym typeface="Overpass"/>
            </a:endParaRPr>
          </a:p>
          <a:p>
            <a:pPr indent="0" lvl="0" marL="0" marR="0" rtl="0" algn="l">
              <a:lnSpc>
                <a:spcPct val="100000"/>
              </a:lnSpc>
              <a:spcBef>
                <a:spcPts val="0"/>
              </a:spcBef>
              <a:spcAft>
                <a:spcPts val="0"/>
              </a:spcAft>
              <a:buClr>
                <a:srgbClr val="FFFFFF"/>
              </a:buClr>
              <a:buFont typeface="Overpass"/>
              <a:buNone/>
            </a:pPr>
            <a:r>
              <a:t/>
            </a:r>
            <a:endParaRPr b="1" sz="900">
              <a:solidFill>
                <a:srgbClr val="FFFFFF"/>
              </a:solidFill>
              <a:latin typeface="Overpass"/>
              <a:ea typeface="Overpass"/>
              <a:cs typeface="Overpass"/>
              <a:sym typeface="Overpass"/>
            </a:endParaRPr>
          </a:p>
          <a:p>
            <a:pPr indent="0" lvl="0" marL="0" marR="0" rtl="0" algn="l">
              <a:lnSpc>
                <a:spcPct val="100000"/>
              </a:lnSpc>
              <a:spcBef>
                <a:spcPts val="0"/>
              </a:spcBef>
              <a:spcAft>
                <a:spcPts val="0"/>
              </a:spcAft>
              <a:buClr>
                <a:srgbClr val="FFFFFF"/>
              </a:buClr>
              <a:buFont typeface="Overpass"/>
              <a:buNone/>
            </a:pPr>
            <a:r>
              <a:t/>
            </a:r>
            <a:endParaRPr b="1" sz="900">
              <a:solidFill>
                <a:srgbClr val="FFFFFF"/>
              </a:solidFill>
              <a:latin typeface="Overpass"/>
              <a:ea typeface="Overpass"/>
              <a:cs typeface="Overpass"/>
              <a:sym typeface="Overpass"/>
            </a:endParaRPr>
          </a:p>
          <a:p>
            <a:pPr indent="0" lvl="0" marL="0" marR="0" rtl="0" algn="l">
              <a:lnSpc>
                <a:spcPct val="100000"/>
              </a:lnSpc>
              <a:spcBef>
                <a:spcPts val="0"/>
              </a:spcBef>
              <a:spcAft>
                <a:spcPts val="0"/>
              </a:spcAft>
              <a:buClr>
                <a:srgbClr val="FFFFFF"/>
              </a:buClr>
              <a:buFont typeface="Overpass"/>
              <a:buNone/>
            </a:pPr>
            <a:r>
              <a:t/>
            </a:r>
            <a:endParaRPr b="1" sz="900">
              <a:solidFill>
                <a:srgbClr val="FFFFFF"/>
              </a:solidFill>
              <a:latin typeface="Overpass"/>
              <a:ea typeface="Overpass"/>
              <a:cs typeface="Overpass"/>
              <a:sym typeface="Overpass"/>
            </a:endParaRPr>
          </a:p>
          <a:p>
            <a:pPr indent="0" lvl="0" marL="0" marR="0" rtl="0" algn="r">
              <a:lnSpc>
                <a:spcPct val="100000"/>
              </a:lnSpc>
              <a:spcBef>
                <a:spcPts val="0"/>
              </a:spcBef>
              <a:spcAft>
                <a:spcPts val="0"/>
              </a:spcAft>
              <a:buClr>
                <a:srgbClr val="FFFFFF"/>
              </a:buClr>
              <a:buFont typeface="Overpass"/>
              <a:buNone/>
            </a:pPr>
            <a:r>
              <a:rPr b="1" lang="en" sz="900">
                <a:solidFill>
                  <a:srgbClr val="FFFFFF"/>
                </a:solidFill>
                <a:latin typeface="Overpass"/>
                <a:ea typeface="Overpass"/>
                <a:cs typeface="Overpass"/>
                <a:sym typeface="Overpass"/>
              </a:rPr>
              <a:t>Oktober 2017</a:t>
            </a:r>
            <a:endParaRPr b="1" sz="900">
              <a:solidFill>
                <a:srgbClr val="FFFFFF"/>
              </a:solidFill>
              <a:latin typeface="Overpass"/>
              <a:ea typeface="Overpass"/>
              <a:cs typeface="Overpass"/>
              <a:sym typeface="Overpass"/>
            </a:endParaRPr>
          </a:p>
        </p:txBody>
      </p:sp>
      <p:sp>
        <p:nvSpPr>
          <p:cNvPr id="676" name="Shape 676"/>
          <p:cNvSpPr/>
          <p:nvPr/>
        </p:nvSpPr>
        <p:spPr>
          <a:xfrm>
            <a:off x="1475825" y="1726300"/>
            <a:ext cx="1947000" cy="549000"/>
          </a:xfrm>
          <a:prstGeom prst="rect">
            <a:avLst/>
          </a:prstGeom>
          <a:solidFill>
            <a:srgbClr val="CCCCCC"/>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800">
                <a:solidFill>
                  <a:schemeClr val="dk1"/>
                </a:solidFill>
                <a:latin typeface="Overpass"/>
                <a:ea typeface="Overpass"/>
                <a:cs typeface="Overpass"/>
                <a:sym typeface="Overpass"/>
              </a:rPr>
              <a:t>SELF-PACED ONLINE COURSE:</a:t>
            </a:r>
            <a:endParaRPr b="1" sz="800">
              <a:solidFill>
                <a:schemeClr val="dk1"/>
              </a:solidFill>
              <a:latin typeface="Overpass"/>
              <a:ea typeface="Overpass"/>
              <a:cs typeface="Overpass"/>
              <a:sym typeface="Overpass"/>
            </a:endParaRPr>
          </a:p>
          <a:p>
            <a:pPr indent="0" lvl="0" marL="0" rtl="0" algn="ctr">
              <a:spcBef>
                <a:spcPts val="0"/>
              </a:spcBef>
              <a:spcAft>
                <a:spcPts val="0"/>
              </a:spcAft>
              <a:buClr>
                <a:schemeClr val="dk1"/>
              </a:buClr>
              <a:buSzPts val="1100"/>
              <a:buFont typeface="Arial"/>
              <a:buNone/>
            </a:pPr>
            <a:r>
              <a:rPr b="1" lang="en" sz="800">
                <a:solidFill>
                  <a:schemeClr val="dk1"/>
                </a:solidFill>
                <a:latin typeface="Overpass"/>
                <a:ea typeface="Overpass"/>
                <a:cs typeface="Overpass"/>
                <a:sym typeface="Overpass"/>
              </a:rPr>
              <a:t>REDHAT FOUNDATION</a:t>
            </a:r>
            <a:endParaRPr b="1" sz="800">
              <a:solidFill>
                <a:schemeClr val="dk1"/>
              </a:solidFill>
              <a:latin typeface="Overpass"/>
              <a:ea typeface="Overpass"/>
              <a:cs typeface="Overpass"/>
              <a:sym typeface="Overpass"/>
            </a:endParaRPr>
          </a:p>
          <a:p>
            <a:pPr indent="0" lvl="0" marL="0" rtl="0" algn="ctr">
              <a:spcBef>
                <a:spcPts val="0"/>
              </a:spcBef>
              <a:spcAft>
                <a:spcPts val="0"/>
              </a:spcAft>
              <a:buClr>
                <a:schemeClr val="dk1"/>
              </a:buClr>
              <a:buSzPts val="1100"/>
              <a:buFont typeface="Arial"/>
              <a:buNone/>
            </a:pPr>
            <a:r>
              <a:rPr b="1" lang="en" sz="800">
                <a:solidFill>
                  <a:schemeClr val="dk1"/>
                </a:solidFill>
                <a:latin typeface="Overpass"/>
                <a:ea typeface="Overpass"/>
                <a:cs typeface="Overpass"/>
                <a:sym typeface="Overpass"/>
              </a:rPr>
              <a:t>FOR NON RHEL PARTNERS</a:t>
            </a:r>
            <a:endParaRPr b="1" sz="800">
              <a:solidFill>
                <a:schemeClr val="dk1"/>
              </a:solidFill>
              <a:latin typeface="Overpass"/>
              <a:ea typeface="Overpass"/>
              <a:cs typeface="Overpass"/>
              <a:sym typeface="Overpass"/>
            </a:endParaRPr>
          </a:p>
          <a:p>
            <a:pPr indent="0" lvl="0" marL="0" rtl="0" algn="ctr">
              <a:spcBef>
                <a:spcPts val="0"/>
              </a:spcBef>
              <a:spcAft>
                <a:spcPts val="0"/>
              </a:spcAft>
              <a:buClr>
                <a:schemeClr val="dk1"/>
              </a:buClr>
              <a:buSzPts val="1100"/>
              <a:buFont typeface="Arial"/>
              <a:buNone/>
            </a:pPr>
            <a:r>
              <a:rPr b="1" lang="en" sz="800">
                <a:solidFill>
                  <a:schemeClr val="dk1"/>
                </a:solidFill>
                <a:latin typeface="Overpass"/>
                <a:ea typeface="Overpass"/>
                <a:cs typeface="Overpass"/>
                <a:sym typeface="Overpass"/>
              </a:rPr>
              <a:t>(OPEN 1.5 HOURS)</a:t>
            </a:r>
            <a:r>
              <a:rPr b="1" lang="en" sz="600">
                <a:solidFill>
                  <a:schemeClr val="dk1"/>
                </a:solidFill>
                <a:latin typeface="Overpass"/>
                <a:ea typeface="Overpass"/>
                <a:cs typeface="Overpass"/>
                <a:sym typeface="Overpass"/>
              </a:rPr>
              <a:t>)</a:t>
            </a:r>
            <a:endParaRPr b="1" sz="800">
              <a:latin typeface="Overpass"/>
              <a:ea typeface="Overpass"/>
              <a:cs typeface="Overpass"/>
              <a:sym typeface="Overpass"/>
            </a:endParaRPr>
          </a:p>
        </p:txBody>
      </p:sp>
      <p:sp>
        <p:nvSpPr>
          <p:cNvPr id="677" name="Shape 677"/>
          <p:cNvSpPr/>
          <p:nvPr/>
        </p:nvSpPr>
        <p:spPr>
          <a:xfrm>
            <a:off x="3720810" y="1723138"/>
            <a:ext cx="1947000" cy="549000"/>
          </a:xfrm>
          <a:prstGeom prst="rect">
            <a:avLst/>
          </a:prstGeom>
          <a:solidFill>
            <a:srgbClr val="CCCCCC"/>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t/>
            </a:r>
            <a:endParaRPr b="1" sz="800">
              <a:solidFill>
                <a:schemeClr val="dk1"/>
              </a:solidFill>
              <a:latin typeface="Overpass"/>
              <a:ea typeface="Overpass"/>
              <a:cs typeface="Overpass"/>
              <a:sym typeface="Overpass"/>
            </a:endParaRPr>
          </a:p>
          <a:p>
            <a:pPr indent="0" lvl="0" marL="0" rtl="0" algn="ctr">
              <a:spcBef>
                <a:spcPts val="0"/>
              </a:spcBef>
              <a:spcAft>
                <a:spcPts val="0"/>
              </a:spcAft>
              <a:buClr>
                <a:schemeClr val="dk1"/>
              </a:buClr>
              <a:buSzPts val="1100"/>
              <a:buFont typeface="Arial"/>
              <a:buNone/>
            </a:pPr>
            <a:r>
              <a:rPr b="1" lang="en" sz="800">
                <a:solidFill>
                  <a:schemeClr val="dk1"/>
                </a:solidFill>
                <a:latin typeface="Overpass"/>
                <a:ea typeface="Overpass"/>
                <a:cs typeface="Overpass"/>
                <a:sym typeface="Overpass"/>
              </a:rPr>
              <a:t>SELF-PACED ONLINE COURSE:</a:t>
            </a:r>
            <a:endParaRPr b="1" sz="800">
              <a:solidFill>
                <a:schemeClr val="dk1"/>
              </a:solidFill>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RED HAT ENTERPRISE LINUX IMPLEMENTATION</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lang="en" sz="800">
                <a:latin typeface="Overpass"/>
                <a:ea typeface="Overpass"/>
                <a:cs typeface="Overpass"/>
                <a:sym typeface="Overpass"/>
              </a:rPr>
              <a:t>(OPEN 49 HOURS)</a:t>
            </a:r>
            <a:endParaRPr sz="800">
              <a:latin typeface="Overpass"/>
              <a:ea typeface="Overpass"/>
              <a:cs typeface="Overpass"/>
              <a:sym typeface="Overpass"/>
            </a:endParaRPr>
          </a:p>
          <a:p>
            <a:pPr indent="0" lvl="0" marL="0" marR="0" rtl="0" algn="ctr">
              <a:lnSpc>
                <a:spcPct val="100000"/>
              </a:lnSpc>
              <a:spcBef>
                <a:spcPts val="0"/>
              </a:spcBef>
              <a:spcAft>
                <a:spcPts val="0"/>
              </a:spcAft>
              <a:buClr>
                <a:srgbClr val="000000"/>
              </a:buClr>
              <a:buFont typeface="Overpass"/>
              <a:buNone/>
            </a:pPr>
            <a:r>
              <a:t/>
            </a:r>
            <a:endParaRPr sz="800">
              <a:latin typeface="Overpass"/>
              <a:ea typeface="Overpass"/>
              <a:cs typeface="Overpass"/>
              <a:sym typeface="Overpass"/>
            </a:endParaRPr>
          </a:p>
        </p:txBody>
      </p:sp>
      <p:sp>
        <p:nvSpPr>
          <p:cNvPr id="678" name="Shape 678"/>
          <p:cNvSpPr/>
          <p:nvPr/>
        </p:nvSpPr>
        <p:spPr>
          <a:xfrm>
            <a:off x="3720800" y="2443242"/>
            <a:ext cx="4191900" cy="5490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Overpass"/>
              <a:buNone/>
            </a:pPr>
            <a:r>
              <a:t/>
            </a:r>
            <a:endParaRPr b="1" sz="800">
              <a:latin typeface="Overpass"/>
              <a:ea typeface="Overpass"/>
              <a:cs typeface="Overpass"/>
              <a:sym typeface="Overpass"/>
            </a:endParaRPr>
          </a:p>
          <a:p>
            <a:pPr indent="0" lvl="0" marL="0" marR="0" rtl="0" algn="ctr">
              <a:lnSpc>
                <a:spcPct val="100000"/>
              </a:lnSpc>
              <a:spcBef>
                <a:spcPts val="0"/>
              </a:spcBef>
              <a:spcAft>
                <a:spcPts val="0"/>
              </a:spcAft>
              <a:buClr>
                <a:srgbClr val="000000"/>
              </a:buClr>
              <a:buFont typeface="Overpass"/>
              <a:buNone/>
            </a:pPr>
            <a:r>
              <a:rPr b="1" lang="en" sz="800">
                <a:latin typeface="Overpass"/>
                <a:ea typeface="Overpass"/>
                <a:cs typeface="Overpass"/>
                <a:sym typeface="Overpass"/>
              </a:rPr>
              <a:t>INSTRUCTOR-LED TRAINING</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solidFill>
                  <a:schemeClr val="dk1"/>
                </a:solidFill>
              </a:rPr>
              <a:t>INSTALL AUTOMATE &amp; MANAGE SAP ON RHEL</a:t>
            </a:r>
            <a:endParaRPr b="1" sz="800">
              <a:solidFill>
                <a:schemeClr val="dk1"/>
              </a:solidFill>
            </a:endParaRPr>
          </a:p>
          <a:p>
            <a:pPr indent="0" lvl="0" marL="0" marR="0" rtl="0" algn="ctr">
              <a:lnSpc>
                <a:spcPct val="100000"/>
              </a:lnSpc>
              <a:spcBef>
                <a:spcPts val="0"/>
              </a:spcBef>
              <a:spcAft>
                <a:spcPts val="0"/>
              </a:spcAft>
              <a:buClr>
                <a:schemeClr val="dk1"/>
              </a:buClr>
              <a:buSzPts val="1100"/>
              <a:buFont typeface="Arial"/>
              <a:buNone/>
            </a:pPr>
            <a:r>
              <a:rPr lang="en" sz="800">
                <a:solidFill>
                  <a:schemeClr val="dk1"/>
                </a:solidFill>
              </a:rPr>
              <a:t>3 ILT TRAININGS  </a:t>
            </a:r>
            <a:r>
              <a:rPr i="1" lang="en" sz="800">
                <a:solidFill>
                  <a:schemeClr val="dk1"/>
                </a:solidFill>
              </a:rPr>
              <a:t>(12 HOURS)</a:t>
            </a:r>
            <a:endParaRPr i="1" sz="800">
              <a:solidFill>
                <a:schemeClr val="dk1"/>
              </a:solidFill>
            </a:endParaRPr>
          </a:p>
          <a:p>
            <a:pPr indent="0" lvl="0" marL="0" marR="0" rtl="0" algn="ctr">
              <a:lnSpc>
                <a:spcPct val="100000"/>
              </a:lnSpc>
              <a:spcBef>
                <a:spcPts val="0"/>
              </a:spcBef>
              <a:spcAft>
                <a:spcPts val="0"/>
              </a:spcAft>
              <a:buClr>
                <a:schemeClr val="dk1"/>
              </a:buClr>
              <a:buSzPts val="1100"/>
              <a:buFont typeface="Arial"/>
              <a:buNone/>
            </a:pPr>
            <a:r>
              <a:t/>
            </a:r>
            <a:endParaRPr b="1" sz="1100">
              <a:solidFill>
                <a:schemeClr val="dk1"/>
              </a:solidFill>
            </a:endParaRPr>
          </a:p>
        </p:txBody>
      </p:sp>
      <p:sp>
        <p:nvSpPr>
          <p:cNvPr id="679" name="Shape 679"/>
          <p:cNvSpPr/>
          <p:nvPr/>
        </p:nvSpPr>
        <p:spPr>
          <a:xfrm>
            <a:off x="5965800" y="3883736"/>
            <a:ext cx="1947000" cy="5490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Font typeface="Arial"/>
              <a:buNone/>
            </a:pPr>
            <a:r>
              <a:t/>
            </a:r>
            <a:endParaRPr b="0" i="0" sz="700" u="none" cap="none" strike="noStrike">
              <a:solidFill>
                <a:srgbClr val="000000"/>
              </a:solidFill>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SAP HANA VIRTUALISATION OPTIONS &amp; SETUP REQUIREMENTS</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(8 HOURS ILT)</a:t>
            </a:r>
            <a:endParaRPr b="1" sz="800">
              <a:latin typeface="Overpass"/>
              <a:ea typeface="Overpass"/>
              <a:cs typeface="Overpass"/>
              <a:sym typeface="Overpass"/>
            </a:endParaRPr>
          </a:p>
          <a:p>
            <a:pPr indent="0" lvl="0" marL="0" marR="0" rtl="0" algn="ctr">
              <a:lnSpc>
                <a:spcPct val="100000"/>
              </a:lnSpc>
              <a:spcBef>
                <a:spcPts val="0"/>
              </a:spcBef>
              <a:spcAft>
                <a:spcPts val="0"/>
              </a:spcAft>
              <a:buClr>
                <a:srgbClr val="000000"/>
              </a:buClr>
              <a:buFont typeface="Overpass"/>
              <a:buNone/>
            </a:pPr>
            <a:r>
              <a:t/>
            </a:r>
            <a:endParaRPr sz="600">
              <a:latin typeface="Overpass"/>
              <a:ea typeface="Overpass"/>
              <a:cs typeface="Overpass"/>
              <a:sym typeface="Overpass"/>
            </a:endParaRPr>
          </a:p>
          <a:p>
            <a:pPr indent="0" lvl="0" marL="0" marR="0" rtl="0" algn="ctr">
              <a:lnSpc>
                <a:spcPct val="100000"/>
              </a:lnSpc>
              <a:spcBef>
                <a:spcPts val="0"/>
              </a:spcBef>
              <a:spcAft>
                <a:spcPts val="0"/>
              </a:spcAft>
              <a:buClr>
                <a:srgbClr val="000000"/>
              </a:buClr>
              <a:buFont typeface="Arial"/>
              <a:buNone/>
            </a:pPr>
            <a:r>
              <a:t/>
            </a:r>
            <a:endParaRPr b="0" i="0" sz="700" u="none" cap="none" strike="noStrike">
              <a:solidFill>
                <a:srgbClr val="000000"/>
              </a:solidFill>
              <a:latin typeface="Overpass"/>
              <a:ea typeface="Overpass"/>
              <a:cs typeface="Overpass"/>
              <a:sym typeface="Overpass"/>
            </a:endParaRPr>
          </a:p>
        </p:txBody>
      </p:sp>
      <p:sp>
        <p:nvSpPr>
          <p:cNvPr id="680" name="Shape 680"/>
          <p:cNvSpPr/>
          <p:nvPr/>
        </p:nvSpPr>
        <p:spPr>
          <a:xfrm>
            <a:off x="5966250" y="2992250"/>
            <a:ext cx="1947000" cy="7482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SAP OPERATIONS BEST PRACTICE</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(8 HOURS ILT)</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SAP HANA HA OPTIONS </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(4 HOURS ILT)</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NETWEAVER HA OPTIONS</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(4 HOURS ILT)</a:t>
            </a:r>
            <a:endParaRPr b="1" sz="800">
              <a:latin typeface="Overpass"/>
              <a:ea typeface="Overpass"/>
              <a:cs typeface="Overpass"/>
              <a:sym typeface="Overpass"/>
            </a:endParaRPr>
          </a:p>
          <a:p>
            <a:pPr indent="0" lvl="0" marL="0" marR="0" rtl="0" algn="l">
              <a:lnSpc>
                <a:spcPct val="100000"/>
              </a:lnSpc>
              <a:spcBef>
                <a:spcPts val="0"/>
              </a:spcBef>
              <a:spcAft>
                <a:spcPts val="0"/>
              </a:spcAft>
              <a:buClr>
                <a:srgbClr val="000000"/>
              </a:buClr>
              <a:buFont typeface="Arial"/>
              <a:buNone/>
            </a:pPr>
            <a:r>
              <a:t/>
            </a:r>
            <a:endParaRPr sz="600">
              <a:latin typeface="Overpass"/>
              <a:ea typeface="Overpass"/>
              <a:cs typeface="Overpass"/>
              <a:sym typeface="Overpass"/>
            </a:endParaRPr>
          </a:p>
        </p:txBody>
      </p:sp>
      <p:sp>
        <p:nvSpPr>
          <p:cNvPr id="681" name="Shape 681"/>
          <p:cNvSpPr/>
          <p:nvPr/>
        </p:nvSpPr>
        <p:spPr>
          <a:xfrm>
            <a:off x="5965801" y="1714924"/>
            <a:ext cx="1947000" cy="549000"/>
          </a:xfrm>
          <a:prstGeom prst="rect">
            <a:avLst/>
          </a:prstGeom>
          <a:solidFill>
            <a:srgbClr val="CCCCCC"/>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800">
                <a:solidFill>
                  <a:schemeClr val="dk1"/>
                </a:solidFill>
                <a:latin typeface="Overpass"/>
                <a:ea typeface="Overpass"/>
                <a:cs typeface="Overpass"/>
                <a:sym typeface="Overpass"/>
              </a:rPr>
              <a:t>SELF-PACED ONLINE COURSE:</a:t>
            </a:r>
            <a:endParaRPr b="1" sz="800">
              <a:solidFill>
                <a:schemeClr val="dk1"/>
              </a:solidFill>
              <a:latin typeface="Overpass"/>
              <a:ea typeface="Overpass"/>
              <a:cs typeface="Overpass"/>
              <a:sym typeface="Overpass"/>
            </a:endParaRPr>
          </a:p>
          <a:p>
            <a:pPr indent="0" lvl="0" marL="0" rtl="0" algn="ctr">
              <a:spcBef>
                <a:spcPts val="0"/>
              </a:spcBef>
              <a:spcAft>
                <a:spcPts val="0"/>
              </a:spcAft>
              <a:buClr>
                <a:schemeClr val="dk1"/>
              </a:buClr>
              <a:buSzPts val="1100"/>
              <a:buFont typeface="Arial"/>
              <a:buNone/>
            </a:pPr>
            <a:r>
              <a:rPr b="1" lang="en" sz="800">
                <a:solidFill>
                  <a:schemeClr val="dk1"/>
                </a:solidFill>
                <a:latin typeface="Overpass"/>
                <a:ea typeface="Overpass"/>
                <a:cs typeface="Overpass"/>
                <a:sym typeface="Overpass"/>
              </a:rPr>
              <a:t>RED HAT ENTERPRISE LINUX IMPLEMENTATION</a:t>
            </a:r>
            <a:endParaRPr b="1" sz="800">
              <a:solidFill>
                <a:schemeClr val="dk1"/>
              </a:solidFill>
              <a:latin typeface="Overpass"/>
              <a:ea typeface="Overpass"/>
              <a:cs typeface="Overpass"/>
              <a:sym typeface="Overpass"/>
            </a:endParaRPr>
          </a:p>
          <a:p>
            <a:pPr indent="0" lvl="0" marL="0" rtl="0" algn="ctr">
              <a:spcBef>
                <a:spcPts val="0"/>
              </a:spcBef>
              <a:spcAft>
                <a:spcPts val="0"/>
              </a:spcAft>
              <a:buClr>
                <a:schemeClr val="dk1"/>
              </a:buClr>
              <a:buSzPts val="1100"/>
              <a:buFont typeface="Arial"/>
              <a:buNone/>
            </a:pPr>
            <a:r>
              <a:rPr lang="en" sz="800">
                <a:solidFill>
                  <a:schemeClr val="dk1"/>
                </a:solidFill>
                <a:latin typeface="Overpass"/>
                <a:ea typeface="Overpass"/>
                <a:cs typeface="Overpass"/>
                <a:sym typeface="Overpass"/>
              </a:rPr>
              <a:t>(OPEN 49 HOURS)</a:t>
            </a:r>
            <a:endParaRPr b="1" sz="800">
              <a:latin typeface="Overpass"/>
              <a:ea typeface="Overpass"/>
              <a:cs typeface="Overpass"/>
              <a:sym typeface="Overpass"/>
            </a:endParaRPr>
          </a:p>
        </p:txBody>
      </p:sp>
      <p:sp>
        <p:nvSpPr>
          <p:cNvPr id="682" name="Shape 682"/>
          <p:cNvSpPr/>
          <p:nvPr/>
        </p:nvSpPr>
        <p:spPr>
          <a:xfrm>
            <a:off x="1475825" y="993324"/>
            <a:ext cx="6437100" cy="549000"/>
          </a:xfrm>
          <a:prstGeom prst="rect">
            <a:avLst/>
          </a:prstGeom>
          <a:solidFill>
            <a:srgbClr val="CCCCC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WEBINAR </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SAP OVERVIEW AND DIRECTIONS, REDHAT FOR SAP</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RHEL FOR SAP SUBSCRIPTION MODEL</a:t>
            </a:r>
            <a:endParaRPr b="1" sz="800">
              <a:latin typeface="Overpass"/>
              <a:ea typeface="Overpass"/>
              <a:cs typeface="Overpass"/>
              <a:sym typeface="Overpass"/>
            </a:endParaRPr>
          </a:p>
          <a:p>
            <a:pPr indent="0" lvl="0" marL="0" marR="0" rtl="0" algn="ctr">
              <a:lnSpc>
                <a:spcPct val="100000"/>
              </a:lnSpc>
              <a:spcBef>
                <a:spcPts val="0"/>
              </a:spcBef>
              <a:spcAft>
                <a:spcPts val="0"/>
              </a:spcAft>
              <a:buClr>
                <a:schemeClr val="dk1"/>
              </a:buClr>
              <a:buSzPts val="1100"/>
              <a:buFont typeface="Arial"/>
              <a:buNone/>
            </a:pPr>
            <a:r>
              <a:rPr b="1" lang="en" sz="800">
                <a:latin typeface="Overpass"/>
                <a:ea typeface="Overpass"/>
                <a:cs typeface="Overpass"/>
                <a:sym typeface="Overpass"/>
              </a:rPr>
              <a:t>(4 HOURS)</a:t>
            </a:r>
            <a:endParaRPr b="1" sz="800">
              <a:latin typeface="Overpass"/>
              <a:ea typeface="Overpass"/>
              <a:cs typeface="Overpass"/>
              <a:sym typeface="Overpass"/>
            </a:endParaRPr>
          </a:p>
          <a:p>
            <a:pPr indent="0" lvl="0" marL="0" marR="0" rtl="0" algn="ctr">
              <a:lnSpc>
                <a:spcPct val="100000"/>
              </a:lnSpc>
              <a:spcBef>
                <a:spcPts val="0"/>
              </a:spcBef>
              <a:spcAft>
                <a:spcPts val="0"/>
              </a:spcAft>
              <a:buClr>
                <a:srgbClr val="000000"/>
              </a:buClr>
              <a:buFont typeface="Overpass"/>
              <a:buNone/>
            </a:pPr>
            <a:r>
              <a:t/>
            </a:r>
            <a:endParaRPr b="1" sz="800">
              <a:latin typeface="Overpass"/>
              <a:ea typeface="Overpass"/>
              <a:cs typeface="Overpass"/>
              <a:sym typeface="Overpass"/>
            </a:endParaRPr>
          </a:p>
        </p:txBody>
      </p:sp>
      <p:sp>
        <p:nvSpPr>
          <p:cNvPr id="683" name="Shape 683"/>
          <p:cNvSpPr txBox="1"/>
          <p:nvPr/>
        </p:nvSpPr>
        <p:spPr>
          <a:xfrm>
            <a:off x="-20075" y="138150"/>
            <a:ext cx="9217200" cy="418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FFFFFF"/>
              </a:buClr>
              <a:buFont typeface="Proxima Nova"/>
              <a:buNone/>
            </a:pPr>
            <a:r>
              <a:rPr b="1" lang="en" sz="1800">
                <a:solidFill>
                  <a:srgbClr val="FFFFFF"/>
                </a:solidFill>
                <a:latin typeface="Proxima Nova"/>
                <a:ea typeface="Proxima Nova"/>
                <a:cs typeface="Proxima Nova"/>
                <a:sym typeface="Proxima Nova"/>
              </a:rPr>
              <a:t>Enabling Partners to the next Level</a:t>
            </a:r>
            <a:r>
              <a:rPr b="1" i="0" lang="en" sz="1800" u="none" cap="none" strike="noStrike">
                <a:solidFill>
                  <a:srgbClr val="FFFFFF"/>
                </a:solidFill>
                <a:latin typeface="Proxima Nova"/>
                <a:ea typeface="Proxima Nova"/>
                <a:cs typeface="Proxima Nova"/>
                <a:sym typeface="Proxima Nova"/>
              </a:rPr>
              <a:t>, together with Red Hat - The </a:t>
            </a:r>
            <a:r>
              <a:rPr b="1" lang="en" sz="1800">
                <a:solidFill>
                  <a:srgbClr val="FFFFFF"/>
                </a:solidFill>
                <a:latin typeface="Proxima Nova"/>
                <a:ea typeface="Proxima Nova"/>
                <a:cs typeface="Proxima Nova"/>
                <a:sym typeface="Proxima Nova"/>
              </a:rPr>
              <a:t>SAP</a:t>
            </a:r>
            <a:r>
              <a:rPr b="1" i="0" lang="en" sz="1800" u="none" cap="none" strike="noStrike">
                <a:solidFill>
                  <a:srgbClr val="FFFFFF"/>
                </a:solidFill>
                <a:latin typeface="Proxima Nova"/>
                <a:ea typeface="Proxima Nova"/>
                <a:cs typeface="Proxima Nova"/>
                <a:sym typeface="Proxima Nova"/>
              </a:rPr>
              <a:t> Curriculum</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 name="Shape 121"/>
        <p:cNvGrpSpPr/>
        <p:nvPr/>
      </p:nvGrpSpPr>
      <p:grpSpPr>
        <a:xfrm>
          <a:off x="0" y="0"/>
          <a:ext cx="0" cy="0"/>
          <a:chOff x="0" y="0"/>
          <a:chExt cx="0" cy="0"/>
        </a:xfrm>
      </p:grpSpPr>
      <p:pic>
        <p:nvPicPr>
          <p:cNvPr id="122" name="Shape 122"/>
          <p:cNvPicPr preferRelativeResize="0"/>
          <p:nvPr/>
        </p:nvPicPr>
        <p:blipFill>
          <a:blip r:embed="rId3">
            <a:alphaModFix/>
          </a:blip>
          <a:stretch>
            <a:fillRect/>
          </a:stretch>
        </p:blipFill>
        <p:spPr>
          <a:xfrm>
            <a:off x="271313" y="269000"/>
            <a:ext cx="8601375" cy="4300700"/>
          </a:xfrm>
          <a:prstGeom prst="rect">
            <a:avLst/>
          </a:prstGeom>
          <a:noFill/>
          <a:ln>
            <a:noFill/>
          </a:ln>
        </p:spPr>
      </p:pic>
      <p:sp>
        <p:nvSpPr>
          <p:cNvPr id="123" name="Shape 123"/>
          <p:cNvSpPr txBox="1"/>
          <p:nvPr/>
        </p:nvSpPr>
        <p:spPr>
          <a:xfrm>
            <a:off x="271325" y="4569700"/>
            <a:ext cx="3084600" cy="356100"/>
          </a:xfrm>
          <a:prstGeom prst="rect">
            <a:avLst/>
          </a:prstGeom>
          <a:solidFill>
            <a:srgbClr val="CC0000"/>
          </a:solidFill>
          <a:ln>
            <a:noFill/>
          </a:ln>
        </p:spPr>
        <p:txBody>
          <a:bodyPr anchorCtr="0" anchor="ctr" bIns="76025" lIns="76025" spcFirstLastPara="1" rIns="76025" wrap="square" tIns="76025">
            <a:noAutofit/>
          </a:bodyPr>
          <a:lstStyle/>
          <a:p>
            <a:pPr indent="0" lvl="0" marL="0" rtl="0" algn="ctr">
              <a:spcBef>
                <a:spcPts val="0"/>
              </a:spcBef>
              <a:spcAft>
                <a:spcPts val="0"/>
              </a:spcAft>
              <a:buNone/>
            </a:pPr>
            <a:r>
              <a:rPr b="1" lang="en" sz="1000">
                <a:solidFill>
                  <a:srgbClr val="FFFFFF"/>
                </a:solidFill>
                <a:highlight>
                  <a:srgbClr val="CC0000"/>
                </a:highlight>
                <a:latin typeface="Proxima Nova"/>
                <a:ea typeface="Proxima Nova"/>
                <a:cs typeface="Proxima Nova"/>
                <a:sym typeface="Proxima Nova"/>
              </a:rPr>
              <a:t>Red Hat Enterprise Linux for SAP Solutions</a:t>
            </a:r>
            <a:endParaRPr b="1" sz="1000">
              <a:solidFill>
                <a:srgbClr val="FFFFFF"/>
              </a:solidFill>
              <a:highlight>
                <a:srgbClr val="CC0000"/>
              </a:highlight>
              <a:latin typeface="Proxima Nova"/>
              <a:ea typeface="Proxima Nova"/>
              <a:cs typeface="Proxima Nova"/>
              <a:sym typeface="Proxima Nova"/>
            </a:endParaRPr>
          </a:p>
        </p:txBody>
      </p:sp>
      <p:sp>
        <p:nvSpPr>
          <p:cNvPr id="124" name="Shape 124"/>
          <p:cNvSpPr txBox="1"/>
          <p:nvPr/>
        </p:nvSpPr>
        <p:spPr>
          <a:xfrm>
            <a:off x="3392073" y="4569725"/>
            <a:ext cx="3480000" cy="355800"/>
          </a:xfrm>
          <a:prstGeom prst="rect">
            <a:avLst/>
          </a:prstGeom>
          <a:solidFill>
            <a:srgbClr val="CC0000"/>
          </a:solidFill>
          <a:ln>
            <a:noFill/>
          </a:ln>
        </p:spPr>
        <p:txBody>
          <a:bodyPr anchorCtr="0" anchor="ctr" bIns="76025" lIns="76025" spcFirstLastPara="1" rIns="76025" wrap="square" tIns="76025">
            <a:noAutofit/>
          </a:bodyPr>
          <a:lstStyle/>
          <a:p>
            <a:pPr indent="0" lvl="0" marL="0" rtl="0" algn="ctr">
              <a:spcBef>
                <a:spcPts val="0"/>
              </a:spcBef>
              <a:spcAft>
                <a:spcPts val="0"/>
              </a:spcAft>
              <a:buNone/>
            </a:pPr>
            <a:r>
              <a:rPr b="1" lang="en" sz="1000">
                <a:solidFill>
                  <a:srgbClr val="FFFFFF"/>
                </a:solidFill>
                <a:highlight>
                  <a:srgbClr val="CC0000"/>
                </a:highlight>
                <a:latin typeface="Proxima Nova"/>
                <a:ea typeface="Proxima Nova"/>
                <a:cs typeface="Proxima Nova"/>
                <a:sym typeface="Proxima Nova"/>
              </a:rPr>
              <a:t>Red Hat OpenShift Container Platform (OCP)</a:t>
            </a:r>
            <a:endParaRPr b="1" sz="1000">
              <a:solidFill>
                <a:srgbClr val="FFFFFF"/>
              </a:solidFill>
              <a:highlight>
                <a:srgbClr val="CC0000"/>
              </a:highlight>
              <a:latin typeface="Proxima Nova"/>
              <a:ea typeface="Proxima Nova"/>
              <a:cs typeface="Proxima Nova"/>
              <a:sym typeface="Proxima Nova"/>
            </a:endParaRPr>
          </a:p>
        </p:txBody>
      </p:sp>
      <p:sp>
        <p:nvSpPr>
          <p:cNvPr id="125" name="Shape 125"/>
          <p:cNvSpPr txBox="1"/>
          <p:nvPr/>
        </p:nvSpPr>
        <p:spPr>
          <a:xfrm>
            <a:off x="6908225" y="4569575"/>
            <a:ext cx="1853400" cy="356100"/>
          </a:xfrm>
          <a:prstGeom prst="rect">
            <a:avLst/>
          </a:prstGeom>
          <a:solidFill>
            <a:srgbClr val="CC0000"/>
          </a:solidFill>
          <a:ln>
            <a:noFill/>
          </a:ln>
        </p:spPr>
        <p:txBody>
          <a:bodyPr anchorCtr="0" anchor="ctr" bIns="76025" lIns="76025" spcFirstLastPara="1" rIns="76025" wrap="square" tIns="76025">
            <a:noAutofit/>
          </a:bodyPr>
          <a:lstStyle/>
          <a:p>
            <a:pPr indent="0" lvl="0" marL="0" rtl="0" algn="ctr">
              <a:spcBef>
                <a:spcPts val="0"/>
              </a:spcBef>
              <a:spcAft>
                <a:spcPts val="0"/>
              </a:spcAft>
              <a:buNone/>
            </a:pPr>
            <a:r>
              <a:rPr b="1" lang="en" sz="1000">
                <a:solidFill>
                  <a:srgbClr val="FFFFFF"/>
                </a:solidFill>
                <a:highlight>
                  <a:srgbClr val="CC0000"/>
                </a:highlight>
                <a:latin typeface="Proxima Nova"/>
                <a:ea typeface="Proxima Nova"/>
                <a:cs typeface="Proxima Nova"/>
                <a:sym typeface="Proxima Nova"/>
              </a:rPr>
              <a:t>Red Hat Enterprise Linux </a:t>
            </a:r>
            <a:endParaRPr b="1" sz="1000">
              <a:solidFill>
                <a:srgbClr val="FFFFFF"/>
              </a:solidFill>
              <a:highlight>
                <a:srgbClr val="CC0000"/>
              </a:highlight>
              <a:latin typeface="Proxima Nova"/>
              <a:ea typeface="Proxima Nova"/>
              <a:cs typeface="Proxima Nova"/>
              <a:sym typeface="Proxima Nova"/>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sp>
        <p:nvSpPr>
          <p:cNvPr id="131" name="Shape 131"/>
          <p:cNvSpPr txBox="1"/>
          <p:nvPr>
            <p:ph type="title"/>
          </p:nvPr>
        </p:nvSpPr>
        <p:spPr>
          <a:xfrm>
            <a:off x="458062" y="327346"/>
            <a:ext cx="8227800" cy="776400"/>
          </a:xfrm>
          <a:prstGeom prst="rect">
            <a:avLst/>
          </a:prstGeom>
          <a:noFill/>
          <a:ln>
            <a:noFill/>
          </a:ln>
        </p:spPr>
        <p:txBody>
          <a:bodyPr anchorCtr="0" anchor="ctr" bIns="0" lIns="0" spcFirstLastPara="1" rIns="0" wrap="square" tIns="0">
            <a:noAutofit/>
          </a:bodyPr>
          <a:lstStyle/>
          <a:p>
            <a:pPr indent="0" lvl="0" marL="0" marR="0" rtl="0">
              <a:lnSpc>
                <a:spcPct val="93000"/>
              </a:lnSpc>
              <a:spcBef>
                <a:spcPts val="0"/>
              </a:spcBef>
              <a:spcAft>
                <a:spcPts val="0"/>
              </a:spcAft>
              <a:buNone/>
            </a:pPr>
            <a:r>
              <a:rPr lang="en" sz="2400">
                <a:latin typeface="Proxima Nova"/>
                <a:ea typeface="Proxima Nova"/>
                <a:cs typeface="Proxima Nova"/>
                <a:sym typeface="Proxima Nova"/>
              </a:rPr>
              <a:t>Why Red Hat for SAP?</a:t>
            </a:r>
            <a:endParaRPr i="0" sz="2400" u="none" cap="none" strike="noStrike">
              <a:solidFill>
                <a:srgbClr val="000000"/>
              </a:solidFill>
              <a:latin typeface="Proxima Nova"/>
              <a:ea typeface="Proxima Nova"/>
              <a:cs typeface="Proxima Nova"/>
              <a:sym typeface="Proxima Nova"/>
            </a:endParaRPr>
          </a:p>
        </p:txBody>
      </p:sp>
      <p:pic>
        <p:nvPicPr>
          <p:cNvPr id="132" name="Shape 132"/>
          <p:cNvPicPr preferRelativeResize="0"/>
          <p:nvPr/>
        </p:nvPicPr>
        <p:blipFill rotWithShape="1">
          <a:blip r:embed="rId3">
            <a:alphaModFix/>
          </a:blip>
          <a:srcRect b="0" l="0" r="0" t="0"/>
          <a:stretch/>
        </p:blipFill>
        <p:spPr>
          <a:xfrm>
            <a:off x="7217800" y="228600"/>
            <a:ext cx="1615200" cy="1235100"/>
          </a:xfrm>
          <a:prstGeom prst="rect">
            <a:avLst/>
          </a:prstGeom>
          <a:noFill/>
          <a:ln>
            <a:noFill/>
          </a:ln>
        </p:spPr>
      </p:pic>
      <p:pic>
        <p:nvPicPr>
          <p:cNvPr id="133" name="Shape 133"/>
          <p:cNvPicPr preferRelativeResize="0"/>
          <p:nvPr/>
        </p:nvPicPr>
        <p:blipFill>
          <a:blip r:embed="rId4">
            <a:alphaModFix/>
          </a:blip>
          <a:stretch>
            <a:fillRect/>
          </a:stretch>
        </p:blipFill>
        <p:spPr>
          <a:xfrm>
            <a:off x="142875" y="1838325"/>
            <a:ext cx="8858250" cy="23812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Shape 138"/>
          <p:cNvSpPr/>
          <p:nvPr/>
        </p:nvSpPr>
        <p:spPr>
          <a:xfrm>
            <a:off x="1915975" y="888650"/>
            <a:ext cx="4544400" cy="1461300"/>
          </a:xfrm>
          <a:prstGeom prst="rect">
            <a:avLst/>
          </a:prstGeom>
          <a:solidFill>
            <a:srgbClr val="EEECE1"/>
          </a:solidFill>
          <a:ln cap="flat" cmpd="sng" w="9525">
            <a:solidFill>
              <a:srgbClr val="1F497D"/>
            </a:solidFill>
            <a:prstDash val="solid"/>
            <a:round/>
            <a:headEnd len="med" w="med" type="none"/>
            <a:tailEnd len="med" w="med" type="none"/>
          </a:ln>
        </p:spPr>
        <p:txBody>
          <a:bodyPr anchorCtr="0" anchor="t" bIns="91425" lIns="90000" spcFirstLastPara="1" rIns="90000" wrap="square" tIns="91425">
            <a:noAutofit/>
          </a:bodyPr>
          <a:lstStyle/>
          <a:p>
            <a:pPr indent="0" lvl="0" marL="0" rtl="0">
              <a:lnSpc>
                <a:spcPct val="115000"/>
              </a:lnSpc>
              <a:spcBef>
                <a:spcPts val="0"/>
              </a:spcBef>
              <a:spcAft>
                <a:spcPts val="0"/>
              </a:spcAft>
              <a:buNone/>
            </a:pPr>
            <a:r>
              <a:rPr b="1" lang="en" sz="1300">
                <a:solidFill>
                  <a:srgbClr val="000000"/>
                </a:solidFill>
                <a:latin typeface="Proxima Nova"/>
                <a:ea typeface="Proxima Nova"/>
                <a:cs typeface="Proxima Nova"/>
                <a:sym typeface="Proxima Nova"/>
              </a:rPr>
              <a:t>Red Hat Enterprise Linux for SAP Solutions</a:t>
            </a:r>
            <a:endParaRPr b="1" sz="1300">
              <a:solidFill>
                <a:srgbClr val="000000"/>
              </a:solidFill>
              <a:latin typeface="Proxima Nova"/>
              <a:ea typeface="Proxima Nova"/>
              <a:cs typeface="Proxima Nova"/>
              <a:sym typeface="Proxima Nova"/>
            </a:endParaRPr>
          </a:p>
          <a:p>
            <a:pPr indent="-298450" lvl="0" marL="457200" rtl="0">
              <a:lnSpc>
                <a:spcPct val="115000"/>
              </a:lnSpc>
              <a:spcBef>
                <a:spcPts val="0"/>
              </a:spcBef>
              <a:spcAft>
                <a:spcPts val="0"/>
              </a:spcAft>
              <a:buClr>
                <a:srgbClr val="000000"/>
              </a:buClr>
              <a:buSzPts val="1100"/>
              <a:buFont typeface="Proxima Nova"/>
              <a:buChar char="●"/>
            </a:pPr>
            <a:r>
              <a:rPr lang="en" sz="1100">
                <a:solidFill>
                  <a:srgbClr val="000000"/>
                </a:solidFill>
                <a:latin typeface="Proxima Nova"/>
                <a:ea typeface="Proxima Nova"/>
                <a:cs typeface="Proxima Nova"/>
                <a:sym typeface="Proxima Nova"/>
              </a:rPr>
              <a:t>RHEL for HANA, S/4 HANA and NetWeaver workloads</a:t>
            </a:r>
            <a:endParaRPr sz="1100">
              <a:solidFill>
                <a:srgbClr val="000000"/>
              </a:solidFill>
              <a:latin typeface="Proxima Nova"/>
              <a:ea typeface="Proxima Nova"/>
              <a:cs typeface="Proxima Nova"/>
              <a:sym typeface="Proxima Nova"/>
            </a:endParaRPr>
          </a:p>
          <a:p>
            <a:pPr indent="-298450" lvl="0" marL="457200" rtl="0">
              <a:lnSpc>
                <a:spcPct val="115000"/>
              </a:lnSpc>
              <a:spcBef>
                <a:spcPts val="0"/>
              </a:spcBef>
              <a:spcAft>
                <a:spcPts val="0"/>
              </a:spcAft>
              <a:buClr>
                <a:srgbClr val="000000"/>
              </a:buClr>
              <a:buSzPts val="1100"/>
              <a:buFont typeface="Proxima Nova"/>
              <a:buChar char="●"/>
            </a:pPr>
            <a:r>
              <a:rPr lang="en" sz="1100">
                <a:solidFill>
                  <a:srgbClr val="000000"/>
                </a:solidFill>
                <a:latin typeface="Proxima Nova"/>
                <a:ea typeface="Proxima Nova"/>
                <a:cs typeface="Proxima Nova"/>
                <a:sym typeface="Proxima Nova"/>
              </a:rPr>
              <a:t>High Availability</a:t>
            </a:r>
            <a:endParaRPr sz="1100">
              <a:solidFill>
                <a:srgbClr val="000000"/>
              </a:solidFill>
              <a:latin typeface="Proxima Nova"/>
              <a:ea typeface="Proxima Nova"/>
              <a:cs typeface="Proxima Nova"/>
              <a:sym typeface="Proxima Nova"/>
            </a:endParaRPr>
          </a:p>
          <a:p>
            <a:pPr indent="-298450" lvl="0" marL="457200" rtl="0">
              <a:lnSpc>
                <a:spcPct val="115000"/>
              </a:lnSpc>
              <a:spcBef>
                <a:spcPts val="0"/>
              </a:spcBef>
              <a:spcAft>
                <a:spcPts val="0"/>
              </a:spcAft>
              <a:buClr>
                <a:srgbClr val="000000"/>
              </a:buClr>
              <a:buSzPts val="1100"/>
              <a:buFont typeface="Proxima Nova"/>
              <a:buChar char="●"/>
            </a:pPr>
            <a:r>
              <a:rPr lang="en" sz="1100">
                <a:solidFill>
                  <a:srgbClr val="000000"/>
                </a:solidFill>
                <a:latin typeface="Proxima Nova"/>
                <a:ea typeface="Proxima Nova"/>
                <a:cs typeface="Proxima Nova"/>
                <a:sym typeface="Proxima Nova"/>
              </a:rPr>
              <a:t>Smart Management</a:t>
            </a:r>
            <a:endParaRPr sz="1100">
              <a:solidFill>
                <a:srgbClr val="000000"/>
              </a:solidFill>
              <a:latin typeface="Proxima Nova"/>
              <a:ea typeface="Proxima Nova"/>
              <a:cs typeface="Proxima Nova"/>
              <a:sym typeface="Proxima Nova"/>
            </a:endParaRPr>
          </a:p>
          <a:p>
            <a:pPr indent="-298450" lvl="0" marL="457200" rtl="0">
              <a:lnSpc>
                <a:spcPct val="115000"/>
              </a:lnSpc>
              <a:spcBef>
                <a:spcPts val="0"/>
              </a:spcBef>
              <a:spcAft>
                <a:spcPts val="0"/>
              </a:spcAft>
              <a:buClr>
                <a:srgbClr val="000000"/>
              </a:buClr>
              <a:buSzPts val="1100"/>
              <a:buFont typeface="Proxima Nova"/>
              <a:buChar char="●"/>
            </a:pPr>
            <a:r>
              <a:rPr lang="en" sz="1100">
                <a:solidFill>
                  <a:srgbClr val="000000"/>
                </a:solidFill>
                <a:latin typeface="Proxima Nova"/>
                <a:ea typeface="Proxima Nova"/>
                <a:cs typeface="Proxima Nova"/>
                <a:sym typeface="Proxima Nova"/>
              </a:rPr>
              <a:t>Red Hat Insights</a:t>
            </a:r>
            <a:endParaRPr sz="1100">
              <a:solidFill>
                <a:srgbClr val="000000"/>
              </a:solidFill>
              <a:latin typeface="Proxima Nova"/>
              <a:ea typeface="Proxima Nova"/>
              <a:cs typeface="Proxima Nova"/>
              <a:sym typeface="Proxima Nova"/>
            </a:endParaRPr>
          </a:p>
          <a:p>
            <a:pPr indent="-298450" lvl="0" marL="457200" rtl="0">
              <a:lnSpc>
                <a:spcPct val="115000"/>
              </a:lnSpc>
              <a:spcBef>
                <a:spcPts val="0"/>
              </a:spcBef>
              <a:spcAft>
                <a:spcPts val="0"/>
              </a:spcAft>
              <a:buClr>
                <a:srgbClr val="000000"/>
              </a:buClr>
              <a:buSzPts val="1100"/>
              <a:buFont typeface="Proxima Nova"/>
              <a:buChar char="●"/>
            </a:pPr>
            <a:r>
              <a:rPr lang="en" sz="1100">
                <a:solidFill>
                  <a:srgbClr val="000000"/>
                </a:solidFill>
                <a:latin typeface="Proxima Nova"/>
                <a:ea typeface="Proxima Nova"/>
                <a:cs typeface="Proxima Nova"/>
                <a:sym typeface="Proxima Nova"/>
              </a:rPr>
              <a:t>Update </a:t>
            </a:r>
            <a:r>
              <a:rPr lang="en" sz="1100">
                <a:latin typeface="Proxima Nova"/>
                <a:ea typeface="Proxima Nova"/>
                <a:cs typeface="Proxima Nova"/>
                <a:sym typeface="Proxima Nova"/>
              </a:rPr>
              <a:t>Services for SAP Solutions</a:t>
            </a:r>
            <a:endParaRPr b="1" sz="1100">
              <a:latin typeface="Proxima Nova"/>
              <a:ea typeface="Proxima Nova"/>
              <a:cs typeface="Proxima Nova"/>
              <a:sym typeface="Proxima Nova"/>
            </a:endParaRPr>
          </a:p>
          <a:p>
            <a:pPr indent="0" lvl="0" marL="0" marR="0" rtl="0" algn="l">
              <a:lnSpc>
                <a:spcPct val="100000"/>
              </a:lnSpc>
              <a:spcBef>
                <a:spcPts val="1600"/>
              </a:spcBef>
              <a:spcAft>
                <a:spcPts val="0"/>
              </a:spcAft>
              <a:buNone/>
            </a:pPr>
            <a:r>
              <a:t/>
            </a:r>
            <a:endParaRPr b="1" sz="1200">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p:txBody>
      </p:sp>
      <p:sp>
        <p:nvSpPr>
          <p:cNvPr id="139" name="Shape 139"/>
          <p:cNvSpPr/>
          <p:nvPr/>
        </p:nvSpPr>
        <p:spPr>
          <a:xfrm>
            <a:off x="6723750" y="1000925"/>
            <a:ext cx="2420400" cy="3311100"/>
          </a:xfrm>
          <a:prstGeom prst="rect">
            <a:avLst/>
          </a:prstGeom>
          <a:noFill/>
          <a:ln>
            <a:noFill/>
          </a:ln>
        </p:spPr>
        <p:txBody>
          <a:bodyPr anchorCtr="0" anchor="t" bIns="91425" lIns="90000" spcFirstLastPara="1" rIns="90000" wrap="square" tIns="91425">
            <a:noAutofit/>
          </a:bodyPr>
          <a:lstStyle/>
          <a:p>
            <a:pPr indent="0" lvl="0" marL="0" rtl="0">
              <a:spcBef>
                <a:spcPts val="0"/>
              </a:spcBef>
              <a:spcAft>
                <a:spcPts val="0"/>
              </a:spcAft>
              <a:buClr>
                <a:schemeClr val="dk1"/>
              </a:buClr>
              <a:buFont typeface="Arial"/>
              <a:buNone/>
            </a:pPr>
            <a:r>
              <a:rPr lang="en" sz="1200">
                <a:solidFill>
                  <a:schemeClr val="dk1"/>
                </a:solidFill>
                <a:latin typeface="Proxima Nova"/>
                <a:ea typeface="Proxima Nova"/>
                <a:cs typeface="Proxima Nova"/>
                <a:sym typeface="Proxima Nova"/>
              </a:rPr>
              <a:t>SLA choices:</a:t>
            </a:r>
            <a:endParaRPr sz="1200">
              <a:solidFill>
                <a:schemeClr val="dk1"/>
              </a:solidFill>
              <a:latin typeface="Proxima Nova"/>
              <a:ea typeface="Proxima Nova"/>
              <a:cs typeface="Proxima Nova"/>
              <a:sym typeface="Proxima Nova"/>
            </a:endParaRPr>
          </a:p>
          <a:p>
            <a:pPr indent="-304800" lvl="0" marL="4572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Premium (7X24 production)</a:t>
            </a:r>
            <a:endParaRPr sz="1200">
              <a:solidFill>
                <a:schemeClr val="dk1"/>
              </a:solidFill>
              <a:latin typeface="Proxima Nova"/>
              <a:ea typeface="Proxima Nova"/>
              <a:cs typeface="Proxima Nova"/>
              <a:sym typeface="Proxima Nova"/>
            </a:endParaRPr>
          </a:p>
          <a:p>
            <a:pPr indent="-304800" lvl="0" marL="457200" rtl="0">
              <a:spcBef>
                <a:spcPts val="0"/>
              </a:spcBef>
              <a:spcAft>
                <a:spcPts val="0"/>
              </a:spcAft>
              <a:buClr>
                <a:schemeClr val="dk1"/>
              </a:buClr>
              <a:buSzPts val="1200"/>
              <a:buFont typeface="Proxima Nova"/>
              <a:buChar char="●"/>
            </a:pPr>
            <a:r>
              <a:rPr lang="en" sz="1200">
                <a:solidFill>
                  <a:schemeClr val="dk1"/>
                </a:solidFill>
                <a:latin typeface="Proxima Nova"/>
                <a:ea typeface="Proxima Nova"/>
                <a:cs typeface="Proxima Nova"/>
                <a:sym typeface="Proxima Nova"/>
              </a:rPr>
              <a:t>Standard (5X12 non prod) </a:t>
            </a:r>
            <a:endParaRPr sz="1200">
              <a:solidFill>
                <a:schemeClr val="dk1"/>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sz="1200">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 sz="1200">
                <a:latin typeface="Proxima Nova"/>
                <a:ea typeface="Proxima Nova"/>
                <a:cs typeface="Proxima Nova"/>
                <a:sym typeface="Proxima Nova"/>
              </a:rPr>
              <a:t>Per “socket pair” stackable models:</a:t>
            </a:r>
            <a:endParaRPr b="0" sz="1200" strike="noStrike">
              <a:solidFill>
                <a:srgbClr val="000000"/>
              </a:solidFill>
              <a:latin typeface="Proxima Nova"/>
              <a:ea typeface="Proxima Nova"/>
              <a:cs typeface="Proxima Nova"/>
              <a:sym typeface="Proxima Nova"/>
            </a:endParaRPr>
          </a:p>
          <a:p>
            <a:pPr indent="-304800" lvl="0" marL="457200" rtl="0">
              <a:spcBef>
                <a:spcPts val="0"/>
              </a:spcBef>
              <a:spcAft>
                <a:spcPts val="0"/>
              </a:spcAft>
              <a:buClr>
                <a:srgbClr val="000000"/>
              </a:buClr>
              <a:buSzPts val="1200"/>
              <a:buFont typeface="Proxima Nova"/>
              <a:buChar char="●"/>
            </a:pPr>
            <a:r>
              <a:rPr lang="en" sz="1200">
                <a:solidFill>
                  <a:srgbClr val="000000"/>
                </a:solidFill>
                <a:latin typeface="Proxima Nova"/>
                <a:ea typeface="Proxima Nova"/>
                <a:cs typeface="Proxima Nova"/>
                <a:sym typeface="Proxima Nova"/>
              </a:rPr>
              <a:t>2 sockets   </a:t>
            </a:r>
            <a:r>
              <a:rPr b="1" lang="en" sz="1200">
                <a:solidFill>
                  <a:srgbClr val="000000"/>
                </a:solidFill>
                <a:latin typeface="Proxima Nova"/>
                <a:ea typeface="Proxima Nova"/>
                <a:cs typeface="Proxima Nova"/>
                <a:sym typeface="Proxima Nova"/>
              </a:rPr>
              <a:t>or</a:t>
            </a:r>
            <a:endParaRPr b="1" sz="1200">
              <a:solidFill>
                <a:srgbClr val="000000"/>
              </a:solidFill>
              <a:latin typeface="Proxima Nova"/>
              <a:ea typeface="Proxima Nova"/>
              <a:cs typeface="Proxima Nova"/>
              <a:sym typeface="Proxima Nova"/>
            </a:endParaRPr>
          </a:p>
          <a:p>
            <a:pPr indent="457200" lvl="0" marL="0" rtl="0">
              <a:spcBef>
                <a:spcPts val="0"/>
              </a:spcBef>
              <a:spcAft>
                <a:spcPts val="0"/>
              </a:spcAft>
              <a:buSzPts val="1100"/>
              <a:buNone/>
            </a:pPr>
            <a:r>
              <a:rPr lang="en" sz="1200">
                <a:solidFill>
                  <a:srgbClr val="000000"/>
                </a:solidFill>
                <a:latin typeface="Proxima Nova"/>
                <a:ea typeface="Proxima Nova"/>
                <a:cs typeface="Proxima Nova"/>
                <a:sym typeface="Proxima Nova"/>
              </a:rPr>
              <a:t>2 virtual machines</a:t>
            </a:r>
            <a:endParaRPr sz="1200">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sz="1200">
              <a:latin typeface="Proxima Nova"/>
              <a:ea typeface="Proxima Nova"/>
              <a:cs typeface="Proxima Nova"/>
              <a:sym typeface="Proxima Nova"/>
            </a:endParaRPr>
          </a:p>
          <a:p>
            <a:pPr indent="0" lvl="0" marL="0" marR="0" rtl="0" algn="l">
              <a:lnSpc>
                <a:spcPct val="100000"/>
              </a:lnSpc>
              <a:spcBef>
                <a:spcPts val="0"/>
              </a:spcBef>
              <a:spcAft>
                <a:spcPts val="0"/>
              </a:spcAft>
              <a:buNone/>
            </a:pPr>
            <a:r>
              <a:rPr lang="en" sz="1200">
                <a:latin typeface="Proxima Nova"/>
                <a:ea typeface="Proxima Nova"/>
                <a:cs typeface="Proxima Nova"/>
                <a:sym typeface="Proxima Nova"/>
              </a:rPr>
              <a:t>Virtual Datacenter model</a:t>
            </a:r>
            <a:endParaRPr sz="1200">
              <a:latin typeface="Proxima Nova"/>
              <a:ea typeface="Proxima Nova"/>
              <a:cs typeface="Proxima Nova"/>
              <a:sym typeface="Proxima Nova"/>
            </a:endParaRPr>
          </a:p>
          <a:p>
            <a:pPr indent="-304800" lvl="0" marL="457200" rtl="0">
              <a:spcBef>
                <a:spcPts val="0"/>
              </a:spcBef>
              <a:spcAft>
                <a:spcPts val="0"/>
              </a:spcAft>
              <a:buClr>
                <a:srgbClr val="000000"/>
              </a:buClr>
              <a:buSzPts val="1200"/>
              <a:buFont typeface="Proxima Nova"/>
              <a:buChar char="●"/>
            </a:pPr>
            <a:r>
              <a:rPr lang="en" sz="1200">
                <a:solidFill>
                  <a:srgbClr val="000000"/>
                </a:solidFill>
                <a:latin typeface="Proxima Nova"/>
                <a:ea typeface="Proxima Nova"/>
                <a:cs typeface="Proxima Nova"/>
                <a:sym typeface="Proxima Nova"/>
              </a:rPr>
              <a:t>2 sockets/Hypervisor </a:t>
            </a:r>
            <a:endParaRPr sz="1200">
              <a:solidFill>
                <a:srgbClr val="000000"/>
              </a:solidFill>
              <a:latin typeface="Proxima Nova"/>
              <a:ea typeface="Proxima Nova"/>
              <a:cs typeface="Proxima Nova"/>
              <a:sym typeface="Proxima Nova"/>
            </a:endParaRPr>
          </a:p>
          <a:p>
            <a:pPr indent="-304800" lvl="0" marL="457200" rtl="0">
              <a:spcBef>
                <a:spcPts val="0"/>
              </a:spcBef>
              <a:spcAft>
                <a:spcPts val="0"/>
              </a:spcAft>
              <a:buClr>
                <a:srgbClr val="000000"/>
              </a:buClr>
              <a:buSzPts val="1200"/>
              <a:buFont typeface="Proxima Nova"/>
              <a:buChar char="●"/>
            </a:pPr>
            <a:r>
              <a:rPr lang="en" sz="1200">
                <a:latin typeface="Proxima Nova"/>
                <a:ea typeface="Proxima Nova"/>
                <a:cs typeface="Proxima Nova"/>
                <a:sym typeface="Proxima Nova"/>
              </a:rPr>
              <a:t>U</a:t>
            </a:r>
            <a:r>
              <a:rPr lang="en" sz="1200">
                <a:solidFill>
                  <a:srgbClr val="000000"/>
                </a:solidFill>
                <a:latin typeface="Proxima Nova"/>
                <a:ea typeface="Proxima Nova"/>
                <a:cs typeface="Proxima Nova"/>
                <a:sym typeface="Proxima Nova"/>
              </a:rPr>
              <a:t>nlimited guests</a:t>
            </a:r>
            <a:endParaRPr sz="1200">
              <a:solidFill>
                <a:srgbClr val="000000"/>
              </a:solidFill>
              <a:latin typeface="Proxima Nova"/>
              <a:ea typeface="Proxima Nova"/>
              <a:cs typeface="Proxima Nova"/>
              <a:sym typeface="Proxima Nova"/>
            </a:endParaRPr>
          </a:p>
          <a:p>
            <a:pPr indent="0" lvl="0" marL="0" rtl="0">
              <a:spcBef>
                <a:spcPts val="0"/>
              </a:spcBef>
              <a:spcAft>
                <a:spcPts val="0"/>
              </a:spcAft>
              <a:buNone/>
            </a:pPr>
            <a:r>
              <a:t/>
            </a:r>
            <a:endParaRPr sz="1200">
              <a:solidFill>
                <a:schemeClr val="dk1"/>
              </a:solidFill>
              <a:latin typeface="Proxima Nova"/>
              <a:ea typeface="Proxima Nova"/>
              <a:cs typeface="Proxima Nova"/>
              <a:sym typeface="Proxima Nova"/>
            </a:endParaRPr>
          </a:p>
          <a:p>
            <a:pPr indent="0" lvl="0" marL="0" rtl="0">
              <a:spcBef>
                <a:spcPts val="0"/>
              </a:spcBef>
              <a:spcAft>
                <a:spcPts val="0"/>
              </a:spcAft>
              <a:buNone/>
            </a:pPr>
            <a:r>
              <a:t/>
            </a:r>
            <a:endParaRPr sz="1200">
              <a:solidFill>
                <a:schemeClr val="dk1"/>
              </a:solidFill>
              <a:latin typeface="Proxima Nova"/>
              <a:ea typeface="Proxima Nova"/>
              <a:cs typeface="Proxima Nova"/>
              <a:sym typeface="Proxima Nova"/>
            </a:endParaRPr>
          </a:p>
          <a:p>
            <a:pPr indent="0" lvl="0" marL="0" rtl="0">
              <a:spcBef>
                <a:spcPts val="0"/>
              </a:spcBef>
              <a:spcAft>
                <a:spcPts val="0"/>
              </a:spcAft>
              <a:buNone/>
            </a:pPr>
            <a:r>
              <a:t/>
            </a:r>
            <a:endParaRPr sz="1200">
              <a:solidFill>
                <a:schemeClr val="dk1"/>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sz="1200">
              <a:latin typeface="Proxima Nova"/>
              <a:ea typeface="Proxima Nova"/>
              <a:cs typeface="Proxima Nova"/>
              <a:sym typeface="Proxima Nova"/>
            </a:endParaRPr>
          </a:p>
        </p:txBody>
      </p:sp>
      <p:sp>
        <p:nvSpPr>
          <p:cNvPr id="140" name="Shape 140"/>
          <p:cNvSpPr/>
          <p:nvPr/>
        </p:nvSpPr>
        <p:spPr>
          <a:xfrm>
            <a:off x="6460375" y="907447"/>
            <a:ext cx="420600" cy="1516200"/>
          </a:xfrm>
          <a:prstGeom prst="rightBrace">
            <a:avLst>
              <a:gd fmla="val 67524" name="adj1"/>
              <a:gd fmla="val 50000" name="adj2"/>
            </a:avLst>
          </a:prstGeom>
          <a:noFill/>
          <a:ln cap="flat" cmpd="sng" w="9525">
            <a:solidFill>
              <a:srgbClr val="1F497D"/>
            </a:solidFill>
            <a:prstDash val="solid"/>
            <a:round/>
            <a:headEnd len="med" w="med" type="none"/>
            <a:tailEnd len="med" w="med"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1" name="Shape 141"/>
          <p:cNvSpPr txBox="1"/>
          <p:nvPr/>
        </p:nvSpPr>
        <p:spPr>
          <a:xfrm>
            <a:off x="457920" y="142320"/>
            <a:ext cx="8229300" cy="85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b="0" sz="1400" strike="noStrike">
              <a:solidFill>
                <a:srgbClr val="000000"/>
              </a:solidFill>
              <a:latin typeface="Arial"/>
              <a:ea typeface="Arial"/>
              <a:cs typeface="Arial"/>
              <a:sym typeface="Arial"/>
            </a:endParaRPr>
          </a:p>
        </p:txBody>
      </p:sp>
      <p:sp>
        <p:nvSpPr>
          <p:cNvPr id="142" name="Shape 142"/>
          <p:cNvSpPr/>
          <p:nvPr/>
        </p:nvSpPr>
        <p:spPr>
          <a:xfrm>
            <a:off x="1915925" y="2407848"/>
            <a:ext cx="4544400" cy="717300"/>
          </a:xfrm>
          <a:prstGeom prst="rect">
            <a:avLst/>
          </a:prstGeom>
          <a:solidFill>
            <a:srgbClr val="EEECE1"/>
          </a:solidFill>
          <a:ln cap="flat" cmpd="sng" w="9525">
            <a:solidFill>
              <a:srgbClr val="1F497D"/>
            </a:solidFill>
            <a:prstDash val="solid"/>
            <a:round/>
            <a:headEnd len="med" w="med" type="none"/>
            <a:tailEnd len="med" w="med"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1" lang="en" sz="1100" strike="noStrike">
                <a:solidFill>
                  <a:srgbClr val="000000"/>
                </a:solidFill>
                <a:latin typeface="Proxima Nova"/>
                <a:ea typeface="Proxima Nova"/>
                <a:cs typeface="Proxima Nova"/>
                <a:sym typeface="Proxima Nova"/>
              </a:rPr>
              <a:t>SAP </a:t>
            </a:r>
            <a:r>
              <a:rPr b="1" lang="en" sz="1100">
                <a:latin typeface="Proxima Nova"/>
                <a:ea typeface="Proxima Nova"/>
                <a:cs typeface="Proxima Nova"/>
                <a:sym typeface="Proxima Nova"/>
              </a:rPr>
              <a:t>certified</a:t>
            </a:r>
            <a:r>
              <a:rPr b="1" lang="en" sz="1100" strike="noStrike">
                <a:solidFill>
                  <a:srgbClr val="000000"/>
                </a:solidFill>
                <a:latin typeface="Proxima Nova"/>
                <a:ea typeface="Proxima Nova"/>
                <a:cs typeface="Proxima Nova"/>
                <a:sym typeface="Proxima Nova"/>
              </a:rPr>
              <a:t> Server Hardware</a:t>
            </a:r>
            <a:endParaRPr b="1" sz="11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p:txBody>
      </p:sp>
      <p:sp>
        <p:nvSpPr>
          <p:cNvPr id="143" name="Shape 143"/>
          <p:cNvSpPr txBox="1"/>
          <p:nvPr/>
        </p:nvSpPr>
        <p:spPr>
          <a:xfrm>
            <a:off x="457925" y="154925"/>
            <a:ext cx="8229300" cy="6441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 sz="2800">
                <a:latin typeface="Proxima Nova"/>
                <a:ea typeface="Proxima Nova"/>
                <a:cs typeface="Proxima Nova"/>
                <a:sym typeface="Proxima Nova"/>
              </a:rPr>
              <a:t>Red Hat offerings for </a:t>
            </a:r>
            <a:r>
              <a:rPr b="1" lang="en" sz="2800" strike="noStrike">
                <a:solidFill>
                  <a:srgbClr val="000000"/>
                </a:solidFill>
                <a:latin typeface="Proxima Nova"/>
                <a:ea typeface="Proxima Nova"/>
                <a:cs typeface="Proxima Nova"/>
                <a:sym typeface="Proxima Nova"/>
              </a:rPr>
              <a:t>SAP landscapes </a:t>
            </a:r>
            <a:endParaRPr b="0" sz="1400" strike="noStrike">
              <a:solidFill>
                <a:srgbClr val="000000"/>
              </a:solidFill>
              <a:latin typeface="Arial"/>
              <a:ea typeface="Arial"/>
              <a:cs typeface="Arial"/>
              <a:sym typeface="Arial"/>
            </a:endParaRPr>
          </a:p>
        </p:txBody>
      </p:sp>
      <p:pic>
        <p:nvPicPr>
          <p:cNvPr id="144" name="Shape 144"/>
          <p:cNvPicPr preferRelativeResize="0"/>
          <p:nvPr/>
        </p:nvPicPr>
        <p:blipFill rotWithShape="1">
          <a:blip r:embed="rId3">
            <a:alphaModFix/>
          </a:blip>
          <a:srcRect b="0" l="0" r="0" t="0"/>
          <a:stretch/>
        </p:blipFill>
        <p:spPr>
          <a:xfrm>
            <a:off x="2001999" y="2810904"/>
            <a:ext cx="465900" cy="167100"/>
          </a:xfrm>
          <a:prstGeom prst="rect">
            <a:avLst/>
          </a:prstGeom>
          <a:noFill/>
          <a:ln>
            <a:noFill/>
          </a:ln>
        </p:spPr>
      </p:pic>
      <p:pic>
        <p:nvPicPr>
          <p:cNvPr id="145" name="Shape 145"/>
          <p:cNvPicPr preferRelativeResize="0"/>
          <p:nvPr/>
        </p:nvPicPr>
        <p:blipFill rotWithShape="1">
          <a:blip r:embed="rId4">
            <a:alphaModFix/>
          </a:blip>
          <a:srcRect b="0" l="0" r="0" t="0"/>
          <a:stretch/>
        </p:blipFill>
        <p:spPr>
          <a:xfrm>
            <a:off x="5043475" y="2951500"/>
            <a:ext cx="720000" cy="113100"/>
          </a:xfrm>
          <a:prstGeom prst="rect">
            <a:avLst/>
          </a:prstGeom>
          <a:noFill/>
          <a:ln>
            <a:noFill/>
          </a:ln>
        </p:spPr>
      </p:pic>
      <p:pic>
        <p:nvPicPr>
          <p:cNvPr id="146" name="Shape 146"/>
          <p:cNvPicPr preferRelativeResize="0"/>
          <p:nvPr/>
        </p:nvPicPr>
        <p:blipFill rotWithShape="1">
          <a:blip r:embed="rId5">
            <a:alphaModFix/>
          </a:blip>
          <a:srcRect b="0" l="0" r="0" t="0"/>
          <a:stretch/>
        </p:blipFill>
        <p:spPr>
          <a:xfrm>
            <a:off x="3357917" y="2968080"/>
            <a:ext cx="720000" cy="125700"/>
          </a:xfrm>
          <a:prstGeom prst="rect">
            <a:avLst/>
          </a:prstGeom>
          <a:noFill/>
          <a:ln>
            <a:noFill/>
          </a:ln>
        </p:spPr>
      </p:pic>
      <p:pic>
        <p:nvPicPr>
          <p:cNvPr id="147" name="Shape 147"/>
          <p:cNvPicPr preferRelativeResize="0"/>
          <p:nvPr/>
        </p:nvPicPr>
        <p:blipFill rotWithShape="1">
          <a:blip r:embed="rId6">
            <a:alphaModFix/>
          </a:blip>
          <a:srcRect b="0" l="0" r="0" t="0"/>
          <a:stretch/>
        </p:blipFill>
        <p:spPr>
          <a:xfrm>
            <a:off x="3795727" y="2753738"/>
            <a:ext cx="360300" cy="146100"/>
          </a:xfrm>
          <a:prstGeom prst="rect">
            <a:avLst/>
          </a:prstGeom>
          <a:noFill/>
          <a:ln>
            <a:noFill/>
          </a:ln>
        </p:spPr>
      </p:pic>
      <p:pic>
        <p:nvPicPr>
          <p:cNvPr id="148" name="Shape 148"/>
          <p:cNvPicPr preferRelativeResize="0"/>
          <p:nvPr/>
        </p:nvPicPr>
        <p:blipFill rotWithShape="1">
          <a:blip r:embed="rId7">
            <a:alphaModFix/>
          </a:blip>
          <a:srcRect b="0" l="0" r="0" t="0"/>
          <a:stretch/>
        </p:blipFill>
        <p:spPr>
          <a:xfrm>
            <a:off x="2821477" y="2720780"/>
            <a:ext cx="465900" cy="255300"/>
          </a:xfrm>
          <a:prstGeom prst="rect">
            <a:avLst/>
          </a:prstGeom>
          <a:noFill/>
          <a:ln>
            <a:noFill/>
          </a:ln>
        </p:spPr>
      </p:pic>
      <p:pic>
        <p:nvPicPr>
          <p:cNvPr id="149" name="Shape 149"/>
          <p:cNvPicPr preferRelativeResize="0"/>
          <p:nvPr/>
        </p:nvPicPr>
        <p:blipFill rotWithShape="1">
          <a:blip r:embed="rId8">
            <a:alphaModFix/>
          </a:blip>
          <a:srcRect b="0" l="0" r="0" t="0"/>
          <a:stretch/>
        </p:blipFill>
        <p:spPr>
          <a:xfrm>
            <a:off x="2404470" y="3012632"/>
            <a:ext cx="417000" cy="84600"/>
          </a:xfrm>
          <a:prstGeom prst="rect">
            <a:avLst/>
          </a:prstGeom>
          <a:noFill/>
          <a:ln>
            <a:noFill/>
          </a:ln>
        </p:spPr>
      </p:pic>
      <p:pic>
        <p:nvPicPr>
          <p:cNvPr id="150" name="Shape 150"/>
          <p:cNvPicPr preferRelativeResize="0"/>
          <p:nvPr/>
        </p:nvPicPr>
        <p:blipFill rotWithShape="1">
          <a:blip r:embed="rId9">
            <a:alphaModFix/>
          </a:blip>
          <a:srcRect b="0" l="0" r="0" t="0"/>
          <a:stretch/>
        </p:blipFill>
        <p:spPr>
          <a:xfrm>
            <a:off x="4916855" y="2577610"/>
            <a:ext cx="272100" cy="205800"/>
          </a:xfrm>
          <a:prstGeom prst="rect">
            <a:avLst/>
          </a:prstGeom>
          <a:noFill/>
          <a:ln>
            <a:noFill/>
          </a:ln>
        </p:spPr>
      </p:pic>
      <p:pic>
        <p:nvPicPr>
          <p:cNvPr id="151" name="Shape 151"/>
          <p:cNvPicPr preferRelativeResize="0"/>
          <p:nvPr/>
        </p:nvPicPr>
        <p:blipFill rotWithShape="1">
          <a:blip r:embed="rId10">
            <a:alphaModFix/>
          </a:blip>
          <a:srcRect b="0" l="0" r="0" t="0"/>
          <a:stretch/>
        </p:blipFill>
        <p:spPr>
          <a:xfrm>
            <a:off x="4540470" y="2567845"/>
            <a:ext cx="300300" cy="225300"/>
          </a:xfrm>
          <a:prstGeom prst="rect">
            <a:avLst/>
          </a:prstGeom>
          <a:noFill/>
          <a:ln>
            <a:noFill/>
          </a:ln>
        </p:spPr>
      </p:pic>
      <p:pic>
        <p:nvPicPr>
          <p:cNvPr id="152" name="Shape 152"/>
          <p:cNvPicPr preferRelativeResize="0"/>
          <p:nvPr/>
        </p:nvPicPr>
        <p:blipFill rotWithShape="1">
          <a:blip r:embed="rId11">
            <a:alphaModFix/>
          </a:blip>
          <a:srcRect b="0" l="0" r="0" t="0"/>
          <a:stretch/>
        </p:blipFill>
        <p:spPr>
          <a:xfrm>
            <a:off x="5442000" y="2608100"/>
            <a:ext cx="876300" cy="274200"/>
          </a:xfrm>
          <a:prstGeom prst="rect">
            <a:avLst/>
          </a:prstGeom>
          <a:noFill/>
          <a:ln>
            <a:noFill/>
          </a:ln>
        </p:spPr>
      </p:pic>
      <p:pic>
        <p:nvPicPr>
          <p:cNvPr id="153" name="Shape 153"/>
          <p:cNvPicPr preferRelativeResize="0"/>
          <p:nvPr/>
        </p:nvPicPr>
        <p:blipFill rotWithShape="1">
          <a:blip r:embed="rId12">
            <a:alphaModFix/>
          </a:blip>
          <a:srcRect b="0" l="0" r="0" t="0"/>
          <a:stretch/>
        </p:blipFill>
        <p:spPr>
          <a:xfrm>
            <a:off x="4253675" y="3003070"/>
            <a:ext cx="587100" cy="73200"/>
          </a:xfrm>
          <a:prstGeom prst="rect">
            <a:avLst/>
          </a:prstGeom>
          <a:noFill/>
          <a:ln>
            <a:noFill/>
          </a:ln>
        </p:spPr>
      </p:pic>
      <p:sp>
        <p:nvSpPr>
          <p:cNvPr id="154" name="Shape 154"/>
          <p:cNvSpPr/>
          <p:nvPr/>
        </p:nvSpPr>
        <p:spPr>
          <a:xfrm>
            <a:off x="106675" y="4047600"/>
            <a:ext cx="6353700" cy="541200"/>
          </a:xfrm>
          <a:prstGeom prst="rect">
            <a:avLst/>
          </a:prstGeom>
          <a:solidFill>
            <a:srgbClr val="EEECE1"/>
          </a:solidFill>
          <a:ln cap="flat" cmpd="sng" w="9525">
            <a:solidFill>
              <a:srgbClr val="1F497D"/>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lang="en" sz="2400">
                <a:latin typeface="Proxima Nova"/>
                <a:ea typeface="Proxima Nova"/>
                <a:cs typeface="Proxima Nova"/>
                <a:sym typeface="Proxima Nova"/>
              </a:rPr>
              <a:t>                      </a:t>
            </a:r>
            <a:r>
              <a:rPr b="1" lang="en" sz="1800" strike="noStrike">
                <a:solidFill>
                  <a:srgbClr val="000000"/>
                </a:solidFill>
                <a:latin typeface="Proxima Nova"/>
                <a:ea typeface="Proxima Nova"/>
                <a:cs typeface="Proxima Nova"/>
                <a:sym typeface="Proxima Nova"/>
              </a:rPr>
              <a:t>Red Hat Cloudforms</a:t>
            </a:r>
            <a:endParaRPr b="0" sz="1800" strike="noStrike">
              <a:solidFill>
                <a:srgbClr val="000000"/>
              </a:solidFill>
              <a:latin typeface="Proxima Nova"/>
              <a:ea typeface="Proxima Nova"/>
              <a:cs typeface="Proxima Nova"/>
              <a:sym typeface="Proxima Nova"/>
            </a:endParaRPr>
          </a:p>
        </p:txBody>
      </p:sp>
      <p:sp>
        <p:nvSpPr>
          <p:cNvPr id="155" name="Shape 155"/>
          <p:cNvSpPr/>
          <p:nvPr/>
        </p:nvSpPr>
        <p:spPr>
          <a:xfrm>
            <a:off x="106675" y="883925"/>
            <a:ext cx="1761300" cy="3108900"/>
          </a:xfrm>
          <a:prstGeom prst="rect">
            <a:avLst/>
          </a:prstGeom>
          <a:solidFill>
            <a:srgbClr val="EEECE1"/>
          </a:solidFill>
          <a:ln cap="flat" cmpd="sng" w="9525">
            <a:solidFill>
              <a:srgbClr val="1F497D"/>
            </a:solidFill>
            <a:prstDash val="solid"/>
            <a:round/>
            <a:headEnd len="med" w="med" type="none"/>
            <a:tailEnd len="med" w="med"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1" lang="en" sz="1000" strike="noStrike">
                <a:solidFill>
                  <a:srgbClr val="000000"/>
                </a:solidFill>
                <a:latin typeface="Proxima Nova"/>
                <a:ea typeface="Proxima Nova"/>
                <a:cs typeface="Proxima Nova"/>
                <a:sym typeface="Proxima Nova"/>
              </a:rPr>
              <a:t>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b="1" lang="en" sz="1400" strike="noStrike">
                <a:solidFill>
                  <a:srgbClr val="000000"/>
                </a:solidFill>
                <a:latin typeface="Proxima Nova"/>
                <a:ea typeface="Proxima Nova"/>
                <a:cs typeface="Proxima Nova"/>
                <a:sym typeface="Proxima Nova"/>
              </a:rPr>
              <a:t>          Ansible</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b="1" lang="en" sz="1400" strike="noStrike">
                <a:solidFill>
                  <a:srgbClr val="000000"/>
                </a:solidFill>
                <a:latin typeface="Proxima Nova"/>
                <a:ea typeface="Proxima Nova"/>
                <a:cs typeface="Proxima Nova"/>
                <a:sym typeface="Proxima Nova"/>
              </a:rPr>
              <a:t>          Tower</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b="1" lang="en" sz="1400" strike="noStrike">
                <a:solidFill>
                  <a:srgbClr val="000000"/>
                </a:solidFill>
                <a:latin typeface="Proxima Nova"/>
                <a:ea typeface="Proxima Nova"/>
                <a:cs typeface="Proxima Nova"/>
                <a:sym typeface="Proxima Nova"/>
              </a:rPr>
              <a:t>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rPr b="1" lang="en" sz="1400" strike="noStrike">
                <a:solidFill>
                  <a:srgbClr val="000000"/>
                </a:solidFill>
                <a:latin typeface="Proxima Nova"/>
                <a:ea typeface="Proxima Nova"/>
                <a:cs typeface="Proxima Nova"/>
                <a:sym typeface="Proxima Nova"/>
              </a:rPr>
              <a:t>          Red Hat</a:t>
            </a:r>
            <a:br>
              <a:rPr b="1" lang="en" sz="1400" strike="noStrike">
                <a:solidFill>
                  <a:srgbClr val="000000"/>
                </a:solidFill>
                <a:latin typeface="Proxima Nova"/>
                <a:ea typeface="Proxima Nova"/>
                <a:cs typeface="Proxima Nova"/>
                <a:sym typeface="Proxima Nova"/>
              </a:rPr>
            </a:br>
            <a:r>
              <a:rPr b="1" lang="en" sz="1400" strike="noStrike">
                <a:solidFill>
                  <a:srgbClr val="000000"/>
                </a:solidFill>
                <a:latin typeface="Proxima Nova"/>
                <a:ea typeface="Proxima Nova"/>
                <a:cs typeface="Proxima Nova"/>
                <a:sym typeface="Proxima Nova"/>
              </a:rPr>
              <a:t>          Satellite </a:t>
            </a:r>
            <a:br>
              <a:rPr b="1" lang="en" sz="1400" strike="noStrike">
                <a:solidFill>
                  <a:srgbClr val="000000"/>
                </a:solidFill>
                <a:latin typeface="Proxima Nova"/>
                <a:ea typeface="Proxima Nova"/>
                <a:cs typeface="Proxima Nova"/>
                <a:sym typeface="Proxima Nova"/>
              </a:rPr>
            </a:br>
            <a:br>
              <a:rPr b="0" lang="en" sz="1000" strike="noStrike">
                <a:solidFill>
                  <a:srgbClr val="000000"/>
                </a:solidFill>
                <a:latin typeface="Proxima Nova"/>
                <a:ea typeface="Proxima Nova"/>
                <a:cs typeface="Proxima Nova"/>
                <a:sym typeface="Proxima Nova"/>
              </a:rPr>
            </a:br>
            <a:r>
              <a:rPr b="0" lang="en" sz="1000" strike="noStrike">
                <a:solidFill>
                  <a:srgbClr val="000000"/>
                </a:solidFill>
                <a:latin typeface="Proxima Nova"/>
                <a:ea typeface="Proxima Nova"/>
                <a:cs typeface="Proxima Nova"/>
                <a:sym typeface="Proxima Nova"/>
              </a:rPr>
              <a:t>Application and System Life-cycle Management and Automation</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p:txBody>
      </p:sp>
      <p:pic>
        <p:nvPicPr>
          <p:cNvPr id="156" name="Shape 156"/>
          <p:cNvPicPr preferRelativeResize="0"/>
          <p:nvPr/>
        </p:nvPicPr>
        <p:blipFill rotWithShape="1">
          <a:blip r:embed="rId13">
            <a:alphaModFix/>
          </a:blip>
          <a:srcRect b="0" l="0" r="0" t="0"/>
          <a:stretch/>
        </p:blipFill>
        <p:spPr>
          <a:xfrm>
            <a:off x="170160" y="1162560"/>
            <a:ext cx="393000" cy="384000"/>
          </a:xfrm>
          <a:prstGeom prst="rect">
            <a:avLst/>
          </a:prstGeom>
          <a:noFill/>
          <a:ln>
            <a:noFill/>
          </a:ln>
        </p:spPr>
      </p:pic>
      <p:pic>
        <p:nvPicPr>
          <p:cNvPr id="157" name="Shape 157"/>
          <p:cNvPicPr preferRelativeResize="0"/>
          <p:nvPr/>
        </p:nvPicPr>
        <p:blipFill rotWithShape="1">
          <a:blip r:embed="rId14">
            <a:alphaModFix/>
          </a:blip>
          <a:srcRect b="0" l="0" r="0" t="0"/>
          <a:stretch/>
        </p:blipFill>
        <p:spPr>
          <a:xfrm>
            <a:off x="158280" y="1786714"/>
            <a:ext cx="399000" cy="347400"/>
          </a:xfrm>
          <a:prstGeom prst="rect">
            <a:avLst/>
          </a:prstGeom>
          <a:noFill/>
          <a:ln>
            <a:noFill/>
          </a:ln>
        </p:spPr>
      </p:pic>
      <p:pic>
        <p:nvPicPr>
          <p:cNvPr id="158" name="Shape 158"/>
          <p:cNvPicPr preferRelativeResize="0"/>
          <p:nvPr/>
        </p:nvPicPr>
        <p:blipFill rotWithShape="1">
          <a:blip r:embed="rId15">
            <a:alphaModFix/>
          </a:blip>
          <a:srcRect b="0" l="0" r="0" t="0"/>
          <a:stretch/>
        </p:blipFill>
        <p:spPr>
          <a:xfrm>
            <a:off x="249480" y="3162120"/>
            <a:ext cx="1500900" cy="644100"/>
          </a:xfrm>
          <a:prstGeom prst="rect">
            <a:avLst/>
          </a:prstGeom>
          <a:noFill/>
          <a:ln>
            <a:noFill/>
          </a:ln>
        </p:spPr>
      </p:pic>
      <p:sp>
        <p:nvSpPr>
          <p:cNvPr id="159" name="Shape 159"/>
          <p:cNvSpPr/>
          <p:nvPr/>
        </p:nvSpPr>
        <p:spPr>
          <a:xfrm>
            <a:off x="1915925" y="3159756"/>
            <a:ext cx="4544400" cy="274200"/>
          </a:xfrm>
          <a:prstGeom prst="rect">
            <a:avLst/>
          </a:prstGeom>
          <a:solidFill>
            <a:srgbClr val="EEECE1"/>
          </a:solidFill>
          <a:ln cap="flat" cmpd="sng" w="9525">
            <a:solidFill>
              <a:srgbClr val="1F497D"/>
            </a:solidFill>
            <a:prstDash val="solid"/>
            <a:round/>
            <a:headEnd len="med" w="med" type="none"/>
            <a:tailEnd len="med" w="med"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1" sz="1100">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1" sz="1100">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1" sz="1100">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1" sz="1100">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1" sz="1100">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1" sz="1600">
              <a:latin typeface="Proxima Nova"/>
              <a:ea typeface="Proxima Nova"/>
              <a:cs typeface="Proxima Nova"/>
              <a:sym typeface="Proxima Nova"/>
            </a:endParaRPr>
          </a:p>
          <a:p>
            <a:pPr indent="0" lvl="0" marL="0" marR="0" rtl="0" algn="ctr">
              <a:lnSpc>
                <a:spcPct val="100000"/>
              </a:lnSpc>
              <a:spcBef>
                <a:spcPts val="0"/>
              </a:spcBef>
              <a:spcAft>
                <a:spcPts val="0"/>
              </a:spcAft>
              <a:buNone/>
            </a:pPr>
            <a:r>
              <a:rPr b="1" lang="en" sz="1100">
                <a:latin typeface="Proxima Nova"/>
                <a:ea typeface="Proxima Nova"/>
                <a:cs typeface="Proxima Nova"/>
                <a:sym typeface="Proxima Nova"/>
              </a:rPr>
              <a:t>RED HAT VIRTUALIZATION</a:t>
            </a:r>
            <a:endParaRPr b="1" sz="11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p:txBody>
      </p:sp>
      <p:pic>
        <p:nvPicPr>
          <p:cNvPr id="160" name="Shape 160"/>
          <p:cNvPicPr preferRelativeResize="0"/>
          <p:nvPr/>
        </p:nvPicPr>
        <p:blipFill rotWithShape="1">
          <a:blip r:embed="rId16">
            <a:alphaModFix/>
          </a:blip>
          <a:srcRect b="0" l="0" r="0" t="0"/>
          <a:stretch/>
        </p:blipFill>
        <p:spPr>
          <a:xfrm>
            <a:off x="268080" y="4087037"/>
            <a:ext cx="457200" cy="457200"/>
          </a:xfrm>
          <a:prstGeom prst="rect">
            <a:avLst/>
          </a:prstGeom>
          <a:noFill/>
          <a:ln>
            <a:noFill/>
          </a:ln>
        </p:spPr>
      </p:pic>
      <p:sp>
        <p:nvSpPr>
          <p:cNvPr id="161" name="Shape 161"/>
          <p:cNvSpPr/>
          <p:nvPr/>
        </p:nvSpPr>
        <p:spPr>
          <a:xfrm>
            <a:off x="1915925" y="3457948"/>
            <a:ext cx="4544400" cy="541200"/>
          </a:xfrm>
          <a:prstGeom prst="rect">
            <a:avLst/>
          </a:prstGeom>
          <a:solidFill>
            <a:srgbClr val="EEECE1"/>
          </a:solidFill>
          <a:ln cap="flat" cmpd="sng" w="9525">
            <a:solidFill>
              <a:srgbClr val="1F497D"/>
            </a:solidFill>
            <a:prstDash val="solid"/>
            <a:round/>
            <a:headEnd len="med" w="med" type="none"/>
            <a:tailEnd len="med" w="med"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1" lang="en" sz="1100">
                <a:latin typeface="Proxima Nova"/>
                <a:ea typeface="Proxima Nova"/>
                <a:cs typeface="Proxima Nova"/>
                <a:sym typeface="Proxima Nova"/>
              </a:rPr>
              <a:t>Certified Cloud Service Providers</a:t>
            </a:r>
            <a:endParaRPr b="1" sz="11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a:p>
            <a:pPr indent="0" lvl="0" marL="0" marR="0" rtl="0" algn="l">
              <a:lnSpc>
                <a:spcPct val="100000"/>
              </a:lnSpc>
              <a:spcBef>
                <a:spcPts val="0"/>
              </a:spcBef>
              <a:spcAft>
                <a:spcPts val="0"/>
              </a:spcAft>
              <a:buNone/>
            </a:pPr>
            <a:r>
              <a:t/>
            </a:r>
            <a:endParaRPr b="0" sz="1800" strike="noStrike">
              <a:solidFill>
                <a:srgbClr val="000000"/>
              </a:solidFill>
              <a:latin typeface="Proxima Nova"/>
              <a:ea typeface="Proxima Nova"/>
              <a:cs typeface="Proxima Nova"/>
              <a:sym typeface="Proxima Nova"/>
            </a:endParaRPr>
          </a:p>
        </p:txBody>
      </p:sp>
      <p:pic>
        <p:nvPicPr>
          <p:cNvPr id="162" name="Shape 162"/>
          <p:cNvPicPr preferRelativeResize="0"/>
          <p:nvPr/>
        </p:nvPicPr>
        <p:blipFill rotWithShape="1">
          <a:blip r:embed="rId17">
            <a:alphaModFix/>
          </a:blip>
          <a:srcRect b="0" l="0" r="0" t="0"/>
          <a:stretch/>
        </p:blipFill>
        <p:spPr>
          <a:xfrm>
            <a:off x="4815722" y="3526927"/>
            <a:ext cx="1306800" cy="225300"/>
          </a:xfrm>
          <a:prstGeom prst="rect">
            <a:avLst/>
          </a:prstGeom>
          <a:noFill/>
          <a:ln>
            <a:noFill/>
          </a:ln>
        </p:spPr>
      </p:pic>
      <p:pic>
        <p:nvPicPr>
          <p:cNvPr id="163" name="Shape 163"/>
          <p:cNvPicPr preferRelativeResize="0"/>
          <p:nvPr/>
        </p:nvPicPr>
        <p:blipFill rotWithShape="1">
          <a:blip r:embed="rId18">
            <a:alphaModFix/>
          </a:blip>
          <a:srcRect b="0" l="0" r="0" t="0"/>
          <a:stretch/>
        </p:blipFill>
        <p:spPr>
          <a:xfrm>
            <a:off x="3990050" y="3716525"/>
            <a:ext cx="720000" cy="205800"/>
          </a:xfrm>
          <a:prstGeom prst="rect">
            <a:avLst/>
          </a:prstGeom>
          <a:noFill/>
          <a:ln>
            <a:noFill/>
          </a:ln>
        </p:spPr>
      </p:pic>
      <p:pic>
        <p:nvPicPr>
          <p:cNvPr id="164" name="Shape 164"/>
          <p:cNvPicPr preferRelativeResize="0"/>
          <p:nvPr/>
        </p:nvPicPr>
        <p:blipFill>
          <a:blip r:embed="rId19">
            <a:alphaModFix amt="35000"/>
          </a:blip>
          <a:stretch>
            <a:fillRect/>
          </a:stretch>
        </p:blipFill>
        <p:spPr>
          <a:xfrm>
            <a:off x="2395547" y="3721547"/>
            <a:ext cx="911766" cy="274200"/>
          </a:xfrm>
          <a:prstGeom prst="rect">
            <a:avLst/>
          </a:prstGeom>
          <a:noFill/>
          <a:ln>
            <a:noFill/>
          </a:ln>
        </p:spPr>
      </p:pic>
      <p:sp>
        <p:nvSpPr>
          <p:cNvPr id="165" name="Shape 165"/>
          <p:cNvSpPr txBox="1"/>
          <p:nvPr/>
        </p:nvSpPr>
        <p:spPr>
          <a:xfrm>
            <a:off x="5342300" y="3687225"/>
            <a:ext cx="911700" cy="205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 sz="900"/>
              <a:t>BLACKBIRD</a:t>
            </a:r>
            <a:endParaRPr b="1" sz="900"/>
          </a:p>
        </p:txBody>
      </p:sp>
      <p:sp>
        <p:nvSpPr>
          <p:cNvPr id="166" name="Shape 166"/>
          <p:cNvSpPr txBox="1"/>
          <p:nvPr/>
        </p:nvSpPr>
        <p:spPr>
          <a:xfrm>
            <a:off x="6713530" y="3435905"/>
            <a:ext cx="2420400" cy="12525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lang="en" sz="1200">
                <a:latin typeface="Proxima Nova"/>
                <a:ea typeface="Proxima Nova"/>
                <a:cs typeface="Proxima Nova"/>
                <a:sym typeface="Proxima Nova"/>
              </a:rPr>
              <a:t>IBM Power8:  </a:t>
            </a:r>
            <a:endParaRPr sz="1200">
              <a:latin typeface="Proxima Nova"/>
              <a:ea typeface="Proxima Nova"/>
              <a:cs typeface="Proxima Nova"/>
              <a:sym typeface="Proxima Nova"/>
            </a:endParaRPr>
          </a:p>
          <a:p>
            <a:pPr indent="-304800" lvl="0" marL="457200" rtl="0">
              <a:spcBef>
                <a:spcPts val="0"/>
              </a:spcBef>
              <a:spcAft>
                <a:spcPts val="0"/>
              </a:spcAft>
              <a:buSzPts val="1200"/>
              <a:buFont typeface="Proxima Nova"/>
              <a:buChar char="●"/>
            </a:pPr>
            <a:r>
              <a:rPr lang="en" sz="1200">
                <a:latin typeface="Proxima Nova"/>
                <a:ea typeface="Proxima Nova"/>
                <a:cs typeface="Proxima Nova"/>
                <a:sym typeface="Proxima Nova"/>
              </a:rPr>
              <a:t>IFL SKU: 1 IFL,  4 LPARs.</a:t>
            </a:r>
            <a:endParaRPr sz="1200">
              <a:latin typeface="Proxima Nova"/>
              <a:ea typeface="Proxima Nova"/>
              <a:cs typeface="Proxima Nova"/>
              <a:sym typeface="Proxima Nova"/>
            </a:endParaRPr>
          </a:p>
          <a:p>
            <a:pPr indent="-304800" lvl="0" marL="457200" rtl="0">
              <a:spcBef>
                <a:spcPts val="0"/>
              </a:spcBef>
              <a:spcAft>
                <a:spcPts val="0"/>
              </a:spcAft>
              <a:buSzPts val="1200"/>
              <a:buFont typeface="Proxima Nova"/>
              <a:buChar char="●"/>
            </a:pPr>
            <a:r>
              <a:rPr lang="en" sz="1200">
                <a:latin typeface="Proxima Nova"/>
                <a:ea typeface="Proxima Nova"/>
                <a:cs typeface="Proxima Nova"/>
                <a:sym typeface="Proxima Nova"/>
              </a:rPr>
              <a:t>Linux-only SKU: 15 virtual entitlements / 2-sockets</a:t>
            </a:r>
            <a:endParaRPr sz="1200">
              <a:latin typeface="Proxima Nova"/>
              <a:ea typeface="Proxima Nova"/>
              <a:cs typeface="Proxima Nova"/>
              <a:sym typeface="Proxima Nov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 name="Shape 170"/>
        <p:cNvGrpSpPr/>
        <p:nvPr/>
      </p:nvGrpSpPr>
      <p:grpSpPr>
        <a:xfrm>
          <a:off x="0" y="0"/>
          <a:ext cx="0" cy="0"/>
          <a:chOff x="0" y="0"/>
          <a:chExt cx="0" cy="0"/>
        </a:xfrm>
      </p:grpSpPr>
      <p:sp>
        <p:nvSpPr>
          <p:cNvPr id="171" name="Shape 171"/>
          <p:cNvSpPr txBox="1"/>
          <p:nvPr>
            <p:ph type="title"/>
          </p:nvPr>
        </p:nvSpPr>
        <p:spPr>
          <a:xfrm>
            <a:off x="457200" y="-22621"/>
            <a:ext cx="82296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sz="2400">
                <a:latin typeface="Proxima Nova"/>
                <a:ea typeface="Proxima Nova"/>
                <a:cs typeface="Proxima Nova"/>
                <a:sym typeface="Proxima Nova"/>
              </a:rPr>
              <a:t>Red Hat Enterprise Linux for SAP Solutions</a:t>
            </a:r>
            <a:endParaRPr b="1" sz="2400">
              <a:latin typeface="Proxima Nova"/>
              <a:ea typeface="Proxima Nova"/>
              <a:cs typeface="Proxima Nova"/>
              <a:sym typeface="Proxima Nova"/>
            </a:endParaRPr>
          </a:p>
        </p:txBody>
      </p:sp>
      <p:sp>
        <p:nvSpPr>
          <p:cNvPr id="172" name="Shape 172"/>
          <p:cNvSpPr txBox="1"/>
          <p:nvPr>
            <p:ph idx="1" type="body"/>
          </p:nvPr>
        </p:nvSpPr>
        <p:spPr>
          <a:xfrm>
            <a:off x="457200" y="819150"/>
            <a:ext cx="8229600" cy="3783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n" sz="1800">
                <a:latin typeface="Proxima Nova"/>
                <a:ea typeface="Proxima Nova"/>
                <a:cs typeface="Proxima Nova"/>
                <a:sym typeface="Proxima Nova"/>
              </a:rPr>
              <a:t>Easier to consume: RHEL for SAP Apps &amp; RHEL for HANA bundled together</a:t>
            </a:r>
            <a:br>
              <a:rPr lang="en" sz="1800">
                <a:latin typeface="Proxima Nova"/>
                <a:ea typeface="Proxima Nova"/>
                <a:cs typeface="Proxima Nova"/>
                <a:sym typeface="Proxima Nova"/>
              </a:rPr>
            </a:br>
            <a:endParaRPr sz="1800">
              <a:latin typeface="Proxima Nova"/>
              <a:ea typeface="Proxima Nova"/>
              <a:cs typeface="Proxima Nova"/>
              <a:sym typeface="Proxima Nova"/>
            </a:endParaRPr>
          </a:p>
          <a:p>
            <a:pPr indent="-342900" lvl="0" marL="457200" rtl="0">
              <a:spcBef>
                <a:spcPts val="0"/>
              </a:spcBef>
              <a:spcAft>
                <a:spcPts val="0"/>
              </a:spcAft>
              <a:buSzPts val="1800"/>
              <a:buChar char="●"/>
            </a:pPr>
            <a:r>
              <a:rPr lang="en" sz="1800">
                <a:latin typeface="Proxima Nova"/>
                <a:ea typeface="Proxima Nova"/>
                <a:cs typeface="Proxima Nova"/>
                <a:sym typeface="Proxima Nova"/>
              </a:rPr>
              <a:t>High Availability Add-On: uses pacemaker &amp; offers a standards-based approach, ensuring the availability of SAP </a:t>
            </a:r>
            <a:br>
              <a:rPr lang="en" sz="1800">
                <a:latin typeface="Proxima Nova"/>
                <a:ea typeface="Proxima Nova"/>
                <a:cs typeface="Proxima Nova"/>
                <a:sym typeface="Proxima Nova"/>
              </a:rPr>
            </a:br>
            <a:endParaRPr sz="1800">
              <a:latin typeface="Proxima Nova"/>
              <a:ea typeface="Proxima Nova"/>
              <a:cs typeface="Proxima Nova"/>
              <a:sym typeface="Proxima Nova"/>
            </a:endParaRPr>
          </a:p>
          <a:p>
            <a:pPr indent="-342900" lvl="0" marL="457200" rtl="0">
              <a:spcBef>
                <a:spcPts val="0"/>
              </a:spcBef>
              <a:spcAft>
                <a:spcPts val="0"/>
              </a:spcAft>
              <a:buSzPts val="1800"/>
              <a:buChar char="●"/>
            </a:pPr>
            <a:r>
              <a:rPr lang="en" sz="1800">
                <a:latin typeface="Proxima Nova"/>
                <a:ea typeface="Proxima Nova"/>
                <a:cs typeface="Proxima Nova"/>
                <a:sym typeface="Proxima Nova"/>
              </a:rPr>
              <a:t>Smart Management Add-On: provision, patch, configure, and fully control RHEL systems with Red Hat Satellite </a:t>
            </a:r>
            <a:br>
              <a:rPr lang="en" sz="1800">
                <a:latin typeface="Proxima Nova"/>
                <a:ea typeface="Proxima Nova"/>
                <a:cs typeface="Proxima Nova"/>
                <a:sym typeface="Proxima Nova"/>
              </a:rPr>
            </a:br>
            <a:endParaRPr sz="1800">
              <a:latin typeface="Proxima Nova"/>
              <a:ea typeface="Proxima Nova"/>
              <a:cs typeface="Proxima Nova"/>
              <a:sym typeface="Proxima Nova"/>
            </a:endParaRPr>
          </a:p>
          <a:p>
            <a:pPr indent="-342900" lvl="0" marL="457200" rtl="0">
              <a:spcBef>
                <a:spcPts val="0"/>
              </a:spcBef>
              <a:spcAft>
                <a:spcPts val="0"/>
              </a:spcAft>
              <a:buSzPts val="1800"/>
              <a:buChar char="●"/>
            </a:pPr>
            <a:r>
              <a:rPr lang="en" sz="1800">
                <a:latin typeface="Proxima Nova"/>
                <a:ea typeface="Proxima Nova"/>
                <a:cs typeface="Proxima Nova"/>
                <a:sym typeface="Proxima Nova"/>
              </a:rPr>
              <a:t>Update Services for SAP Solutions: extending the lifecycle of minor releases to 4 years to give longer system stability and ease of operation</a:t>
            </a:r>
            <a:br>
              <a:rPr lang="en" sz="1800">
                <a:latin typeface="Proxima Nova"/>
                <a:ea typeface="Proxima Nova"/>
                <a:cs typeface="Proxima Nova"/>
                <a:sym typeface="Proxima Nova"/>
              </a:rPr>
            </a:br>
            <a:endParaRPr sz="1800">
              <a:latin typeface="Proxima Nova"/>
              <a:ea typeface="Proxima Nova"/>
              <a:cs typeface="Proxima Nova"/>
              <a:sym typeface="Proxima Nova"/>
            </a:endParaRPr>
          </a:p>
          <a:p>
            <a:pPr indent="-342900" lvl="0" marL="457200" rtl="0">
              <a:spcBef>
                <a:spcPts val="0"/>
              </a:spcBef>
              <a:spcAft>
                <a:spcPts val="0"/>
              </a:spcAft>
              <a:buSzPts val="1800"/>
              <a:buChar char="●"/>
            </a:pPr>
            <a:r>
              <a:rPr lang="en" sz="1800">
                <a:latin typeface="Proxima Nova"/>
                <a:ea typeface="Proxima Nova"/>
                <a:cs typeface="Proxima Nova"/>
                <a:sym typeface="Proxima Nova"/>
              </a:rPr>
              <a:t>Red Hat Insights: helps to optimize availability and performance of the SAP environment using predictive analytics</a:t>
            </a:r>
            <a:endParaRPr sz="1800">
              <a:latin typeface="Proxima Nova"/>
              <a:ea typeface="Proxima Nova"/>
              <a:cs typeface="Proxima Nova"/>
              <a:sym typeface="Proxima Nova"/>
            </a:endParaRPr>
          </a:p>
          <a:p>
            <a:pPr indent="0" lvl="0" marL="0">
              <a:spcBef>
                <a:spcPts val="0"/>
              </a:spcBef>
              <a:spcAft>
                <a:spcPts val="0"/>
              </a:spcAft>
              <a:buNone/>
            </a:pPr>
            <a:r>
              <a:t/>
            </a:r>
            <a:endParaRPr sz="1800">
              <a:latin typeface="Proxima Nova"/>
              <a:ea typeface="Proxima Nova"/>
              <a:cs typeface="Proxima Nova"/>
              <a:sym typeface="Proxima Nova"/>
            </a:endParaRP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