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5" r:id="rId4"/>
    <p:sldMasterId id="2147483676" r:id="rId5"/>
    <p:sldMasterId id="2147483677" r:id="rId6"/>
    <p:sldMasterId id="2147483678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</p:sldIdLst>
  <p:sldSz cy="5143500" cx="9144000"/>
  <p:notesSz cx="6858000" cy="9144000"/>
  <p:embeddedFontLst>
    <p:embeddedFont>
      <p:font typeface="Proxima Nova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AB78B6E-30B7-4550-8E55-D46A973C59BB}">
  <a:tblStyle styleId="{0AB78B6E-30B7-4550-8E55-D46A973C59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9" Type="http://schemas.openxmlformats.org/officeDocument/2006/relationships/slide" Target="slides/slide4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20" Type="http://schemas.openxmlformats.org/officeDocument/2006/relationships/slide" Target="slides/slide12.xml"/><Relationship Id="rId64" Type="http://schemas.openxmlformats.org/officeDocument/2006/relationships/font" Target="fonts/ProximaNova-bold.fntdata"/><Relationship Id="rId63" Type="http://schemas.openxmlformats.org/officeDocument/2006/relationships/font" Target="fonts/ProximaNova-regular.fntdata"/><Relationship Id="rId22" Type="http://schemas.openxmlformats.org/officeDocument/2006/relationships/slide" Target="slides/slide14.xml"/><Relationship Id="rId66" Type="http://schemas.openxmlformats.org/officeDocument/2006/relationships/font" Target="fonts/ProximaNova-boldItalic.fntdata"/><Relationship Id="rId21" Type="http://schemas.openxmlformats.org/officeDocument/2006/relationships/slide" Target="slides/slide13.xml"/><Relationship Id="rId65" Type="http://schemas.openxmlformats.org/officeDocument/2006/relationships/font" Target="fonts/ProximaNova-italic.fntdata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60" Type="http://schemas.openxmlformats.org/officeDocument/2006/relationships/slide" Target="slides/slide52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9" Type="http://schemas.openxmlformats.org/officeDocument/2006/relationships/slide" Target="slides/slide21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11" Type="http://schemas.openxmlformats.org/officeDocument/2006/relationships/slide" Target="slides/slide3.xml"/><Relationship Id="rId55" Type="http://schemas.openxmlformats.org/officeDocument/2006/relationships/slide" Target="slides/slide47.xml"/><Relationship Id="rId10" Type="http://schemas.openxmlformats.org/officeDocument/2006/relationships/slide" Target="slides/slide2.xml"/><Relationship Id="rId54" Type="http://schemas.openxmlformats.org/officeDocument/2006/relationships/slide" Target="slides/slide46.xml"/><Relationship Id="rId13" Type="http://schemas.openxmlformats.org/officeDocument/2006/relationships/slide" Target="slides/slide5.xml"/><Relationship Id="rId57" Type="http://schemas.openxmlformats.org/officeDocument/2006/relationships/slide" Target="slides/slide49.xml"/><Relationship Id="rId12" Type="http://schemas.openxmlformats.org/officeDocument/2006/relationships/slide" Target="slides/slide4.xml"/><Relationship Id="rId56" Type="http://schemas.openxmlformats.org/officeDocument/2006/relationships/slide" Target="slides/slide48.xml"/><Relationship Id="rId15" Type="http://schemas.openxmlformats.org/officeDocument/2006/relationships/slide" Target="slides/slide7.xml"/><Relationship Id="rId59" Type="http://schemas.openxmlformats.org/officeDocument/2006/relationships/slide" Target="slides/slide51.xml"/><Relationship Id="rId14" Type="http://schemas.openxmlformats.org/officeDocument/2006/relationships/slide" Target="slides/slide6.xml"/><Relationship Id="rId58" Type="http://schemas.openxmlformats.org/officeDocument/2006/relationships/slide" Target="slides/slide5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Shape 2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Shape 2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Shape 2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Shape 2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Shape 2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Shape 2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Shape 3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Shape 3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Shape 3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Shape 3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Shape 3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Shape 3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Shape 3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Shape 3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Shape 3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Shape 3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Shape 3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Shape 4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Prompt everyone to check they can login, ping something public such as google, check hana install files are in place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Shape 4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Shape 4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Shape 42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Shape 4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Shape 43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Shape 4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Shape 4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Shape 4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Shape 4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Shape 4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Shape 47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Shape 4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Shape 4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Shape 4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" name="Shape 4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Shape 4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Shape 5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Shape 5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Shape 5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Shape 5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Shape 5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Shape 5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" name="Shape 5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Shape 2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Shape 5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Shape 5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Shape 5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Shape 5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Shape 5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agenda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2" name="Shape 52"/>
          <p:cNvSpPr txBox="1"/>
          <p:nvPr>
            <p:ph idx="1" type="subTitle"/>
          </p:nvPr>
        </p:nvSpPr>
        <p:spPr>
          <a:xfrm>
            <a:off x="826650" y="1708181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subTitle"/>
          </p:nvPr>
        </p:nvSpPr>
        <p:spPr>
          <a:xfrm>
            <a:off x="826650" y="1999125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subTitle"/>
          </p:nvPr>
        </p:nvSpPr>
        <p:spPr>
          <a:xfrm>
            <a:off x="4630950" y="1708181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subTitle"/>
          </p:nvPr>
        </p:nvSpPr>
        <p:spPr>
          <a:xfrm>
            <a:off x="4630950" y="1999125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5" type="subTitle"/>
          </p:nvPr>
        </p:nvSpPr>
        <p:spPr>
          <a:xfrm>
            <a:off x="826650" y="2325375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6" type="subTitle"/>
          </p:nvPr>
        </p:nvSpPr>
        <p:spPr>
          <a:xfrm>
            <a:off x="826650" y="2616319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7" type="subTitle"/>
          </p:nvPr>
        </p:nvSpPr>
        <p:spPr>
          <a:xfrm>
            <a:off x="4630950" y="2325375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8" type="subTitle"/>
          </p:nvPr>
        </p:nvSpPr>
        <p:spPr>
          <a:xfrm>
            <a:off x="4630950" y="2616319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9" type="subTitle"/>
          </p:nvPr>
        </p:nvSpPr>
        <p:spPr>
          <a:xfrm>
            <a:off x="826650" y="2942569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3" type="subTitle"/>
          </p:nvPr>
        </p:nvSpPr>
        <p:spPr>
          <a:xfrm>
            <a:off x="826650" y="3233513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4" type="subTitle"/>
          </p:nvPr>
        </p:nvSpPr>
        <p:spPr>
          <a:xfrm>
            <a:off x="4630950" y="2942569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5" type="subTitle"/>
          </p:nvPr>
        </p:nvSpPr>
        <p:spPr>
          <a:xfrm>
            <a:off x="4630950" y="3233513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6" type="subTitle"/>
          </p:nvPr>
        </p:nvSpPr>
        <p:spPr>
          <a:xfrm>
            <a:off x="826650" y="3559763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7" type="subTitle"/>
          </p:nvPr>
        </p:nvSpPr>
        <p:spPr>
          <a:xfrm>
            <a:off x="826650" y="3850706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8" type="subTitle"/>
          </p:nvPr>
        </p:nvSpPr>
        <p:spPr>
          <a:xfrm>
            <a:off x="4630950" y="3559763"/>
            <a:ext cx="3753900" cy="2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9" type="subTitle"/>
          </p:nvPr>
        </p:nvSpPr>
        <p:spPr>
          <a:xfrm>
            <a:off x="4630950" y="3850706"/>
            <a:ext cx="3753900" cy="246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A3DBE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20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headline 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826650" y="1704884"/>
            <a:ext cx="7490700" cy="106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826700" y="1625925"/>
            <a:ext cx="74907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●"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○"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Proxima Nova"/>
              <a:buChar char="■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6" name="Shape 7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graphic righ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82670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1" name="Shape 8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left, text righ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4732350" y="1625925"/>
            <a:ext cx="3585000" cy="264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6" name="Shape 8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graphic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Shape 90"/>
          <p:cNvSpPr txBox="1"/>
          <p:nvPr>
            <p:ph idx="1" type="subTitle"/>
          </p:nvPr>
        </p:nvSpPr>
        <p:spPr>
          <a:xfrm>
            <a:off x="4968475" y="2753153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91" name="Shape 91"/>
          <p:cNvSpPr txBox="1"/>
          <p:nvPr>
            <p:ph idx="2" type="body"/>
          </p:nvPr>
        </p:nvSpPr>
        <p:spPr>
          <a:xfrm>
            <a:off x="4968350" y="3138578"/>
            <a:ext cx="3348900" cy="1341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2" name="Shape 92"/>
          <p:cNvSpPr txBox="1"/>
          <p:nvPr>
            <p:ph idx="3" type="subTitle"/>
          </p:nvPr>
        </p:nvSpPr>
        <p:spPr>
          <a:xfrm>
            <a:off x="826650" y="2753153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93" name="Shape 93"/>
          <p:cNvSpPr txBox="1"/>
          <p:nvPr>
            <p:ph idx="4" type="body"/>
          </p:nvPr>
        </p:nvSpPr>
        <p:spPr>
          <a:xfrm>
            <a:off x="826525" y="3138578"/>
            <a:ext cx="3348900" cy="1341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Shape 9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95" name="Shape 95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wo columns, 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" name="Shape 98"/>
          <p:cNvSpPr txBox="1"/>
          <p:nvPr>
            <p:ph idx="1" type="subTitle"/>
          </p:nvPr>
        </p:nvSpPr>
        <p:spPr>
          <a:xfrm>
            <a:off x="4968475" y="1867647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4968350" y="2367377"/>
            <a:ext cx="3348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0" name="Shape 100"/>
          <p:cNvSpPr txBox="1"/>
          <p:nvPr>
            <p:ph idx="3" type="subTitle"/>
          </p:nvPr>
        </p:nvSpPr>
        <p:spPr>
          <a:xfrm>
            <a:off x="826650" y="1867647"/>
            <a:ext cx="3348900" cy="49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01" name="Shape 101"/>
          <p:cNvSpPr txBox="1"/>
          <p:nvPr>
            <p:ph idx="4" type="body"/>
          </p:nvPr>
        </p:nvSpPr>
        <p:spPr>
          <a:xfrm>
            <a:off x="826525" y="2367377"/>
            <a:ext cx="3348900" cy="207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Shape 10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5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graphics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" name="Shape 106"/>
          <p:cNvSpPr txBox="1"/>
          <p:nvPr>
            <p:ph idx="1" type="subTitle"/>
          </p:nvPr>
        </p:nvSpPr>
        <p:spPr>
          <a:xfrm>
            <a:off x="826650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07" name="Shape 107"/>
          <p:cNvSpPr txBox="1"/>
          <p:nvPr>
            <p:ph idx="2" type="body"/>
          </p:nvPr>
        </p:nvSpPr>
        <p:spPr>
          <a:xfrm>
            <a:off x="826650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8" name="Shape 108"/>
          <p:cNvSpPr txBox="1"/>
          <p:nvPr>
            <p:ph idx="3" type="subTitle"/>
          </p:nvPr>
        </p:nvSpPr>
        <p:spPr>
          <a:xfrm>
            <a:off x="3467638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09" name="Shape 109"/>
          <p:cNvSpPr txBox="1"/>
          <p:nvPr>
            <p:ph idx="4" type="body"/>
          </p:nvPr>
        </p:nvSpPr>
        <p:spPr>
          <a:xfrm>
            <a:off x="34676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0" name="Shape 110"/>
          <p:cNvSpPr txBox="1"/>
          <p:nvPr>
            <p:ph idx="5" type="subTitle"/>
          </p:nvPr>
        </p:nvSpPr>
        <p:spPr>
          <a:xfrm>
            <a:off x="6108738" y="2644932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11" name="Shape 111"/>
          <p:cNvSpPr txBox="1"/>
          <p:nvPr>
            <p:ph idx="6" type="body"/>
          </p:nvPr>
        </p:nvSpPr>
        <p:spPr>
          <a:xfrm>
            <a:off x="6108738" y="3110231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2" name="Shape 11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13" name="Shape 113"/>
          <p:cNvSpPr txBox="1"/>
          <p:nvPr>
            <p:ph idx="7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hree columns, tex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Shape 116"/>
          <p:cNvSpPr txBox="1"/>
          <p:nvPr>
            <p:ph idx="1" type="subTitle"/>
          </p:nvPr>
        </p:nvSpPr>
        <p:spPr>
          <a:xfrm>
            <a:off x="826650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17" name="Shape 117"/>
          <p:cNvSpPr txBox="1"/>
          <p:nvPr>
            <p:ph idx="2" type="body"/>
          </p:nvPr>
        </p:nvSpPr>
        <p:spPr>
          <a:xfrm>
            <a:off x="826650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8" name="Shape 118"/>
          <p:cNvSpPr txBox="1"/>
          <p:nvPr>
            <p:ph idx="3" type="subTitle"/>
          </p:nvPr>
        </p:nvSpPr>
        <p:spPr>
          <a:xfrm>
            <a:off x="34676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19" name="Shape 119"/>
          <p:cNvSpPr txBox="1"/>
          <p:nvPr>
            <p:ph idx="4" type="body"/>
          </p:nvPr>
        </p:nvSpPr>
        <p:spPr>
          <a:xfrm>
            <a:off x="34676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0" name="Shape 120"/>
          <p:cNvSpPr txBox="1"/>
          <p:nvPr>
            <p:ph idx="5" type="subTitle"/>
          </p:nvPr>
        </p:nvSpPr>
        <p:spPr>
          <a:xfrm>
            <a:off x="6108738" y="1809825"/>
            <a:ext cx="2208600" cy="579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21" name="Shape 121"/>
          <p:cNvSpPr txBox="1"/>
          <p:nvPr>
            <p:ph idx="6" type="body"/>
          </p:nvPr>
        </p:nvSpPr>
        <p:spPr>
          <a:xfrm>
            <a:off x="6108738" y="2332275"/>
            <a:ext cx="2208600" cy="121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 algn="ctr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ctr">
              <a:spcBef>
                <a:spcPts val="48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36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36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36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2" name="Shape 12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7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top, graphic bottom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826650" y="1554319"/>
            <a:ext cx="7490700" cy="393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27" name="Shape 12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28" name="Shape 12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raphic top, text bottom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826650" y="3909498"/>
            <a:ext cx="7490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32" name="Shape 13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top, logos bot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826650" y="1512056"/>
            <a:ext cx="7490700" cy="879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37" name="Shape 13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top, text bot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826650" y="3738063"/>
            <a:ext cx="7490700" cy="715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 algn="ctr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 algn="ctr">
              <a:spcBef>
                <a:spcPts val="48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 algn="ctr">
              <a:spcBef>
                <a:spcPts val="48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 algn="ctr">
              <a:spcBef>
                <a:spcPts val="36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 algn="ctr">
              <a:spcBef>
                <a:spcPts val="36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 algn="ctr">
              <a:spcBef>
                <a:spcPts val="36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142" name="Shape 14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ext left, logos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826700" y="1625925"/>
            <a:ext cx="3585000" cy="2530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47" name="Shape 14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48" name="Shape 14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ogos left, text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4732350" y="1625925"/>
            <a:ext cx="3585000" cy="2536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52" name="Shape 15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rofile left, text righ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4934725" y="2048925"/>
            <a:ext cx="3382500" cy="1955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7" name="Shape 157"/>
          <p:cNvSpPr txBox="1"/>
          <p:nvPr>
            <p:ph idx="2" type="subTitle"/>
          </p:nvPr>
        </p:nvSpPr>
        <p:spPr>
          <a:xfrm>
            <a:off x="4943325" y="1834500"/>
            <a:ext cx="3382500" cy="328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/>
            </a:lvl9pPr>
          </a:lstStyle>
          <a:p/>
        </p:txBody>
      </p:sp>
      <p:sp>
        <p:nvSpPr>
          <p:cNvPr id="158" name="Shape 158"/>
          <p:cNvSpPr txBox="1"/>
          <p:nvPr>
            <p:ph idx="3" type="subTitle"/>
          </p:nvPr>
        </p:nvSpPr>
        <p:spPr>
          <a:xfrm>
            <a:off x="826650" y="2625314"/>
            <a:ext cx="3112800" cy="1328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rgbClr val="004153"/>
                </a:solidFill>
              </a:defRPr>
            </a:lvl9pPr>
          </a:lstStyle>
          <a:p/>
        </p:txBody>
      </p:sp>
      <p:sp>
        <p:nvSpPr>
          <p:cNvPr id="159" name="Shape 15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Proxima Nova"/>
              <a:buNone/>
              <a:defRPr b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b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60" name="Shape 160"/>
          <p:cNvSpPr txBox="1"/>
          <p:nvPr>
            <p:ph idx="4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blue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re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rtl="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re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uc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na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theme" Target="../theme/theme3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2.xml"/><Relationship Id="rId19" Type="http://schemas.openxmlformats.org/officeDocument/2006/relationships/theme" Target="../theme/theme4.xml"/><Relationship Id="rId6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  <a:defRPr sz="3000">
                <a:solidFill>
                  <a:schemeClr val="dk1"/>
                </a:solidFill>
              </a:defRPr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sz="2400">
                <a:solidFill>
                  <a:schemeClr val="dk1"/>
                </a:solidFill>
              </a:defRPr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■"/>
              <a:defRPr sz="24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  <a:endParaRPr sz="1300">
              <a:solidFill>
                <a:schemeClr val="dk1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_large.png" id="31" name="Shape 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42000" y="1505844"/>
            <a:ext cx="1455250" cy="4705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3"/>
    <p:sldLayoutId id="2147483655" r:id="rId4"/>
    <p:sldLayoutId id="2147483656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idx="1" type="body"/>
          </p:nvPr>
        </p:nvSpPr>
        <p:spPr>
          <a:xfrm>
            <a:off x="826650" y="1360219"/>
            <a:ext cx="74907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7" name="Shape 47"/>
          <p:cNvSpPr txBox="1"/>
          <p:nvPr/>
        </p:nvSpPr>
        <p:spPr>
          <a:xfrm>
            <a:off x="413050" y="4733944"/>
            <a:ext cx="7659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descr="logo_interior_xsmall_white.png" id="48" name="Shape 4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27450" y="4819525"/>
            <a:ext cx="654675" cy="209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Shape 4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3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descr="logo_interior_xsmall_white.png" id="163" name="Shape 1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27450" y="4819525"/>
            <a:ext cx="654675" cy="209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3"/>
    <p:sldLayoutId id="2147483674" r:id="rId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access.redhat.com/solutions/2670361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6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5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9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1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s://wiki.scn.sap.com/wiki/display/ATopics/SAP+GUI+Family" TargetMode="Externa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p.hana.ondemand.com/dps/d/preview/ec5624d5073d4c949b42bf284742748d/1.0/en-US/frameset.htm" TargetMode="External"/><Relationship Id="rId4" Type="http://schemas.openxmlformats.org/officeDocument/2006/relationships/hyperlink" Target="https://launchpad.support.sap.com/#/notes/0002002167" TargetMode="External"/><Relationship Id="rId5" Type="http://schemas.openxmlformats.org/officeDocument/2006/relationships/hyperlink" Target="https://launchpad.support.sap.com/#/notes/0001496410" TargetMode="External"/><Relationship Id="rId6" Type="http://schemas.openxmlformats.org/officeDocument/2006/relationships/hyperlink" Target="https://launchpad.support.sap.com/#/notes/0001631106" TargetMode="Externa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3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7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3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2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54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1821825" y="2171700"/>
            <a:ext cx="5943600" cy="68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Training</a:t>
            </a:r>
            <a:endParaRPr/>
          </a:p>
        </p:txBody>
      </p:sp>
      <p:sp>
        <p:nvSpPr>
          <p:cNvPr id="173" name="Shape 173"/>
          <p:cNvSpPr txBox="1"/>
          <p:nvPr>
            <p:ph idx="1" type="subTitle"/>
          </p:nvPr>
        </p:nvSpPr>
        <p:spPr>
          <a:xfrm>
            <a:off x="1821825" y="3048000"/>
            <a:ext cx="5029200" cy="28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Netweaver Installation</a:t>
            </a:r>
            <a:endParaRPr/>
          </a:p>
        </p:txBody>
      </p:sp>
      <p:sp>
        <p:nvSpPr>
          <p:cNvPr id="174" name="Shape 174"/>
          <p:cNvSpPr txBox="1"/>
          <p:nvPr>
            <p:ph idx="2" type="subTitle"/>
          </p:nvPr>
        </p:nvSpPr>
        <p:spPr>
          <a:xfrm>
            <a:off x="1821825" y="3505200"/>
            <a:ext cx="4572000" cy="12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 Rees / Frank Danapfel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28th Sept 2016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Shape 25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DOWNLOADING NETWEAVER MEDIA</a:t>
            </a:r>
            <a:endParaRPr/>
          </a:p>
        </p:txBody>
      </p:sp>
      <p:sp>
        <p:nvSpPr>
          <p:cNvPr id="252" name="Shape 252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SWPM</a:t>
            </a:r>
            <a:endParaRPr/>
          </a:p>
        </p:txBody>
      </p:sp>
      <p:pic>
        <p:nvPicPr>
          <p:cNvPr descr="Screen Shot 2016-09-26 at 14.11.39.png" id="253" name="Shape 2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925" y="1282776"/>
            <a:ext cx="3573269" cy="3389887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Shape 254"/>
          <p:cNvSpPr txBox="1"/>
          <p:nvPr>
            <p:ph idx="4294967295" type="body"/>
          </p:nvPr>
        </p:nvSpPr>
        <p:spPr>
          <a:xfrm>
            <a:off x="4037200" y="1415600"/>
            <a:ext cx="4635300" cy="32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Navigate to: https://support.sap.com/swdc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Login with S-User, Select ‘Software Downloads’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&gt; By Alphabetical Index (A-Z) </a:t>
            </a:r>
            <a:endParaRPr sz="1000"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N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NETWEAVER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NETWEAVER 7.5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SOFTWARE PROVISIONING MGR 1.0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SUPPORT PACKAGE PATCHES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SWPM 1.0 SP17 for NW higher than 7.0x</a:t>
            </a:r>
            <a:endParaRPr sz="1000"/>
          </a:p>
          <a:p>
            <a: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</a:pPr>
            <a:r>
              <a:rPr lang="en"/>
              <a:t>Download version ‘for NW higher than NW7.0x’</a:t>
            </a:r>
            <a:endParaRPr sz="10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0" name="Shape 26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DOWNLOADING NETWEAVER MEDIA</a:t>
            </a:r>
            <a:endParaRPr/>
          </a:p>
        </p:txBody>
      </p:sp>
      <p:sp>
        <p:nvSpPr>
          <p:cNvPr id="261" name="Shape 261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KERNEL</a:t>
            </a:r>
            <a:endParaRPr/>
          </a:p>
        </p:txBody>
      </p:sp>
      <p:pic>
        <p:nvPicPr>
          <p:cNvPr descr="Screen Shot 2016-09-26 at 14.17.11.png"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925" y="1516914"/>
            <a:ext cx="3573269" cy="2921609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Shape 263"/>
          <p:cNvSpPr txBox="1"/>
          <p:nvPr>
            <p:ph idx="4294967295" type="body"/>
          </p:nvPr>
        </p:nvSpPr>
        <p:spPr>
          <a:xfrm>
            <a:off x="4037200" y="1415600"/>
            <a:ext cx="4635300" cy="32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Navigate to: https://support.sap.com/swdc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Login with S-User, Select ‘Software Downloads’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&gt; By Alphabetical Index (A-Z) </a:t>
            </a:r>
            <a:endParaRPr sz="1000"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N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NETWEAVER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NETWEAVER 7.5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KERNEL 7.45 64-BIT UNICODE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INSTALLATION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SWPM 1.0 SP17 for NW higher than 7.0x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Ensure ‘LINUX’ selected in the drop down</a:t>
            </a:r>
            <a:endParaRPr sz="1000"/>
          </a:p>
          <a:p>
            <a: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</a:pPr>
            <a:r>
              <a:rPr lang="en"/>
              <a:t>Download version ‘SAP Kernel 7.45 Linux on x86_64 64bit - NW 7.5’</a:t>
            </a:r>
            <a:endParaRPr sz="10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9" name="Shape 26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DOWNLOADING NETWEAVER MEDIA</a:t>
            </a:r>
            <a:endParaRPr/>
          </a:p>
        </p:txBody>
      </p:sp>
      <p:sp>
        <p:nvSpPr>
          <p:cNvPr id="270" name="Shape 270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MAXDB DATABASE &amp; INSTALLATION EXPORT</a:t>
            </a:r>
            <a:endParaRPr/>
          </a:p>
        </p:txBody>
      </p:sp>
      <p:sp>
        <p:nvSpPr>
          <p:cNvPr id="271" name="Shape 271"/>
          <p:cNvSpPr txBox="1"/>
          <p:nvPr>
            <p:ph idx="4294967295" type="body"/>
          </p:nvPr>
        </p:nvSpPr>
        <p:spPr>
          <a:xfrm>
            <a:off x="463925" y="1415600"/>
            <a:ext cx="8208600" cy="32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Navigate to: https://support.sap.com/swdc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Login with S-User, Select ‘Software Downloads’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&gt; By Alphabetical Index (A-Z) </a:t>
            </a:r>
            <a:endParaRPr sz="1000"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N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NETWEAVER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SAP NETWEAVER 7.5 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INSTALLATION AND UPGRADE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&gt; Ensure ‘LINUX’ AND ‘MAXDB’ in the corresponding drop downs</a:t>
            </a:r>
            <a:endParaRPr sz="1000"/>
          </a:p>
          <a:p>
            <a: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</a:pPr>
            <a:r>
              <a:rPr lang="en"/>
              <a:t>Download version ‘Presentation - MaxDB Release 7.9.8.23’ for DB</a:t>
            </a:r>
            <a:endParaRPr/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Download version ‘NW 7.5 Installation Export’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7" name="Shape 27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 &amp; UNZIP MEDIA</a:t>
            </a:r>
            <a:endParaRPr/>
          </a:p>
        </p:txBody>
      </p:sp>
      <p:sp>
        <p:nvSpPr>
          <p:cNvPr id="278" name="Shape 278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KERNEL, MAXDB &amp; INSTALLATION EXPORT (ALREADY DONE ON AWS)</a:t>
            </a:r>
            <a:endParaRPr/>
          </a:p>
        </p:txBody>
      </p:sp>
      <p:sp>
        <p:nvSpPr>
          <p:cNvPr id="279" name="Shape 279"/>
          <p:cNvSpPr txBox="1"/>
          <p:nvPr>
            <p:ph idx="4294967295" type="body"/>
          </p:nvPr>
        </p:nvSpPr>
        <p:spPr>
          <a:xfrm>
            <a:off x="463925" y="1415600"/>
            <a:ext cx="8208600" cy="32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All downloaded in ZIP format to /nwinstall</a:t>
            </a:r>
            <a:endParaRPr/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Unzip and for organization, put in respective directories (directory organisation and naming is advisory, not mandatory): 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280" name="Shape 280"/>
          <p:cNvGraphicFramePr/>
          <p:nvPr/>
        </p:nvGraphicFramePr>
        <p:xfrm>
          <a:off x="646700" y="285801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{0AB78B6E-30B7-4550-8E55-D46A973C59BB}</a:tableStyleId>
              </a:tblPr>
              <a:tblGrid>
                <a:gridCol w="3837075"/>
                <a:gridCol w="3837075"/>
              </a:tblGrid>
              <a:tr h="303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ARCHIVE</a:t>
                      </a:r>
                      <a:endParaRPr sz="12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DIRECTORY</a:t>
                      </a:r>
                      <a:endParaRPr sz="12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</a:tr>
              <a:tr h="2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51050082_3.ZIP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/nwinstall/sapkernel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</a:tr>
              <a:tr h="2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51050545_8.ZIP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/nwinstall/RDBMS_MaxDB_7.9_RDBMS___SP8_Build_35_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</a:tr>
              <a:tr h="2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51050576_3.ZIP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/nwinstall/installexport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6" name="Shape 286"/>
          <p:cNvSpPr txBox="1"/>
          <p:nvPr>
            <p:ph idx="1" type="body"/>
          </p:nvPr>
        </p:nvSpPr>
        <p:spPr>
          <a:xfrm>
            <a:off x="826700" y="1063200"/>
            <a:ext cx="7490700" cy="101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SWPM is in CAR archive, unpack to a subdirectory with the following:</a:t>
            </a:r>
            <a:endParaRPr/>
          </a:p>
        </p:txBody>
      </p:sp>
      <p:sp>
        <p:nvSpPr>
          <p:cNvPr id="287" name="Shape 28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UNPACKING SWPM WITH SAPCAR</a:t>
            </a:r>
            <a:endParaRPr/>
          </a:p>
        </p:txBody>
      </p:sp>
      <p:sp>
        <p:nvSpPr>
          <p:cNvPr id="288" name="Shape 288"/>
          <p:cNvSpPr txBox="1"/>
          <p:nvPr/>
        </p:nvSpPr>
        <p:spPr>
          <a:xfrm>
            <a:off x="826650" y="1795500"/>
            <a:ext cx="7490700" cy="15714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en">
                <a:latin typeface="Consolas"/>
                <a:ea typeface="Consolas"/>
                <a:cs typeface="Consolas"/>
                <a:sym typeface="Consolas"/>
              </a:rPr>
              <a:t>cd /nwinstall</a:t>
            </a:r>
            <a:br>
              <a:rPr i="1" lang="en">
                <a:latin typeface="Consolas"/>
                <a:ea typeface="Consolas"/>
                <a:cs typeface="Consolas"/>
                <a:sym typeface="Consolas"/>
              </a:rPr>
            </a:br>
            <a:br>
              <a:rPr i="1" lang="en">
                <a:latin typeface="Consolas"/>
                <a:ea typeface="Consolas"/>
                <a:cs typeface="Consolas"/>
                <a:sym typeface="Consolas"/>
              </a:rPr>
            </a:br>
            <a:r>
              <a:rPr i="1" lang="en">
                <a:latin typeface="Consolas"/>
                <a:ea typeface="Consolas"/>
                <a:cs typeface="Consolas"/>
                <a:sym typeface="Consolas"/>
              </a:rPr>
              <a:t>chmod +x SAPCAR_712-80000935.EXE</a:t>
            </a:r>
            <a:br>
              <a:rPr i="1" lang="en">
                <a:latin typeface="Consolas"/>
                <a:ea typeface="Consolas"/>
                <a:cs typeface="Consolas"/>
                <a:sym typeface="Consolas"/>
              </a:rPr>
            </a:br>
            <a:r>
              <a:rPr i="1" lang="en">
                <a:latin typeface="Consolas"/>
                <a:ea typeface="Consolas"/>
                <a:cs typeface="Consolas"/>
                <a:sym typeface="Consolas"/>
              </a:rPr>
              <a:t>mkdir swpm</a:t>
            </a:r>
            <a:br>
              <a:rPr i="1" lang="en">
                <a:latin typeface="Consolas"/>
                <a:ea typeface="Consolas"/>
                <a:cs typeface="Consolas"/>
                <a:sym typeface="Consolas"/>
              </a:rPr>
            </a:br>
            <a:r>
              <a:rPr i="1" lang="en">
                <a:latin typeface="Consolas"/>
                <a:ea typeface="Consolas"/>
                <a:cs typeface="Consolas"/>
                <a:sym typeface="Consolas"/>
              </a:rPr>
              <a:t>./SAPCAR_712-80000935.EXE -R swpm/ -xvf SWPM10SP17_5-20009701.SAR</a:t>
            </a:r>
            <a:endParaRPr i="1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4" name="Shape 29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RESULTING /nwinstall</a:t>
            </a:r>
            <a:endParaRPr/>
          </a:p>
        </p:txBody>
      </p:sp>
      <p:sp>
        <p:nvSpPr>
          <p:cNvPr id="295" name="Shape 295"/>
          <p:cNvSpPr txBox="1"/>
          <p:nvPr/>
        </p:nvSpPr>
        <p:spPr>
          <a:xfrm>
            <a:off x="826700" y="1506250"/>
            <a:ext cx="7490700" cy="29382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latin typeface="Consolas"/>
                <a:ea typeface="Consolas"/>
                <a:cs typeface="Consolas"/>
                <a:sym typeface="Consolas"/>
              </a:rPr>
              <a:t>[root@ip-10-0-1-140 nwinstall]# tree -L 1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.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51050082_3.ZIP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51050545_8.ZIP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51050576_3.ZIP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FILELIST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installexport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RDBMS_MaxDB_7.9_RDBMS___SP8_Build_35_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SAPCAR_712-80000935.EXE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sapkernel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├── swpm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r>
              <a:rPr lang="en">
                <a:latin typeface="Consolas"/>
                <a:ea typeface="Consolas"/>
                <a:cs typeface="Consolas"/>
                <a:sym typeface="Consolas"/>
              </a:rPr>
              <a:t>└──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SWPM10SP17_5-20009701.SAR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MACHINE PREP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6" name="Shape 306"/>
          <p:cNvSpPr txBox="1"/>
          <p:nvPr>
            <p:ph idx="1" type="body"/>
          </p:nvPr>
        </p:nvSpPr>
        <p:spPr>
          <a:xfrm>
            <a:off x="826700" y="1063200"/>
            <a:ext cx="7490700" cy="31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RHEL For SAP BUSINESS APPLICATIONS SKU is available in:</a:t>
            </a:r>
            <a:endParaRPr/>
          </a:p>
          <a:p>
            <a: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b="1" lang="en"/>
              <a:t>PREMIUM</a:t>
            </a:r>
            <a:r>
              <a:rPr lang="en"/>
              <a:t> - Includes RHEL EUS Entitlements and .z channels for BUS. APPS pkgs</a:t>
            </a:r>
            <a:endParaRPr/>
          </a:p>
          <a:p>
            <a: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b="1" lang="en"/>
              <a:t>STANDARD</a:t>
            </a:r>
            <a:r>
              <a:rPr lang="en"/>
              <a:t> - No EUS, Standard support SLA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Netweaver is certified by RHEL Major Release - check the PAM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Subscribe using the following, minimum required channels to register system to use latest RHEL 7 release and Business Apps packages</a:t>
            </a:r>
            <a:endParaRPr/>
          </a:p>
        </p:txBody>
      </p:sp>
      <p:sp>
        <p:nvSpPr>
          <p:cNvPr id="307" name="Shape 30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RH CHANNEL SUBSCRIPTION</a:t>
            </a:r>
            <a:endParaRPr/>
          </a:p>
        </p:txBody>
      </p:sp>
      <p:sp>
        <p:nvSpPr>
          <p:cNvPr id="308" name="Shape 308"/>
          <p:cNvSpPr txBox="1"/>
          <p:nvPr/>
        </p:nvSpPr>
        <p:spPr>
          <a:xfrm>
            <a:off x="826650" y="2964450"/>
            <a:ext cx="7490700" cy="10632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subscription-manager register --username=rhn_username --password=your_password</a:t>
            </a:r>
            <a:b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subscription-manager attach</a:t>
            </a:r>
            <a:b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subscription-manager repos --disable=*</a:t>
            </a:r>
            <a:b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subscription-manager repos --enable=rhel-7-server-rpms --enable=rhel-sap-for-rhel-7-server-rpms</a:t>
            </a:r>
            <a:endParaRPr i="1" sz="11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4" name="Shape 314"/>
          <p:cNvSpPr txBox="1"/>
          <p:nvPr>
            <p:ph idx="1" type="body"/>
          </p:nvPr>
        </p:nvSpPr>
        <p:spPr>
          <a:xfrm>
            <a:off x="826700" y="1063200"/>
            <a:ext cx="7490700" cy="5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Verify repositories &amp; list out the packages in the SAP NW Channel:</a:t>
            </a:r>
            <a:endParaRPr/>
          </a:p>
        </p:txBody>
      </p:sp>
      <p:sp>
        <p:nvSpPr>
          <p:cNvPr id="315" name="Shape 31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RH CHANNEL SUBSCRIPTION</a:t>
            </a:r>
            <a:endParaRPr/>
          </a:p>
        </p:txBody>
      </p:sp>
      <p:sp>
        <p:nvSpPr>
          <p:cNvPr id="316" name="Shape 316"/>
          <p:cNvSpPr txBox="1"/>
          <p:nvPr/>
        </p:nvSpPr>
        <p:spPr>
          <a:xfrm>
            <a:off x="826650" y="1683450"/>
            <a:ext cx="7490700" cy="28953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yum --disablerepo="*" --enablerepo="rhel-sap-for-rhel-7-server-rpms" list available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Loaded plugins: amazon-id, rhui-lb, search-disabled-repos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Available Packages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compat-locales-sap.x86_64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1.0.8-4.el7 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compat-locales-sap-common.x86_64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1.0.8-4.el7 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compat-sap-c++-5.x86_64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 5.3.1-6.el7_2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resource-agents-sap.x86_64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3.9.5-54.el7_2.17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sapconf.noarch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           0.98-7.el7  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tuned-profiles-sap.noarch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2.5.1-4.el7_2.6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vhostmd.x86_64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          0.5-11.el7_0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vm-dump-metrics.i686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     0.5-11.el7_0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vm-dump-metrics.x86_64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     0.5-11.el7_0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vm-dump-metrics-devel.i686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0.5-11.el7_0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vm-dump-metrics-devel.x86_64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0.5-11.el7_0                    	rhel-sap-for-rhel-7-server-rpms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2" name="Shape 322"/>
          <p:cNvSpPr txBox="1"/>
          <p:nvPr>
            <p:ph idx="1" type="body"/>
          </p:nvPr>
        </p:nvSpPr>
        <p:spPr>
          <a:xfrm>
            <a:off x="826700" y="1063200"/>
            <a:ext cx="7490700" cy="289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Forward and Reverse DNS should be configured for the host</a:t>
            </a:r>
            <a:endParaRPr/>
          </a:p>
          <a:p>
            <a: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/>
              <a:t>‘hostname’ and ‘hostname -s’ should output the same value</a:t>
            </a:r>
            <a:endParaRPr/>
          </a:p>
          <a:p>
            <a: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/>
              <a:t>For the workshop we make an entry in /etc/hosts</a:t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Stop &amp; disable firewalld &amp; disable selinux:</a:t>
            </a:r>
            <a:endParaRPr/>
          </a:p>
        </p:txBody>
      </p:sp>
      <p:sp>
        <p:nvSpPr>
          <p:cNvPr id="323" name="Shape 32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HOSTNAME &amp; SERVICES</a:t>
            </a:r>
            <a:endParaRPr/>
          </a:p>
        </p:txBody>
      </p:sp>
      <p:sp>
        <p:nvSpPr>
          <p:cNvPr id="324" name="Shape 324"/>
          <p:cNvSpPr txBox="1"/>
          <p:nvPr/>
        </p:nvSpPr>
        <p:spPr>
          <a:xfrm>
            <a:off x="826650" y="1977450"/>
            <a:ext cx="7490700" cy="9066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hostnamectl set-hostname `hostname -s`</a:t>
            </a:r>
            <a:endParaRPr i="1"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Consolas"/>
                <a:ea typeface="Consolas"/>
                <a:cs typeface="Consolas"/>
                <a:sym typeface="Consolas"/>
              </a:rPr>
              <a:t>vi /etc/hosts</a:t>
            </a:r>
            <a:endParaRPr i="1"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Consolas"/>
                <a:ea typeface="Consolas"/>
                <a:cs typeface="Consolas"/>
                <a:sym typeface="Consolas"/>
              </a:rPr>
              <a:t>&lt;aws private ip&gt;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b="1" lang="en" sz="1000">
                <a:latin typeface="Consolas"/>
                <a:ea typeface="Consolas"/>
                <a:cs typeface="Consolas"/>
                <a:sym typeface="Consolas"/>
              </a:rPr>
              <a:t>&lt;hostname&gt;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.eu-central-1.compute.internal   </a:t>
            </a:r>
            <a:r>
              <a:rPr b="1" lang="en" sz="1000">
                <a:latin typeface="Consolas"/>
                <a:ea typeface="Consolas"/>
                <a:cs typeface="Consolas"/>
                <a:sym typeface="Consolas"/>
              </a:rPr>
              <a:t>&lt;hostname&gt;</a:t>
            </a:r>
            <a:endParaRPr b="1"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25" name="Shape 325"/>
          <p:cNvSpPr txBox="1"/>
          <p:nvPr/>
        </p:nvSpPr>
        <p:spPr>
          <a:xfrm>
            <a:off x="826700" y="3374125"/>
            <a:ext cx="7490700" cy="10092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systemctl disable firewalld; systemctl stop firewalld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setenforce 0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sed -i 's/SELINUX=enforcing/SELINUX=permissive/'  /etc/sysconfig/selinux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4437225" y="1722250"/>
            <a:ext cx="3879900" cy="228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>
              <a:spcBef>
                <a:spcPts val="6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Step through process to go from a vanilla RHEL install to completed NW 7.5HANA install</a:t>
            </a:r>
            <a:endParaRPr/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Understand finding media on the SAP Marketplace</a:t>
            </a:r>
            <a:endParaRPr/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Learn where to find associated installation guides</a:t>
            </a:r>
            <a:endParaRPr/>
          </a:p>
          <a:p>
            <a: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Connect to NW using SAP-GUI</a:t>
            </a:r>
            <a:endParaRPr/>
          </a:p>
        </p:txBody>
      </p:sp>
      <p:sp>
        <p:nvSpPr>
          <p:cNvPr id="181" name="Shape 18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Objective</a:t>
            </a:r>
            <a:endParaRPr/>
          </a:p>
        </p:txBody>
      </p:sp>
      <p:sp>
        <p:nvSpPr>
          <p:cNvPr id="182" name="Shape 182"/>
          <p:cNvSpPr txBox="1"/>
          <p:nvPr>
            <p:ph idx="4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Netweaver ABAP Single Host (Scale-Up) Deployed on a RHEL 7.2 Server in AWS</a:t>
            </a:r>
            <a:endParaRPr/>
          </a:p>
        </p:txBody>
      </p:sp>
      <p:pic>
        <p:nvPicPr>
          <p:cNvPr descr="Screen Shot 2016-09-27 at 12.12.01.png" id="183" name="Shape 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8156" y="1258575"/>
            <a:ext cx="2461469" cy="337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Shape 184"/>
          <p:cNvSpPr/>
          <p:nvPr/>
        </p:nvSpPr>
        <p:spPr>
          <a:xfrm>
            <a:off x="1039550" y="2342900"/>
            <a:ext cx="2886000" cy="2391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85" name="Shape 185"/>
          <p:cNvCxnSpPr/>
          <p:nvPr/>
        </p:nvCxnSpPr>
        <p:spPr>
          <a:xfrm flipH="1" rot="10800000">
            <a:off x="1598125" y="2684100"/>
            <a:ext cx="721500" cy="6363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1" name="Shape 331"/>
          <p:cNvSpPr txBox="1"/>
          <p:nvPr>
            <p:ph idx="1" type="body"/>
          </p:nvPr>
        </p:nvSpPr>
        <p:spPr>
          <a:xfrm>
            <a:off x="826650" y="1512375"/>
            <a:ext cx="74907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Server should be configured per note 2002167:</a:t>
            </a:r>
            <a:endParaRPr/>
          </a:p>
          <a:p>
            <a: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/>
              <a:t>https://launchpad.support.sap.com/#/notes/0002002167</a:t>
            </a:r>
            <a:endParaRPr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Shape 33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ESSENTIAL PKGS &amp; KERNEL PARAMETERS</a:t>
            </a:r>
            <a:endParaRPr/>
          </a:p>
        </p:txBody>
      </p:sp>
      <p:sp>
        <p:nvSpPr>
          <p:cNvPr id="333" name="Shape 333"/>
          <p:cNvSpPr txBox="1"/>
          <p:nvPr/>
        </p:nvSpPr>
        <p:spPr>
          <a:xfrm>
            <a:off x="1072800" y="2362175"/>
            <a:ext cx="7490700" cy="6060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yum install sapconf -y</a:t>
            </a:r>
            <a:b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sapconf -n</a:t>
            </a:r>
            <a:endParaRPr b="1"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34" name="Shape 334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AUTO-CONFIGURE AS MUCH AS POSSIBLE WITH sapconf</a:t>
            </a:r>
            <a:endParaRPr/>
          </a:p>
        </p:txBody>
      </p:sp>
      <p:sp>
        <p:nvSpPr>
          <p:cNvPr id="335" name="Shape 335"/>
          <p:cNvSpPr txBox="1"/>
          <p:nvPr/>
        </p:nvSpPr>
        <p:spPr>
          <a:xfrm>
            <a:off x="1138525" y="3371525"/>
            <a:ext cx="7425000" cy="11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</a:rPr>
              <a:t>NOTE: For Netweaver 7.51 and greater on RHEL6 you need to install compat-sap-c++ and link the library to /usr/sap/lib. </a:t>
            </a:r>
            <a:endParaRPr>
              <a:solidFill>
                <a:srgbClr val="EFEFEF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</a:rPr>
              <a:t>See also: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https://access.redhat.com/solutions/2670361</a:t>
            </a:r>
            <a:r>
              <a:rPr lang="en">
                <a:solidFill>
                  <a:srgbClr val="EFEFEF"/>
                </a:solidFill>
              </a:rPr>
              <a:t> </a:t>
            </a:r>
            <a:endParaRPr>
              <a:solidFill>
                <a:srgbClr val="EFEFE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1" name="Shape 34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ESSENTIAL PKGS &amp; KERNEL PARAMETERS</a:t>
            </a:r>
            <a:endParaRPr/>
          </a:p>
        </p:txBody>
      </p:sp>
      <p:sp>
        <p:nvSpPr>
          <p:cNvPr id="342" name="Shape 342"/>
          <p:cNvSpPr txBox="1"/>
          <p:nvPr/>
        </p:nvSpPr>
        <p:spPr>
          <a:xfrm>
            <a:off x="826650" y="1310250"/>
            <a:ext cx="7490700" cy="5517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sapconf -n</a:t>
            </a:r>
            <a:endParaRPr b="1"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43" name="Shape 34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AUTO-CONFIGURE AS MUCH AS POSSIBLE WITH sapconf</a:t>
            </a:r>
            <a:endParaRPr/>
          </a:p>
        </p:txBody>
      </p:sp>
      <p:pic>
        <p:nvPicPr>
          <p:cNvPr descr="Screen Shot 2016-09-26 at 21.11.58.png" id="344" name="Shape 3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1175" y="1518525"/>
            <a:ext cx="5501651" cy="321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0" name="Shape 35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ESSENTIAL PKGS &amp; KERNEL PARAMETERS</a:t>
            </a:r>
            <a:endParaRPr/>
          </a:p>
        </p:txBody>
      </p:sp>
      <p:sp>
        <p:nvSpPr>
          <p:cNvPr id="351" name="Shape 351"/>
          <p:cNvSpPr txBox="1"/>
          <p:nvPr/>
        </p:nvSpPr>
        <p:spPr>
          <a:xfrm>
            <a:off x="826650" y="1318025"/>
            <a:ext cx="7490700" cy="5517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</a:t>
            </a: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apconf -f</a:t>
            </a:r>
            <a:endParaRPr b="1"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52" name="Shape 352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AUTO-CONFIGURE AS MUCH AS POSSIBLE WITH sapconf</a:t>
            </a:r>
            <a:endParaRPr/>
          </a:p>
        </p:txBody>
      </p:sp>
      <p:sp>
        <p:nvSpPr>
          <p:cNvPr id="353" name="Shape 353"/>
          <p:cNvSpPr txBox="1"/>
          <p:nvPr>
            <p:ph idx="1" type="body"/>
          </p:nvPr>
        </p:nvSpPr>
        <p:spPr>
          <a:xfrm>
            <a:off x="826650" y="1758500"/>
            <a:ext cx="7490700" cy="63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Char char="●"/>
            </a:pPr>
            <a:r>
              <a:rPr lang="en"/>
              <a:t>Check applied changes (kernel params):</a:t>
            </a:r>
            <a:endParaRPr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 txBox="1"/>
          <p:nvPr/>
        </p:nvSpPr>
        <p:spPr>
          <a:xfrm>
            <a:off x="826650" y="2156700"/>
            <a:ext cx="7490700" cy="25290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tuned-adm active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Current active profile: sap-netweaver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cat /usr/lib/tuned/sap-netweaver/tuned.conf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[main]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include=throughput-performance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[sysctl]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kernel.sem = 1250 256000 100 8192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vm.max_map_count = 2000000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[script]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script=script.sh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0" name="Shape 36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ESSENTIAL PKGS &amp; KERNEL PARAMETERS</a:t>
            </a:r>
            <a:endParaRPr/>
          </a:p>
        </p:txBody>
      </p:sp>
      <p:sp>
        <p:nvSpPr>
          <p:cNvPr id="361" name="Shape 361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AUTO-CONFIGURE AS MUCH AS POSSIBLE WITH sapconf</a:t>
            </a:r>
            <a:endParaRPr/>
          </a:p>
        </p:txBody>
      </p:sp>
      <p:sp>
        <p:nvSpPr>
          <p:cNvPr id="362" name="Shape 362"/>
          <p:cNvSpPr txBox="1"/>
          <p:nvPr>
            <p:ph idx="1" type="body"/>
          </p:nvPr>
        </p:nvSpPr>
        <p:spPr>
          <a:xfrm>
            <a:off x="826650" y="1355100"/>
            <a:ext cx="7490700" cy="63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Char char="●"/>
            </a:pPr>
            <a:r>
              <a:rPr lang="en"/>
              <a:t>Check applied changes (limits):</a:t>
            </a:r>
            <a:endParaRPr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Shape 363"/>
          <p:cNvSpPr txBox="1"/>
          <p:nvPr/>
        </p:nvSpPr>
        <p:spPr>
          <a:xfrm>
            <a:off x="826650" y="1830875"/>
            <a:ext cx="7490700" cy="28548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cat /etc/security/limits.d/99-sap-limits.conf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# Added by sapconf on 2016-09-26 19:11:10 UTC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@sapsys hard nofile 32800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# Added by sapconf on 2016-09-26 19:11:10 UTC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@sapsys soft nofile 32800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# Added by sapconf on 2016-09-26 19:11:10 UTC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@sdba hard nofile 32800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# Added by sapconf on 2016-09-26 19:11:10 UTC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@sdba soft nofile 32800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# Added by sapconf on 2016-09-26 19:11:10 UTC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@dba hard nofile 32800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# Added by sapconf on 2016-09-26 19:11:10 UTC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@dba soft nofile 32800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9" name="Shape 36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ESSENTIAL PKGS &amp; KERNEL PARAMETERS</a:t>
            </a:r>
            <a:endParaRPr/>
          </a:p>
        </p:txBody>
      </p:sp>
      <p:sp>
        <p:nvSpPr>
          <p:cNvPr id="370" name="Shape 370"/>
          <p:cNvSpPr txBox="1"/>
          <p:nvPr>
            <p:ph idx="1" type="body"/>
          </p:nvPr>
        </p:nvSpPr>
        <p:spPr>
          <a:xfrm>
            <a:off x="826650" y="1355100"/>
            <a:ext cx="7490700" cy="63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Char char="●"/>
            </a:pPr>
            <a:r>
              <a:rPr lang="en"/>
              <a:t>Amend shmall and shmmax:</a:t>
            </a:r>
            <a:endParaRPr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Shape 371"/>
          <p:cNvSpPr txBox="1"/>
          <p:nvPr/>
        </p:nvSpPr>
        <p:spPr>
          <a:xfrm>
            <a:off x="826650" y="2211000"/>
            <a:ext cx="7490700" cy="20946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sysctl kernel.shmall kernel.shmmax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kernel.shmall = 2097152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kernel.shmmax = 8589934592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echo 'kernel.shmall=5242880' &gt;&gt; /etc/sysctl.d/89-sapnw.conf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echo 'kernel.shmmax=23136829430' &gt;&gt; /etc/sysctl.d/89-sapnw.conf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sysctl -p /etc/sysctl.d/89-sapnw.conf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kernel.shmall = 5242880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kernel.shmmax = 23136829430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7" name="Shape 37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DISK CONFIGURATION</a:t>
            </a:r>
            <a:endParaRPr/>
          </a:p>
        </p:txBody>
      </p:sp>
      <p:sp>
        <p:nvSpPr>
          <p:cNvPr id="378" name="Shape 378"/>
          <p:cNvSpPr txBox="1"/>
          <p:nvPr>
            <p:ph idx="2" type="subTitle"/>
          </p:nvPr>
        </p:nvSpPr>
        <p:spPr>
          <a:xfrm>
            <a:off x="826650" y="929775"/>
            <a:ext cx="76470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...since our Workshop is NOT a production environment (and disks = money):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endParaRPr/>
          </a:p>
        </p:txBody>
      </p:sp>
      <p:pic>
        <p:nvPicPr>
          <p:cNvPr descr="Screen Shot 2016-09-23 at 09.24.13.png" id="379" name="Shape 3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651" y="1537660"/>
            <a:ext cx="2426775" cy="124570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80" name="Shape 380"/>
          <p:cNvGraphicFramePr/>
          <p:nvPr/>
        </p:nvGraphicFramePr>
        <p:xfrm>
          <a:off x="3338725" y="153855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{0AB78B6E-30B7-4550-8E55-D46A973C59BB}</a:tableStyleId>
              </a:tblPr>
              <a:tblGrid>
                <a:gridCol w="995725"/>
                <a:gridCol w="995725"/>
                <a:gridCol w="995725"/>
                <a:gridCol w="995725"/>
                <a:gridCol w="995725"/>
              </a:tblGrid>
              <a:tr h="303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VG</a:t>
                      </a:r>
                      <a:endParaRPr sz="12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LV</a:t>
                      </a:r>
                      <a:endParaRPr sz="12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SIZE</a:t>
                      </a:r>
                      <a:endParaRPr sz="11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MOUNT</a:t>
                      </a:r>
                      <a:endParaRPr sz="11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FS</a:t>
                      </a:r>
                      <a:endParaRPr sz="1200">
                        <a:solidFill>
                          <a:schemeClr val="lt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004153"/>
                    </a:solidFill>
                  </a:tcPr>
                </a:tc>
              </a:tr>
              <a:tr h="2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vg_sap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lv_sapdb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50GiB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/sapdb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xfs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</a:tr>
              <a:tr h="2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vg_sap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lv_sapmnt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10GiB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/sapmnt</a:t>
                      </a:r>
                      <a:endParaRPr sz="11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xfs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chemeClr val="lt1"/>
                    </a:solidFill>
                  </a:tcPr>
                </a:tc>
              </a:tr>
              <a:tr h="2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vg_sap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lv_usr_sap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10</a:t>
                      </a: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GiB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/usr/sap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C4C4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xfs</a:t>
                      </a:r>
                      <a:endParaRPr sz="1100">
                        <a:solidFill>
                          <a:srgbClr val="4C4C4C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68575" marB="6857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chemeClr val="lt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CDC"/>
                    </a:solidFill>
                  </a:tcPr>
                </a:tc>
              </a:tr>
            </a:tbl>
          </a:graphicData>
        </a:graphic>
      </p:graphicFrame>
      <p:sp>
        <p:nvSpPr>
          <p:cNvPr id="381" name="Shape 381"/>
          <p:cNvSpPr txBox="1"/>
          <p:nvPr>
            <p:ph idx="1" type="body"/>
          </p:nvPr>
        </p:nvSpPr>
        <p:spPr>
          <a:xfrm>
            <a:off x="826650" y="3055000"/>
            <a:ext cx="7490700" cy="10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Create volumes, sized, formatted and mounted per above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*NOTE: For a production environment XFS tuning should also be considered where applicable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7" name="Shape 38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DISK CONFIGURATION</a:t>
            </a:r>
            <a:endParaRPr/>
          </a:p>
        </p:txBody>
      </p:sp>
      <p:sp>
        <p:nvSpPr>
          <p:cNvPr id="388" name="Shape 388"/>
          <p:cNvSpPr txBox="1"/>
          <p:nvPr/>
        </p:nvSpPr>
        <p:spPr>
          <a:xfrm>
            <a:off x="2295650" y="1012775"/>
            <a:ext cx="4360800" cy="36267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yum install lvm2 -y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pvcreate /dev/xvdb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vgcreate vg_sap /dev/xvdb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lvcreate -L 50G -n lv_sapdb /dev/vg_sap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lvcreate -L 10G -n lv_sapmnt /dev/vg_sap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lvcreate -L 10G -n lv_usr_sap /dev/vg_sap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mkfs.xfs /dev/vg_sap/lv_sapdb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mkfs.xfs /dev/vg_sap/lv_sapmnt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mkfs.xfs /dev/vg_sap/lv_usr_sap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mkdir /sapdb /sapmnt /usr/sap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mount /dev/vg_sap/lv_sapdb /sapdb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mount /dev/vg_sap/lv_sapmnt /sapmnt/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mount /dev/vg_sap/lv_usr_sap /usr/sap/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cat /etc/mtab | grep vg_sap &gt;&gt; /etc/fstab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4" name="Shape 39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DISK CONFIGURATION</a:t>
            </a:r>
            <a:endParaRPr/>
          </a:p>
        </p:txBody>
      </p:sp>
      <p:sp>
        <p:nvSpPr>
          <p:cNvPr id="395" name="Shape 395"/>
          <p:cNvSpPr txBox="1"/>
          <p:nvPr/>
        </p:nvSpPr>
        <p:spPr>
          <a:xfrm>
            <a:off x="1373150" y="1295575"/>
            <a:ext cx="6532200" cy="33438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lvs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LV     	VG 	Attr   	LSize  Pool Origin Data%  Meta%  Move Log Cpy%Sync Convert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lv_sapdb   vg_sap -wi-ao---- 50.00g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lv_sapmnt  vg_sap -wi-ao---- 10.00g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lv_usr_sap vg_sap -wi-ao---- 10.00g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df -h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Filesystem                 	Size  Used Avail Use% Mounted on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/dev/xvda2                  	30G   13G   18G  42%   /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devtmpfs                   	3.9G 	0  3.9G   0%    /dev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tmpfs                      	3.7G 	0  3.7G   0%    /dev/shm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tmpfs                      	3.7G   17M  3.7G   1%  /run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tmpfs                      	3.7G 	0  3.7G   0%    /sys/fs/cgroup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tmpfs                      	757M 	0  757M   0%    /run/user/0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/dev/mapper/vg_sap-lv_sapdb 	50G   33M   50G   1%  /sapdb</a:t>
            </a:r>
            <a:endParaRPr b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/dev/mapper/vg_sap-lv_sapmnt	10G   33M   10G   1%  /sapmnt</a:t>
            </a:r>
            <a:endParaRPr b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/dev/mapper/vg_sap-lv_usr_sap    10G   33M   10G   1%  /usr/sap</a:t>
            </a:r>
            <a:endParaRPr b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396" name="Shape 396"/>
          <p:cNvSpPr txBox="1"/>
          <p:nvPr>
            <p:ph idx="2" type="subTitle"/>
          </p:nvPr>
        </p:nvSpPr>
        <p:spPr>
          <a:xfrm>
            <a:off x="826650" y="929775"/>
            <a:ext cx="76470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...and verify: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NETWEAVER INSTALL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7" name="Shape 407"/>
          <p:cNvSpPr txBox="1"/>
          <p:nvPr>
            <p:ph idx="1" type="body"/>
          </p:nvPr>
        </p:nvSpPr>
        <p:spPr>
          <a:xfrm>
            <a:off x="826700" y="1063200"/>
            <a:ext cx="7490700" cy="165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Install the following:</a:t>
            </a:r>
            <a:endParaRPr/>
          </a:p>
        </p:txBody>
      </p:sp>
      <p:sp>
        <p:nvSpPr>
          <p:cNvPr id="408" name="Shape 40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PACKAGES FOR SAPINST</a:t>
            </a:r>
            <a:endParaRPr/>
          </a:p>
        </p:txBody>
      </p:sp>
      <p:sp>
        <p:nvSpPr>
          <p:cNvPr id="409" name="Shape 409"/>
          <p:cNvSpPr txBox="1"/>
          <p:nvPr/>
        </p:nvSpPr>
        <p:spPr>
          <a:xfrm>
            <a:off x="826650" y="1582625"/>
            <a:ext cx="7490700" cy="6360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1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yum install csh xorg-x11-xauth -y</a:t>
            </a:r>
            <a:endParaRPr i="1" sz="11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10" name="Shape 410"/>
          <p:cNvSpPr txBox="1"/>
          <p:nvPr>
            <p:ph idx="1" type="body"/>
          </p:nvPr>
        </p:nvSpPr>
        <p:spPr>
          <a:xfrm>
            <a:off x="826725" y="2249800"/>
            <a:ext cx="7490700" cy="21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Log out and back in for X forwarding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Create temporary directory for install files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Start sapinst</a:t>
            </a:r>
            <a:endParaRPr/>
          </a:p>
        </p:txBody>
      </p:sp>
      <p:sp>
        <p:nvSpPr>
          <p:cNvPr id="411" name="Shape 411"/>
          <p:cNvSpPr txBox="1"/>
          <p:nvPr/>
        </p:nvSpPr>
        <p:spPr>
          <a:xfrm>
            <a:off x="826675" y="3257475"/>
            <a:ext cx="7490700" cy="14283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100">
                <a:solidFill>
                  <a:schemeClr val="dk1"/>
                </a:solidFill>
              </a:rPr>
              <a:t>exit</a:t>
            </a:r>
            <a:endParaRPr i="1" sz="11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100">
                <a:solidFill>
                  <a:schemeClr val="dk1"/>
                </a:solidFill>
              </a:rPr>
              <a:t>ssh -X root@</a:t>
            </a:r>
            <a:r>
              <a:rPr b="1" i="1" lang="en" sz="1100">
                <a:solidFill>
                  <a:schemeClr val="dk1"/>
                </a:solidFill>
              </a:rPr>
              <a:t>AWS-PUBLIC-IP</a:t>
            </a:r>
            <a:endParaRPr b="1" i="1" sz="11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1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100">
                <a:solidFill>
                  <a:schemeClr val="dk1"/>
                </a:solidFill>
              </a:rPr>
              <a:t>mkdir /nwinstall/tmp</a:t>
            </a:r>
            <a:endParaRPr i="1" sz="11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100">
                <a:solidFill>
                  <a:schemeClr val="dk1"/>
                </a:solidFill>
              </a:rPr>
              <a:t>cd /nwinstall/tmp/</a:t>
            </a:r>
            <a:endParaRPr i="1" sz="1100">
              <a:solidFill>
                <a:schemeClr val="dk1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100">
                <a:solidFill>
                  <a:schemeClr val="dk1"/>
                </a:solidFill>
              </a:rPr>
              <a:t>/nwinstall/swpm/sapinst</a:t>
            </a:r>
            <a:endParaRPr i="1" sz="11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3654500" y="1805475"/>
            <a:ext cx="4662900" cy="24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Instance size: m4.large (2vCPU / 8GB) 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30GB OS Disk, 1x 100GB Additional SSD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Public IP Assigned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Open access out to the Public Internet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No YUM repositories or subscription 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SSH available - root/training2016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Netweaver Install Files in /nwinstall</a:t>
            </a:r>
            <a:endParaRPr/>
          </a:p>
        </p:txBody>
      </p:sp>
      <p:sp>
        <p:nvSpPr>
          <p:cNvPr id="192" name="Shape 19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WORKSHOP ENVIRONMENT</a:t>
            </a:r>
            <a:endParaRPr/>
          </a:p>
        </p:txBody>
      </p:sp>
      <p:sp>
        <p:nvSpPr>
          <p:cNvPr id="193" name="Shape 19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RHEL 7.2 EC2 Instance hosted on AWS</a:t>
            </a:r>
            <a:endParaRPr/>
          </a:p>
        </p:txBody>
      </p:sp>
      <p:pic>
        <p:nvPicPr>
          <p:cNvPr descr="Screen Shot 2016-09-23 at 09.14.47.png" id="194" name="Shape 194"/>
          <p:cNvPicPr preferRelativeResize="0"/>
          <p:nvPr/>
        </p:nvPicPr>
        <p:blipFill rotWithShape="1">
          <a:blip r:embed="rId3">
            <a:alphaModFix/>
          </a:blip>
          <a:srcRect b="2937" l="0" r="0" t="2927"/>
          <a:stretch/>
        </p:blipFill>
        <p:spPr>
          <a:xfrm>
            <a:off x="972525" y="1591000"/>
            <a:ext cx="2562750" cy="271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Shape 195"/>
          <p:cNvSpPr/>
          <p:nvPr/>
        </p:nvSpPr>
        <p:spPr>
          <a:xfrm>
            <a:off x="6292975" y="399150"/>
            <a:ext cx="2265300" cy="933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https://upload.wikimedia.org/wikipedia/commons/thumb/1/1d/AmazonWebservices_Logo.svg/2000px-AmazonWebservices_Logo.svg.png" id="196" name="Shape 1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7947" y="464053"/>
            <a:ext cx="2114978" cy="79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7" name="Shape 41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4.21.png" id="418" name="Shape 418"/>
          <p:cNvPicPr preferRelativeResize="0"/>
          <p:nvPr/>
        </p:nvPicPr>
        <p:blipFill rotWithShape="1">
          <a:blip r:embed="rId3">
            <a:alphaModFix/>
          </a:blip>
          <a:srcRect b="0" l="248" r="248" t="0"/>
          <a:stretch/>
        </p:blipFill>
        <p:spPr>
          <a:xfrm>
            <a:off x="2662737" y="870687"/>
            <a:ext cx="3818525" cy="38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4" name="Shape 42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4.51.png" id="425" name="Shape 425"/>
          <p:cNvPicPr preferRelativeResize="0"/>
          <p:nvPr/>
        </p:nvPicPr>
        <p:blipFill rotWithShape="1">
          <a:blip r:embed="rId3">
            <a:alphaModFix/>
          </a:blip>
          <a:srcRect b="59" l="0" r="0" t="59"/>
          <a:stretch/>
        </p:blipFill>
        <p:spPr>
          <a:xfrm>
            <a:off x="2662737" y="870687"/>
            <a:ext cx="3818524" cy="38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1" name="Shape 43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5.10.png" id="432" name="Shape 432"/>
          <p:cNvPicPr preferRelativeResize="0"/>
          <p:nvPr/>
        </p:nvPicPr>
        <p:blipFill rotWithShape="1">
          <a:blip r:embed="rId3">
            <a:alphaModFix/>
          </a:blip>
          <a:srcRect b="59" l="0" r="0" t="59"/>
          <a:stretch/>
        </p:blipFill>
        <p:spPr>
          <a:xfrm>
            <a:off x="2662737" y="870687"/>
            <a:ext cx="3818524" cy="38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8" name="Shape 43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5.29.png" id="439" name="Shape 439"/>
          <p:cNvPicPr preferRelativeResize="0"/>
          <p:nvPr/>
        </p:nvPicPr>
        <p:blipFill rotWithShape="1">
          <a:blip r:embed="rId3">
            <a:alphaModFix/>
          </a:blip>
          <a:srcRect b="0" l="119" r="129" t="0"/>
          <a:stretch/>
        </p:blipFill>
        <p:spPr>
          <a:xfrm>
            <a:off x="2662737" y="870687"/>
            <a:ext cx="3818523" cy="3818524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Shape 440"/>
          <p:cNvSpPr txBox="1"/>
          <p:nvPr/>
        </p:nvSpPr>
        <p:spPr>
          <a:xfrm>
            <a:off x="4373500" y="2299700"/>
            <a:ext cx="2956800" cy="3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Suggested: </a:t>
            </a:r>
            <a:r>
              <a:rPr i="1" lang="en"/>
              <a:t>Password1</a:t>
            </a:r>
            <a:endParaRPr i="1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6" name="Shape 44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6.04.png" id="447" name="Shape 447"/>
          <p:cNvPicPr preferRelativeResize="0"/>
          <p:nvPr/>
        </p:nvPicPr>
        <p:blipFill rotWithShape="1">
          <a:blip r:embed="rId3">
            <a:alphaModFix/>
          </a:blip>
          <a:srcRect b="0" l="59" r="59" t="0"/>
          <a:stretch/>
        </p:blipFill>
        <p:spPr>
          <a:xfrm>
            <a:off x="2662737" y="870687"/>
            <a:ext cx="3818522" cy="38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3" name="Shape 45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6.32.png" id="454" name="Shape 454"/>
          <p:cNvPicPr preferRelativeResize="0"/>
          <p:nvPr/>
        </p:nvPicPr>
        <p:blipFill rotWithShape="1">
          <a:blip r:embed="rId3">
            <a:alphaModFix/>
          </a:blip>
          <a:srcRect b="59" l="0" r="0" t="59"/>
          <a:stretch/>
        </p:blipFill>
        <p:spPr>
          <a:xfrm>
            <a:off x="2662737" y="870687"/>
            <a:ext cx="3818522" cy="38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0" name="Shape 46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36.42.png" id="461" name="Shape 461"/>
          <p:cNvPicPr preferRelativeResize="0"/>
          <p:nvPr/>
        </p:nvPicPr>
        <p:blipFill rotWithShape="1">
          <a:blip r:embed="rId3">
            <a:alphaModFix/>
          </a:blip>
          <a:srcRect b="248" l="0" r="0" t="248"/>
          <a:stretch/>
        </p:blipFill>
        <p:spPr>
          <a:xfrm>
            <a:off x="2662737" y="870687"/>
            <a:ext cx="3818522" cy="38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hape 466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7" name="Shape 467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44.42.png" id="468" name="Shape 4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737" y="729611"/>
            <a:ext cx="3818521" cy="4100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4" name="Shape 47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45.07.png" id="475" name="Shape 475"/>
          <p:cNvPicPr preferRelativeResize="0"/>
          <p:nvPr/>
        </p:nvPicPr>
        <p:blipFill rotWithShape="1">
          <a:blip r:embed="rId3">
            <a:alphaModFix/>
          </a:blip>
          <a:srcRect b="0" l="99" r="109" t="0"/>
          <a:stretch/>
        </p:blipFill>
        <p:spPr>
          <a:xfrm>
            <a:off x="2662737" y="729611"/>
            <a:ext cx="3818520" cy="4100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1" name="Shape 48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45.38.png" id="482" name="Shape 4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737" y="870690"/>
            <a:ext cx="3818520" cy="3818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826700" y="1141100"/>
            <a:ext cx="7490700" cy="31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Locate and download NETWEAVER (w/MAXDB) installation media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Subscribe host to the correct RH channels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Setup hostname and disabled selinux/firewall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Install pre-req packages, apply tuning, validate configuration with sapconf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Configure disk for optimal size and performance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Launch SWPM and install Netweaver ABAP Single Host Instance</a:t>
            </a:r>
            <a:endParaRPr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AutoNum type="arabicPeriod"/>
            </a:pPr>
            <a:r>
              <a:rPr lang="en"/>
              <a:t>Connect to NETWEAVER from local machines using sapgui</a:t>
            </a:r>
            <a:endParaRPr/>
          </a:p>
        </p:txBody>
      </p:sp>
      <p:sp>
        <p:nvSpPr>
          <p:cNvPr id="203" name="Shape 20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DEPLOYMENT OVERVIEW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8" name="Shape 48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45.57.png" id="489" name="Shape 489"/>
          <p:cNvPicPr preferRelativeResize="0"/>
          <p:nvPr/>
        </p:nvPicPr>
        <p:blipFill rotWithShape="1">
          <a:blip r:embed="rId3">
            <a:alphaModFix/>
          </a:blip>
          <a:srcRect b="59" l="0" r="0" t="59"/>
          <a:stretch/>
        </p:blipFill>
        <p:spPr>
          <a:xfrm>
            <a:off x="2662737" y="870690"/>
            <a:ext cx="3818520" cy="3818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5" name="Shape 495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46.23.png" id="496" name="Shape 496"/>
          <p:cNvPicPr preferRelativeResize="0"/>
          <p:nvPr/>
        </p:nvPicPr>
        <p:blipFill rotWithShape="1">
          <a:blip r:embed="rId3">
            <a:alphaModFix/>
          </a:blip>
          <a:srcRect b="0" l="59" r="59" t="0"/>
          <a:stretch/>
        </p:blipFill>
        <p:spPr>
          <a:xfrm>
            <a:off x="2662737" y="870690"/>
            <a:ext cx="3818520" cy="3818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2" name="Shape 50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47.04.png" id="503" name="Shape 5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750" y="57115"/>
            <a:ext cx="3818521" cy="5029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9" name="Shape 50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0.52.54.png" id="510" name="Shape 5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750" y="439511"/>
            <a:ext cx="3818521" cy="4264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Shape 51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6" name="Shape 51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2.52.01.png" id="517" name="Shape 5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737" y="898007"/>
            <a:ext cx="3818522" cy="3781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3" name="Shape 523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SAPINST</a:t>
            </a:r>
            <a:endParaRPr/>
          </a:p>
        </p:txBody>
      </p:sp>
      <p:pic>
        <p:nvPicPr>
          <p:cNvPr descr="Screen Shot 2016-09-23 at 13.02.28.png" id="524" name="Shape 524"/>
          <p:cNvPicPr preferRelativeResize="0"/>
          <p:nvPr/>
        </p:nvPicPr>
        <p:blipFill rotWithShape="1">
          <a:blip r:embed="rId3">
            <a:alphaModFix/>
          </a:blip>
          <a:srcRect b="0" l="179" r="169" t="0"/>
          <a:stretch/>
        </p:blipFill>
        <p:spPr>
          <a:xfrm>
            <a:off x="2662737" y="898007"/>
            <a:ext cx="3818523" cy="3781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0" name="Shape 53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 COMPLETION</a:t>
            </a:r>
            <a:endParaRPr/>
          </a:p>
        </p:txBody>
      </p:sp>
      <p:sp>
        <p:nvSpPr>
          <p:cNvPr id="531" name="Shape 531"/>
          <p:cNvSpPr txBox="1"/>
          <p:nvPr/>
        </p:nvSpPr>
        <p:spPr>
          <a:xfrm>
            <a:off x="705975" y="1706750"/>
            <a:ext cx="7490700" cy="12489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/usr/sap/hostctrl/exe/saphostctrl -function ListInstances</a:t>
            </a:r>
            <a:endParaRPr i="1"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Inst Info : RH1 - 01 - ip-10-0-1-140 - 745, patch 15, changelist 1616860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Inst Info : RH1 - 00 - ip-10-0-1-140 - 745, patch 15, changelist 1616860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532" name="Shape 532"/>
          <p:cNvSpPr txBox="1"/>
          <p:nvPr>
            <p:ph idx="2" type="subTitle"/>
          </p:nvPr>
        </p:nvSpPr>
        <p:spPr>
          <a:xfrm>
            <a:off x="826650" y="929775"/>
            <a:ext cx="76470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 running instances: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SAP-GUI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Shape 542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3" name="Shape 543"/>
          <p:cNvSpPr txBox="1"/>
          <p:nvPr>
            <p:ph idx="1" type="body"/>
          </p:nvPr>
        </p:nvSpPr>
        <p:spPr>
          <a:xfrm>
            <a:off x="826700" y="1458500"/>
            <a:ext cx="7490700" cy="327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Information on latest version available:</a:t>
            </a:r>
            <a:endParaRPr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https://wiki.scn.sap.com/wiki/display/ATopics/SAP+GUI+Family</a:t>
            </a:r>
            <a:endParaRPr/>
          </a:p>
          <a:p>
            <a:pPr indent="-317500" lvl="0" marL="45720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On SAP Marketplace:</a:t>
            </a:r>
            <a:endParaRPr/>
          </a:p>
          <a:p>
            <a: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&gt; By Alphabetical Index (A-Z) </a:t>
            </a:r>
            <a:endParaRPr sz="1000"/>
          </a:p>
          <a:p>
            <a:pPr indent="0" lvl="0" marL="4572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&gt; G</a:t>
            </a:r>
            <a:endParaRPr sz="1000"/>
          </a:p>
          <a:p>
            <a:pPr indent="457200" lvl="0" mar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&gt; SAP GUI FOR JAVA</a:t>
            </a:r>
            <a:endParaRPr sz="1000"/>
          </a:p>
          <a:p>
            <a:pPr indent="457200" lvl="0" mar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&gt; SAP GUI FOR JAVA 7.40</a:t>
            </a:r>
            <a:endParaRPr sz="10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&gt; INSTALLATION</a:t>
            </a:r>
            <a:endParaRPr/>
          </a:p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Download ‘Presentation - 7.40 Comp.3 Present.2 SAP GUI for Java 7.40’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Shape 54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 SAP-GUI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Shape 54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0" name="Shape 550"/>
          <p:cNvSpPr txBox="1"/>
          <p:nvPr>
            <p:ph idx="1" type="body"/>
          </p:nvPr>
        </p:nvSpPr>
        <p:spPr>
          <a:xfrm>
            <a:off x="826700" y="1458500"/>
            <a:ext cx="7490700" cy="82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Unzip and run the corresponding java installer in:</a:t>
            </a:r>
            <a:endParaRPr/>
          </a:p>
          <a:p>
            <a: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/>
              <a:t>~/Downloads/BD_NW_7.0_Presentation_7.40_Comp._3_/PRES2/GUI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Shape 551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 SAP-GUI</a:t>
            </a:r>
            <a:endParaRPr/>
          </a:p>
        </p:txBody>
      </p:sp>
      <p:pic>
        <p:nvPicPr>
          <p:cNvPr descr="Screen Shot 2016-09-27 at 07.15.33.png" id="552" name="Shape 5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9838" y="2635072"/>
            <a:ext cx="4824425" cy="122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826700" y="1586475"/>
            <a:ext cx="7490700" cy="31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Netweaver Guide Finder:</a:t>
            </a:r>
            <a:endParaRPr sz="1200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u="sng">
                <a:hlinkClick r:id="rId3"/>
              </a:rPr>
              <a:t>https://cp.hana.ondemand.com/dps/d/preview/ec5624d5073d4c949b42bf284742748d/1.0/en-US/frameset.htm</a:t>
            </a:r>
            <a:endParaRPr sz="10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RHEL 7.x NETWEAVER SAP NOTE:</a:t>
            </a:r>
            <a:endParaRPr sz="1200"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	</a:t>
            </a:r>
            <a:r>
              <a:rPr lang="en" sz="1200" u="sng">
                <a:hlinkClick r:id="rId4"/>
              </a:rPr>
              <a:t>https://launchpad.support.sap.com/#/notes/0002002167</a:t>
            </a:r>
            <a:endParaRPr sz="1200"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RHEL 6.x NETWEAVER SAP NOTE:</a:t>
            </a:r>
            <a:endParaRPr sz="1200"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	</a:t>
            </a:r>
            <a:r>
              <a:rPr lang="en" sz="1200" u="sng">
                <a:hlinkClick r:id="rId5"/>
              </a:rPr>
              <a:t>https://launchpad.support.sap.com/#/notes/0001496410</a:t>
            </a:r>
            <a:endParaRPr sz="1200"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INFORMATION ON ‘RHEL FOR SAP APPLICATIONS’ SUBSCRIPTION:</a:t>
            </a:r>
            <a:endParaRPr sz="1200"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	</a:t>
            </a:r>
            <a:r>
              <a:rPr lang="en" sz="1200" u="sng">
                <a:hlinkClick r:id="rId6"/>
              </a:rPr>
              <a:t>https://launchpad.support.sap.com/#/notes/0001631106</a:t>
            </a:r>
            <a:endParaRPr sz="1200"/>
          </a:p>
          <a:p>
            <a:pPr indent="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System Provisioning using a Parameter Input file</a:t>
            </a:r>
            <a:endParaRPr sz="1200"/>
          </a:p>
          <a:p>
            <a:pPr indent="457200" lvl="0" mar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https://launchpad.support.sap.com/#/notes/2230669</a:t>
            </a:r>
            <a:endParaRPr sz="12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10" name="Shape 21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 OF INFORMATION</a:t>
            </a:r>
            <a:endParaRPr/>
          </a:p>
        </p:txBody>
      </p:sp>
      <p:sp>
        <p:nvSpPr>
          <p:cNvPr id="211" name="Shape 211"/>
          <p:cNvSpPr txBox="1"/>
          <p:nvPr>
            <p:ph idx="2" type="subTitle"/>
          </p:nvPr>
        </p:nvSpPr>
        <p:spPr>
          <a:xfrm>
            <a:off x="826650" y="929775"/>
            <a:ext cx="7490700" cy="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 GUIDES</a:t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Shape 558"/>
          <p:cNvSpPr txBox="1"/>
          <p:nvPr>
            <p:ph idx="1" type="body"/>
          </p:nvPr>
        </p:nvSpPr>
        <p:spPr>
          <a:xfrm>
            <a:off x="826650" y="1024050"/>
            <a:ext cx="7490700" cy="82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Run SAPGUI &amp; configure connection to NW instance: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Shape 559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RUN SAP-GUI</a:t>
            </a:r>
            <a:endParaRPr/>
          </a:p>
        </p:txBody>
      </p:sp>
      <p:pic>
        <p:nvPicPr>
          <p:cNvPr descr="Screen Shot 2016-09-27 at 11.46.52.png" id="560" name="Shape 5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0475" y="1415225"/>
            <a:ext cx="4786626" cy="3318724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Shape 561"/>
          <p:cNvSpPr txBox="1"/>
          <p:nvPr>
            <p:ph idx="1" type="body"/>
          </p:nvPr>
        </p:nvSpPr>
        <p:spPr>
          <a:xfrm>
            <a:off x="826650" y="2293100"/>
            <a:ext cx="7490700" cy="82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Char char="●"/>
            </a:pPr>
            <a:r>
              <a:rPr lang="en"/>
              <a:t>Expert Mode &gt;</a:t>
            </a:r>
            <a:endParaRPr/>
          </a:p>
          <a:p>
            <a:pPr indent="-2921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/>
              <a:t>“conn=/H/</a:t>
            </a:r>
            <a:r>
              <a:rPr b="1" lang="en"/>
              <a:t>AWS_IP</a:t>
            </a:r>
            <a:r>
              <a:rPr lang="en"/>
              <a:t>/S/3200”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62" name="Shape 562"/>
          <p:cNvCxnSpPr/>
          <p:nvPr/>
        </p:nvCxnSpPr>
        <p:spPr>
          <a:xfrm>
            <a:off x="6532175" y="3010075"/>
            <a:ext cx="4344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8" name="Shape 568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LOGIN TO NW INSTANCE</a:t>
            </a:r>
            <a:endParaRPr/>
          </a:p>
        </p:txBody>
      </p:sp>
      <p:pic>
        <p:nvPicPr>
          <p:cNvPr descr="Screen Shot 2016-09-27 at 11.53.28.png" id="569" name="Shape 5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7100" y="1063200"/>
            <a:ext cx="4232721" cy="3670750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Shape 570"/>
          <p:cNvSpPr txBox="1"/>
          <p:nvPr>
            <p:ph idx="1" type="body"/>
          </p:nvPr>
        </p:nvSpPr>
        <p:spPr>
          <a:xfrm>
            <a:off x="826650" y="2293100"/>
            <a:ext cx="3323700" cy="172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Char char="●"/>
            </a:pPr>
            <a:r>
              <a:rPr lang="en"/>
              <a:t>USER: DDIC</a:t>
            </a:r>
            <a:endParaRPr/>
          </a:p>
          <a:p>
            <a:pPr indent="-292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PASSWORD: USE THE ONE SET AT INSTALL TIME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hape 575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6" name="Shape 576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RUN A TRANSACTION</a:t>
            </a:r>
            <a:endParaRPr/>
          </a:p>
        </p:txBody>
      </p:sp>
      <p:pic>
        <p:nvPicPr>
          <p:cNvPr descr="Screen Shot 2016-09-27 at 11.57.56.png" id="577" name="Shape 5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7100" y="1102202"/>
            <a:ext cx="4232722" cy="3592744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Shape 578"/>
          <p:cNvSpPr txBox="1"/>
          <p:nvPr>
            <p:ph idx="1" type="body"/>
          </p:nvPr>
        </p:nvSpPr>
        <p:spPr>
          <a:xfrm>
            <a:off x="302550" y="1861900"/>
            <a:ext cx="3944700" cy="21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‘SM50’ is a good start; ‘display work processes’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4" name="Shape 584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RUN A TRANSACTION - SM50</a:t>
            </a:r>
            <a:endParaRPr/>
          </a:p>
        </p:txBody>
      </p:sp>
      <p:pic>
        <p:nvPicPr>
          <p:cNvPr descr="Screen Shot 2016-09-27 at 11.59.17.png" id="585" name="Shape 5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2475" y="970825"/>
            <a:ext cx="5299050" cy="3661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WORKSHOP COMPLETE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826650" y="1660725"/>
            <a:ext cx="7490700" cy="18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PRE-REQS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2" name="Shape 222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DOWNLOADING MEDIA</a:t>
            </a:r>
            <a:endParaRPr/>
          </a:p>
        </p:txBody>
      </p:sp>
      <p:sp>
        <p:nvSpPr>
          <p:cNvPr id="223" name="Shape 223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Essential Files</a:t>
            </a:r>
            <a:endParaRPr/>
          </a:p>
        </p:txBody>
      </p:sp>
      <p:sp>
        <p:nvSpPr>
          <p:cNvPr id="224" name="Shape 224"/>
          <p:cNvSpPr txBox="1"/>
          <p:nvPr>
            <p:ph idx="4294967295" type="body"/>
          </p:nvPr>
        </p:nvSpPr>
        <p:spPr>
          <a:xfrm>
            <a:off x="908600" y="1623875"/>
            <a:ext cx="7764000" cy="306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GENERAL/MAINTENANCE SW: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SAPCAR - Used for unpacking SAR archives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</a:pPr>
            <a:r>
              <a:rPr lang="en"/>
              <a:t>SWPM - Software Provisioning Manager</a:t>
            </a:r>
            <a:endParaRPr/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NETWEAVER SPECIFIC SW: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SAP KERNEL- Netweaver Kernel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MAXDB DATABASE (RDBMS) (or HANA database)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INSTALLATION EXPORT</a:t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0" name="Shape 23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DOWNLOADING SAP MEDIA</a:t>
            </a:r>
            <a:endParaRPr/>
          </a:p>
        </p:txBody>
      </p:sp>
      <p:sp>
        <p:nvSpPr>
          <p:cNvPr id="231" name="Shape 231"/>
          <p:cNvSpPr txBox="1"/>
          <p:nvPr>
            <p:ph idx="2" type="subTitle"/>
          </p:nvPr>
        </p:nvSpPr>
        <p:spPr>
          <a:xfrm>
            <a:off x="826650" y="929775"/>
            <a:ext cx="7490700" cy="53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 links from SAP Marketplace often wrapped in javascript - For downloading direct to server with curl..</a:t>
            </a:r>
            <a:endParaRPr/>
          </a:p>
        </p:txBody>
      </p:sp>
      <p:sp>
        <p:nvSpPr>
          <p:cNvPr id="232" name="Shape 232"/>
          <p:cNvSpPr txBox="1"/>
          <p:nvPr>
            <p:ph idx="4294967295" type="body"/>
          </p:nvPr>
        </p:nvSpPr>
        <p:spPr>
          <a:xfrm>
            <a:off x="542650" y="1404175"/>
            <a:ext cx="8129700" cy="25113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</a:pPr>
            <a:r>
              <a:rPr lang="en"/>
              <a:t>Use Firefox plugin ‘cliget’ for cURL or wget command line options:  </a:t>
            </a:r>
            <a:endParaRPr sz="10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</a:pPr>
            <a:r>
              <a:rPr lang="en"/>
              <a:t>Basic Auth Req’d, append S-User account details: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</a:pPr>
            <a:r>
              <a:rPr lang="en"/>
              <a:t>cURL:  --user </a:t>
            </a:r>
            <a:r>
              <a:rPr i="1" lang="en"/>
              <a:t>SUSER</a:t>
            </a:r>
            <a:r>
              <a:rPr lang="en"/>
              <a:t>:</a:t>
            </a:r>
            <a:r>
              <a:rPr i="1" lang="en"/>
              <a:t>PASSWORD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</a:pPr>
            <a:r>
              <a:rPr lang="en"/>
              <a:t>get:  --user=</a:t>
            </a:r>
            <a:r>
              <a:rPr i="1" lang="en"/>
              <a:t>SUSER</a:t>
            </a:r>
            <a:r>
              <a:rPr lang="en"/>
              <a:t> --password=</a:t>
            </a:r>
            <a:r>
              <a:rPr i="1" lang="en"/>
              <a:t>PASSWORD</a:t>
            </a:r>
            <a:endParaRPr i="1"/>
          </a:p>
          <a:p>
            <a:pPr indent="0" lvl="0" marL="45720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i="1"/>
          </a:p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</a:pPr>
            <a:r>
              <a:rPr lang="en"/>
              <a:t>Header information can be discarded:</a:t>
            </a:r>
            <a:endParaRPr/>
          </a:p>
        </p:txBody>
      </p:sp>
      <p:sp>
        <p:nvSpPr>
          <p:cNvPr id="233" name="Shape 233"/>
          <p:cNvSpPr txBox="1"/>
          <p:nvPr/>
        </p:nvSpPr>
        <p:spPr>
          <a:xfrm>
            <a:off x="826650" y="3915225"/>
            <a:ext cx="7490700" cy="75570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curl 'https://smpdl.sap-ag.de/~swdc/002007974700001039792016E/51051151_part1.exe?_ACTION=DL_DIRECT&amp;iesfx=.exe' -o '51051151_part1.exe' -L --user </a:t>
            </a:r>
            <a:r>
              <a:rPr b="1" lang="en" sz="1100">
                <a:solidFill>
                  <a:schemeClr val="dk1"/>
                </a:solidFill>
              </a:rPr>
              <a:t>SUSER</a:t>
            </a:r>
            <a:r>
              <a:rPr lang="en" sz="1100">
                <a:solidFill>
                  <a:schemeClr val="dk1"/>
                </a:solidFill>
              </a:rPr>
              <a:t>:</a:t>
            </a:r>
            <a:r>
              <a:rPr b="1" lang="en" sz="1100">
                <a:solidFill>
                  <a:schemeClr val="dk1"/>
                </a:solidFill>
              </a:rPr>
              <a:t>PASSWORD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descr="Screen Shot 2016-09-21 at 16.13.25.png"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725" y="1851450"/>
            <a:ext cx="3319351" cy="961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idx="12" type="sldNum"/>
          </p:nvPr>
        </p:nvSpPr>
        <p:spPr>
          <a:xfrm>
            <a:off x="103328" y="4733944"/>
            <a:ext cx="36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0" name="Shape 240"/>
          <p:cNvSpPr txBox="1"/>
          <p:nvPr>
            <p:ph type="title"/>
          </p:nvPr>
        </p:nvSpPr>
        <p:spPr>
          <a:xfrm>
            <a:off x="826650" y="0"/>
            <a:ext cx="7490700" cy="10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DOWNLOADING MEDIA</a:t>
            </a:r>
            <a:endParaRPr/>
          </a:p>
        </p:txBody>
      </p:sp>
      <p:sp>
        <p:nvSpPr>
          <p:cNvPr id="241" name="Shape 241"/>
          <p:cNvSpPr txBox="1"/>
          <p:nvPr>
            <p:ph idx="2" type="subTitle"/>
          </p:nvPr>
        </p:nvSpPr>
        <p:spPr>
          <a:xfrm>
            <a:off x="826650" y="929775"/>
            <a:ext cx="7490700" cy="3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SAPCAR</a:t>
            </a:r>
            <a:endParaRPr/>
          </a:p>
        </p:txBody>
      </p:sp>
      <p:pic>
        <p:nvPicPr>
          <p:cNvPr descr="Screen Shot 2016-09-26 at 13.57.50.png"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3237" y="2147100"/>
            <a:ext cx="7417524" cy="252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Shape 243"/>
          <p:cNvSpPr txBox="1"/>
          <p:nvPr>
            <p:ph idx="4294967295" type="body"/>
          </p:nvPr>
        </p:nvSpPr>
        <p:spPr>
          <a:xfrm>
            <a:off x="2314700" y="1128650"/>
            <a:ext cx="6284100" cy="110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Navigate to: https://support.sap.com/swdc</a:t>
            </a:r>
            <a:endParaRPr/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Search &gt; ‘SAPCAR’ in downloads &gt; Select Maintenance &gt; Drill through</a:t>
            </a:r>
            <a:endParaRPr sz="1000"/>
          </a:p>
          <a:p>
            <a: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/>
              <a:t>Ensure ‘LINUX ON X86_64 64BIT’ selected platform</a:t>
            </a:r>
            <a:endParaRPr sz="10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44" name="Shape 244"/>
          <p:cNvCxnSpPr/>
          <p:nvPr/>
        </p:nvCxnSpPr>
        <p:spPr>
          <a:xfrm>
            <a:off x="1071275" y="4294625"/>
            <a:ext cx="5643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245" name="Shape 245"/>
          <p:cNvCxnSpPr/>
          <p:nvPr/>
        </p:nvCxnSpPr>
        <p:spPr>
          <a:xfrm flipH="1" rot="10800000">
            <a:off x="6351050" y="4457175"/>
            <a:ext cx="1482600" cy="96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vid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itl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Cont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