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9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y="5143500" cx="9144000"/>
  <p:notesSz cx="6858000" cy="9144000"/>
  <p:embeddedFontLst>
    <p:embeddedFont>
      <p:font typeface="Ubuntu"/>
      <p:regular r:id="rId32"/>
      <p:bold r:id="rId33"/>
      <p:italic r:id="rId34"/>
      <p:boldItalic r:id="rId35"/>
    </p:embeddedFont>
    <p:embeddedFont>
      <p:font typeface="Proxima Nova"/>
      <p:regular r:id="rId36"/>
      <p:bold r:id="rId37"/>
      <p:italic r:id="rId38"/>
      <p:boldItalic r:id="rId39"/>
    </p:embeddedFont>
    <p:embeddedFont>
      <p:font typeface="Overpass"/>
      <p:regular r:id="rId40"/>
      <p:bold r:id="rId41"/>
      <p:italic r:id="rId42"/>
      <p:boldItalic r:id="rId43"/>
    </p:embeddedFont>
    <p:embeddedFont>
      <p:font typeface="Helvetica Neue"/>
      <p:regular r:id="rId44"/>
      <p:bold r:id="rId45"/>
      <p:italic r:id="rId46"/>
      <p:boldItalic r:id="rId47"/>
    </p:embeddedFont>
    <p:embeddedFont>
      <p:font typeface="Open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verpass-regular.fntdata"/><Relationship Id="rId42" Type="http://schemas.openxmlformats.org/officeDocument/2006/relationships/font" Target="fonts/Overpass-italic.fntdata"/><Relationship Id="rId41" Type="http://schemas.openxmlformats.org/officeDocument/2006/relationships/font" Target="fonts/Overpass-bold.fntdata"/><Relationship Id="rId44" Type="http://schemas.openxmlformats.org/officeDocument/2006/relationships/font" Target="fonts/HelveticaNeue-regular.fntdata"/><Relationship Id="rId43" Type="http://schemas.openxmlformats.org/officeDocument/2006/relationships/font" Target="fonts/Overpass-boldItalic.fntdata"/><Relationship Id="rId46" Type="http://schemas.openxmlformats.org/officeDocument/2006/relationships/font" Target="fonts/HelveticaNeue-italic.fntdata"/><Relationship Id="rId45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OpenSans-regular.fntdata"/><Relationship Id="rId47" Type="http://schemas.openxmlformats.org/officeDocument/2006/relationships/font" Target="fonts/HelveticaNeue-boldItalic.fntdata"/><Relationship Id="rId49" Type="http://schemas.openxmlformats.org/officeDocument/2006/relationships/font" Target="fonts/OpenSa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font" Target="fonts/Ubuntu-bold.fntdata"/><Relationship Id="rId32" Type="http://schemas.openxmlformats.org/officeDocument/2006/relationships/font" Target="fonts/Ubuntu-regular.fntdata"/><Relationship Id="rId35" Type="http://schemas.openxmlformats.org/officeDocument/2006/relationships/font" Target="fonts/Ubuntu-boldItalic.fntdata"/><Relationship Id="rId34" Type="http://schemas.openxmlformats.org/officeDocument/2006/relationships/font" Target="fonts/Ubuntu-italic.fntdata"/><Relationship Id="rId37" Type="http://schemas.openxmlformats.org/officeDocument/2006/relationships/font" Target="fonts/ProximaNova-bold.fntdata"/><Relationship Id="rId36" Type="http://schemas.openxmlformats.org/officeDocument/2006/relationships/font" Target="fonts/ProximaNova-regular.fntdata"/><Relationship Id="rId39" Type="http://schemas.openxmlformats.org/officeDocument/2006/relationships/font" Target="fonts/ProximaNova-boldItalic.fntdata"/><Relationship Id="rId38" Type="http://schemas.openxmlformats.org/officeDocument/2006/relationships/font" Target="fonts/ProximaNova-italic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OpenSans-boldItalic.fntdata"/><Relationship Id="rId50" Type="http://schemas.openxmlformats.org/officeDocument/2006/relationships/font" Target="fonts/OpenSans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Shape 29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Shape 3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09" name="Shape 4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Shape 41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Shape 4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Shape 4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36" name="Shape 4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name fields are human-readable comments. Optional, but useful as comments to the playbook. These strings also show up in Tower, so it is easy to correlate any failures in a long running playbook.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Shape 437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44" name="Shape 4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Inventory call-out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Shape 445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52" name="Shape 4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Variables can be handled in several different ways: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Directly in the playbook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As part of a separate vars file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Via the command line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As output from a previous play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Via Tower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Shape 453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0" name="Shape 4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are not required to use root as the remote user. You can have Ansible connect and run the playbook as any user or even multiple users – as long as that user has the permission to perform the tasks in the playbook. You can even use multiple users and specify different users for different plays or tasks.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Ansible supports sudo, su, powerbroker, and other privilege escalation mechanisms.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Shape 46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8" name="Shape 4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Shape 46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78" name="Shape 4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Shape 47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/>
          <p:nvPr>
            <p:ph idx="2" type="sldImg"/>
          </p:nvPr>
        </p:nvSpPr>
        <p:spPr>
          <a:xfrm>
            <a:off x="428625" y="686405"/>
            <a:ext cx="6000900" cy="3429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x="914400" y="4343400"/>
            <a:ext cx="50295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075" spcFirstLastPara="1" rIns="91075" wrap="square" tIns="455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simple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not ruby based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ruby makes an individual very indispensable and skilled, but this keeps knowledge siloed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YAML is very simple, virtually everybody can read it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powerful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not just config management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actually covering complete app lifecycle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  <a:p>
            <a:pPr indent="-279400" lvl="0" marL="406400" marR="0" rtl="0" algn="l">
              <a:spcBef>
                <a:spcPts val="0"/>
              </a:spcBef>
              <a:spcAft>
                <a:spcPts val="0"/>
              </a:spcAft>
              <a:buSzPts val="1200"/>
              <a:buFont typeface="Ubuntu"/>
              <a:buChar char="-"/>
            </a:pPr>
            <a:r>
              <a:rPr lang="de" sz="1200">
                <a:latin typeface="Ubuntu"/>
                <a:ea typeface="Ubuntu"/>
                <a:cs typeface="Ubuntu"/>
                <a:sym typeface="Ubuntu"/>
              </a:rPr>
              <a:t>gives people back time</a:t>
            </a:r>
            <a:endParaRPr sz="12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88" name="Shape 4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Shape 48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98" name="Shape 4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Shape 49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Shape 50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08" name="Shape 5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Shape 50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18" name="Shape 5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Shape 51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28" name="Shape 5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50" spcFirstLastPara="1" rIns="91450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real work. General format: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&lt;&lt;module&gt;&gt;: key=value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Shape 52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50" spcFirstLastPara="1" rIns="91450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Shape 5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Shape 5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Shape 5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Shape 3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7" name="Shape 32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11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Because ansible is so simple and powerful, we’re seeing an explosion of integrations available, helping connect all of the silos within IT. Here’s just a small number of the existing integrations available - and this is a community only a few years old.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Shape 35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Shape 35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Shape 36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Shape 37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Shape 38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Relationship Id="rId3" Type="http://schemas.openxmlformats.org/officeDocument/2006/relationships/image" Target="../media/image2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2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Relationship Id="rId3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7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 type="tx">
  <p:cSld name="structur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3" name="Shape 1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graphic left, text righ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67" name="Shape 67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4732349" y="1625924"/>
            <a:ext cx="35850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0" name="Shape 7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wo columns, graphic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73" name="Shape 73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4968475" y="2753153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2" type="body"/>
          </p:nvPr>
        </p:nvSpPr>
        <p:spPr>
          <a:xfrm>
            <a:off x="4968349" y="3138577"/>
            <a:ext cx="3348900" cy="13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3" type="body"/>
          </p:nvPr>
        </p:nvSpPr>
        <p:spPr>
          <a:xfrm>
            <a:off x="826525" y="3138577"/>
            <a:ext cx="3348900" cy="13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8" name="Shape 7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wo columns, 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81" name="Shape 81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968475" y="1867647"/>
            <a:ext cx="3348900" cy="49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2" type="body"/>
          </p:nvPr>
        </p:nvSpPr>
        <p:spPr>
          <a:xfrm>
            <a:off x="4968349" y="2367377"/>
            <a:ext cx="3348900" cy="20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3" type="body"/>
          </p:nvPr>
        </p:nvSpPr>
        <p:spPr>
          <a:xfrm>
            <a:off x="826525" y="2367377"/>
            <a:ext cx="3348900" cy="20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6" name="Shape 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hree columns, graphics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89" name="Shape 89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826650" y="2644931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2" type="body"/>
          </p:nvPr>
        </p:nvSpPr>
        <p:spPr>
          <a:xfrm>
            <a:off x="826650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3" type="body"/>
          </p:nvPr>
        </p:nvSpPr>
        <p:spPr>
          <a:xfrm>
            <a:off x="3467637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4" type="body"/>
          </p:nvPr>
        </p:nvSpPr>
        <p:spPr>
          <a:xfrm>
            <a:off x="6108737" y="3110231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5" name="Shape 9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hree columns, 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98" name="Shape 98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826650" y="1809824"/>
            <a:ext cx="22086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826650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3" type="body"/>
          </p:nvPr>
        </p:nvSpPr>
        <p:spPr>
          <a:xfrm>
            <a:off x="3467637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4" type="body"/>
          </p:nvPr>
        </p:nvSpPr>
        <p:spPr>
          <a:xfrm>
            <a:off x="6108737" y="2332275"/>
            <a:ext cx="2208600" cy="12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4" name="Shape 10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ext top, graphic bottom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07" name="Shape 107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826650" y="1554318"/>
            <a:ext cx="7490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10" name="Shape 1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graphic top, text bottom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13" name="Shape 113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Shape 11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826650" y="3909498"/>
            <a:ext cx="7490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16" name="Shape 11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ext top, logos bottom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19" name="Shape 119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826650" y="1512055"/>
            <a:ext cx="7490700" cy="87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2" name="Shape 1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logos top, text bottom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25" name="Shape 125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826650" y="3738062"/>
            <a:ext cx="74907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8" name="Shape 12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ext left, logos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31" name="Shape 131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826700" y="1625924"/>
            <a:ext cx="3585000" cy="25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34" name="Shape 13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blue natur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9" name="Shape 19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0"/>
          <p:cNvSpPr txBox="1"/>
          <p:nvPr>
            <p:ph type="title"/>
          </p:nvPr>
        </p:nvSpPr>
        <p:spPr>
          <a:xfrm>
            <a:off x="826650" y="1660724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logos left, text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37" name="Shape 137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4732349" y="1625924"/>
            <a:ext cx="3585000" cy="25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0" name="Shape 14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profile left, text righ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43" name="Shape 14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4934725" y="2048924"/>
            <a:ext cx="3382500" cy="19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Char char="●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Char char="○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Char char="■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Char char="●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Char char="○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6" name="Shape 14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Interior: logo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49" name="Shape 149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>
            <p:ph idx="12" type="sldNum"/>
          </p:nvPr>
        </p:nvSpPr>
        <p:spPr>
          <a:xfrm>
            <a:off x="181344" y="4778756"/>
            <a:ext cx="2934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132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33313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51" name="Shape 151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295650" y="916975"/>
            <a:ext cx="8552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2" type="body"/>
          </p:nvPr>
        </p:nvSpPr>
        <p:spPr>
          <a:xfrm>
            <a:off x="4769568" y="1717837"/>
            <a:ext cx="3672000" cy="26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itle and body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56" name="Shape 156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311699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9" name="Shape 159"/>
          <p:cNvSpPr txBox="1"/>
          <p:nvPr>
            <p:ph idx="12" type="sldNum"/>
          </p:nvPr>
        </p:nvSpPr>
        <p:spPr>
          <a:xfrm>
            <a:off x="8712597" y="4705091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Common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62" name="Shape 162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>
            <p:ph idx="12" type="sldNum"/>
          </p:nvPr>
        </p:nvSpPr>
        <p:spPr>
          <a:xfrm>
            <a:off x="103739" y="4772137"/>
            <a:ext cx="308700" cy="2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64" name="Shape 164"/>
          <p:cNvSpPr txBox="1"/>
          <p:nvPr/>
        </p:nvSpPr>
        <p:spPr>
          <a:xfrm>
            <a:off x="3171300" y="4788924"/>
            <a:ext cx="2801400" cy="26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Overpass"/>
              <a:buNone/>
            </a:pPr>
            <a:r>
              <a:rPr b="1" i="0" lang="de" sz="500" u="none" cap="none" strike="noStrike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PRESENTATION TITLE OR CONFIDENTIALITY STATEMENT (OPTIONAL)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red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67" name="Shape 167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70" name="Shape 170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natur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73" name="Shape 17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76" name="Shape 176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blue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79" name="Shape 179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 txBox="1"/>
          <p:nvPr>
            <p:ph type="title"/>
          </p:nvPr>
        </p:nvSpPr>
        <p:spPr>
          <a:xfrm>
            <a:off x="826650" y="1660724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1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81" name="Shape 181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red 1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84" name="Shape 184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 txBox="1"/>
          <p:nvPr>
            <p:ph type="title"/>
          </p:nvPr>
        </p:nvSpPr>
        <p:spPr>
          <a:xfrm>
            <a:off x="826650" y="1660724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86" name="Shape 186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red structur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89" name="Shape 189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Shape 190"/>
          <p:cNvSpPr txBox="1"/>
          <p:nvPr>
            <p:ph type="title"/>
          </p:nvPr>
        </p:nvSpPr>
        <p:spPr>
          <a:xfrm>
            <a:off x="826650" y="1660724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91" name="Shape 191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826650" y="1704883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quotes, graphics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194" name="Shape 194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Shape 195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826700" y="1878994"/>
            <a:ext cx="3509100" cy="17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97" name="Shape 197"/>
          <p:cNvSpPr txBox="1"/>
          <p:nvPr>
            <p:ph idx="2" type="body"/>
          </p:nvPr>
        </p:nvSpPr>
        <p:spPr>
          <a:xfrm>
            <a:off x="4808249" y="1878994"/>
            <a:ext cx="3509100" cy="17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198" name="Shape 198"/>
          <p:cNvCxnSpPr/>
          <p:nvPr/>
        </p:nvCxnSpPr>
        <p:spPr>
          <a:xfrm>
            <a:off x="4808249" y="3915900"/>
            <a:ext cx="35091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9" name="Shape 199"/>
          <p:cNvCxnSpPr/>
          <p:nvPr/>
        </p:nvCxnSpPr>
        <p:spPr>
          <a:xfrm>
            <a:off x="826699" y="3915900"/>
            <a:ext cx="35091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slide title, quotes, graphic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02" name="Shape 202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742999" y="2463573"/>
            <a:ext cx="2362500" cy="12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205" name="Shape 205"/>
          <p:cNvCxnSpPr/>
          <p:nvPr/>
        </p:nvCxnSpPr>
        <p:spPr>
          <a:xfrm>
            <a:off x="742999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6" name="Shape 206"/>
          <p:cNvSpPr txBox="1"/>
          <p:nvPr>
            <p:ph idx="2" type="body"/>
          </p:nvPr>
        </p:nvSpPr>
        <p:spPr>
          <a:xfrm>
            <a:off x="3390750" y="2463573"/>
            <a:ext cx="2362500" cy="12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207" name="Shape 207"/>
          <p:cNvCxnSpPr/>
          <p:nvPr/>
        </p:nvCxnSpPr>
        <p:spPr>
          <a:xfrm>
            <a:off x="3386549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8" name="Shape 208"/>
          <p:cNvSpPr txBox="1"/>
          <p:nvPr>
            <p:ph idx="3" type="body"/>
          </p:nvPr>
        </p:nvSpPr>
        <p:spPr>
          <a:xfrm>
            <a:off x="6034299" y="2463573"/>
            <a:ext cx="2362500" cy="12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209" name="Shape 209"/>
          <p:cNvCxnSpPr/>
          <p:nvPr/>
        </p:nvCxnSpPr>
        <p:spPr>
          <a:xfrm>
            <a:off x="60301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0" name="Shape 2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quotes, graphics 1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13" name="Shape 21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747199" y="1474849"/>
            <a:ext cx="2362500" cy="22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16" name="Shape 216"/>
          <p:cNvSpPr txBox="1"/>
          <p:nvPr>
            <p:ph idx="2" type="body"/>
          </p:nvPr>
        </p:nvSpPr>
        <p:spPr>
          <a:xfrm>
            <a:off x="3390750" y="1474774"/>
            <a:ext cx="2362500" cy="22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217" name="Shape 217"/>
          <p:cNvCxnSpPr/>
          <p:nvPr/>
        </p:nvCxnSpPr>
        <p:spPr>
          <a:xfrm>
            <a:off x="3386549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8" name="Shape 218"/>
          <p:cNvSpPr txBox="1"/>
          <p:nvPr>
            <p:ph idx="3" type="body"/>
          </p:nvPr>
        </p:nvSpPr>
        <p:spPr>
          <a:xfrm>
            <a:off x="6034299" y="1474774"/>
            <a:ext cx="2362500" cy="22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cxnSp>
        <p:nvCxnSpPr>
          <p:cNvPr id="219" name="Shape 219"/>
          <p:cNvCxnSpPr/>
          <p:nvPr/>
        </p:nvCxnSpPr>
        <p:spPr>
          <a:xfrm>
            <a:off x="742999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0" name="Shape 220"/>
          <p:cNvCxnSpPr/>
          <p:nvPr/>
        </p:nvCxnSpPr>
        <p:spPr>
          <a:xfrm>
            <a:off x="6030100" y="3915900"/>
            <a:ext cx="2370900" cy="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hree interconnected circle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23" name="Shape 22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Shape 22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2015500" y="3689155"/>
            <a:ext cx="16365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26" name="Shape 226"/>
          <p:cNvSpPr txBox="1"/>
          <p:nvPr>
            <p:ph idx="2" type="body"/>
          </p:nvPr>
        </p:nvSpPr>
        <p:spPr>
          <a:xfrm>
            <a:off x="3753749" y="3689155"/>
            <a:ext cx="16365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27" name="Shape 227"/>
          <p:cNvSpPr txBox="1"/>
          <p:nvPr>
            <p:ph idx="3" type="body"/>
          </p:nvPr>
        </p:nvSpPr>
        <p:spPr>
          <a:xfrm>
            <a:off x="5492000" y="3689155"/>
            <a:ext cx="16365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28" name="Shape 22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four callou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31" name="Shape 231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Shape 232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33" name="Shape 233"/>
          <p:cNvSpPr txBox="1"/>
          <p:nvPr>
            <p:ph idx="1" type="body"/>
          </p:nvPr>
        </p:nvSpPr>
        <p:spPr>
          <a:xfrm>
            <a:off x="0" y="1957525"/>
            <a:ext cx="3228900" cy="98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4" name="Shape 23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hree columns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37" name="Shape 237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39" name="Shape 239"/>
          <p:cNvSpPr txBox="1"/>
          <p:nvPr>
            <p:ph idx="1" type="body"/>
          </p:nvPr>
        </p:nvSpPr>
        <p:spPr>
          <a:xfrm>
            <a:off x="826650" y="2872256"/>
            <a:ext cx="2260800" cy="664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Shape 24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wo step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43" name="Shape 24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45" name="Shape 245"/>
          <p:cNvSpPr txBox="1"/>
          <p:nvPr>
            <p:ph idx="1" type="body"/>
          </p:nvPr>
        </p:nvSpPr>
        <p:spPr>
          <a:xfrm>
            <a:off x="851875" y="3966543"/>
            <a:ext cx="74907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6" name="Shape 24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hree step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49" name="Shape 249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Shape 250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851875" y="3966543"/>
            <a:ext cx="74907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2" name="Shape 25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structure 1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55" name="Shape 255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Proxima Nova"/>
              <a:buNone/>
              <a:defRPr b="1" i="0" sz="40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Shape 250" id="257" name="Shape 2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1549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51" id="258" name="Shape 2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1549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52" id="259" name="Shape 25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21549" y="419688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53" id="260" name="Shape 26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22124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54" id="261" name="Shape 26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22124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 txBox="1"/>
          <p:nvPr>
            <p:ph idx="1" type="body"/>
          </p:nvPr>
        </p:nvSpPr>
        <p:spPr>
          <a:xfrm>
            <a:off x="2276724" y="3264787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63" name="Shape 263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nature 1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66" name="Shape 266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Shape 267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Proxima Nova"/>
              <a:buNone/>
              <a:defRPr b="1" i="0" sz="40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Shape 262" id="268" name="Shape 2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1549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63" id="269" name="Shape 26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1549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64" id="270" name="Shape 27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21549" y="419688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65" id="271" name="Shape 2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22124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66" id="272" name="Shape 27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22124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 txBox="1"/>
          <p:nvPr>
            <p:ph idx="1" type="body"/>
          </p:nvPr>
        </p:nvSpPr>
        <p:spPr>
          <a:xfrm>
            <a:off x="2276724" y="3264787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74" name="Shape 274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ext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27" name="Shape 27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Shape 28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826700" y="1625924"/>
            <a:ext cx="74907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0" name="Shape 3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1_Vertical Title and Text">
    <p:bg>
      <p:bgPr>
        <a:solidFill>
          <a:srgbClr val="DCDCDC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nsiblelogotranswhite.png" id="276" name="Shape 2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8456" y="4219575"/>
            <a:ext cx="509400" cy="5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Shape 277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lue Title and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/>
          <p:nvPr>
            <p:ph type="title"/>
          </p:nvPr>
        </p:nvSpPr>
        <p:spPr>
          <a:xfrm>
            <a:off x="488180" y="894328"/>
            <a:ext cx="7317900" cy="11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Open Sans"/>
              <a:buNone/>
              <a:defRPr b="0" i="0" sz="2400" u="none" cap="none" strike="noStrik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280" name="Shape 280"/>
          <p:cNvSpPr txBox="1"/>
          <p:nvPr>
            <p:ph idx="1" type="body"/>
          </p:nvPr>
        </p:nvSpPr>
        <p:spPr>
          <a:xfrm>
            <a:off x="488180" y="2155657"/>
            <a:ext cx="7317900" cy="23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5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545860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30200" lvl="1" marL="9144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1" name="Shape 281"/>
          <p:cNvSpPr txBox="1"/>
          <p:nvPr>
            <p:ph idx="12" type="sldNum"/>
          </p:nvPr>
        </p:nvSpPr>
        <p:spPr>
          <a:xfrm>
            <a:off x="6856332" y="4959752"/>
            <a:ext cx="2133600" cy="13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800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800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2" name="Shape 282"/>
          <p:cNvSpPr txBox="1"/>
          <p:nvPr>
            <p:ph idx="11" type="ftr"/>
          </p:nvPr>
        </p:nvSpPr>
        <p:spPr>
          <a:xfrm>
            <a:off x="173807" y="4959752"/>
            <a:ext cx="3218100" cy="13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3" name="Shape 283"/>
          <p:cNvSpPr txBox="1"/>
          <p:nvPr>
            <p:ph idx="2" type="body"/>
          </p:nvPr>
        </p:nvSpPr>
        <p:spPr>
          <a:xfrm>
            <a:off x="291474" y="205979"/>
            <a:ext cx="5408700" cy="2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30200" lvl="1" marL="9144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545860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rgbClr val="54586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284" name="Shape 284"/>
          <p:cNvCxnSpPr/>
          <p:nvPr/>
        </p:nvCxnSpPr>
        <p:spPr>
          <a:xfrm>
            <a:off x="100299" y="4905389"/>
            <a:ext cx="8913900" cy="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 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6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6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6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6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6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60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87" name="Shape 28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"/>
              <a:buNone/>
              <a:defRPr b="0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/>
        </p:txBody>
      </p:sp>
      <p:sp>
        <p:nvSpPr>
          <p:cNvPr id="288" name="Shape 288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89" name="Shape 289"/>
          <p:cNvSpPr txBox="1"/>
          <p:nvPr>
            <p:ph idx="12" type="sldNum"/>
          </p:nvPr>
        </p:nvSpPr>
        <p:spPr>
          <a:xfrm>
            <a:off x="1177578" y="4733944"/>
            <a:ext cx="360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>
                <a:latin typeface="Overpass"/>
                <a:ea typeface="Overpass"/>
                <a:cs typeface="Overpass"/>
                <a:sym typeface="Overpass"/>
              </a:rPr>
              <a:t>‹#›</a:t>
            </a:fld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  <p:sp>
        <p:nvSpPr>
          <p:cNvPr id="290" name="Shape 290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CONFIDENTIAL - NDA REQUIRED</a:t>
            </a:r>
            <a:endParaRPr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Interior: two column 4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33" name="Shape 33"/>
          <p:cNvPicPr preferRelativeResize="0"/>
          <p:nvPr/>
        </p:nvPicPr>
        <p:blipFill rotWithShape="1">
          <a:blip r:embed="rId3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/>
          <p:nvPr>
            <p:ph idx="12" type="sldNum"/>
          </p:nvPr>
        </p:nvSpPr>
        <p:spPr>
          <a:xfrm>
            <a:off x="181344" y="4778756"/>
            <a:ext cx="2934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132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33313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35" name="Shape 35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295650" y="916975"/>
            <a:ext cx="8552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500"/>
              <a:buFont typeface="Helvetica Neue"/>
              <a:buNone/>
              <a:defRPr b="0" i="0" sz="1500" u="none" cap="none" strike="noStrike">
                <a:solidFill>
                  <a:srgbClr val="42404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LIGHT GREY">
    <p:bg>
      <p:bgPr>
        <a:solidFill>
          <a:srgbClr val="F3F3F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39" name="Shape 39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149" id="40" name="Shape 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5639" y="4647200"/>
            <a:ext cx="948172" cy="30570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red 2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44" name="Shape 44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Shape 45"/>
          <p:cNvSpPr txBox="1"/>
          <p:nvPr>
            <p:ph type="title"/>
          </p:nvPr>
        </p:nvSpPr>
        <p:spPr>
          <a:xfrm>
            <a:off x="1786275" y="1895025"/>
            <a:ext cx="5938800" cy="121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Proxima Nova"/>
              <a:buNone/>
              <a:defRPr b="1" i="0" sz="40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Shape 238" id="46" name="Shape 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1549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39" id="47" name="Shape 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1549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40" id="48" name="Shape 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1549" y="4196888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41" id="49" name="Shape 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22124" y="3260549"/>
            <a:ext cx="317393" cy="317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 242" id="50" name="Shape 5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22124" y="3728718"/>
            <a:ext cx="317393" cy="31739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Shape 51"/>
          <p:cNvSpPr txBox="1"/>
          <p:nvPr>
            <p:ph idx="1" type="body"/>
          </p:nvPr>
        </p:nvSpPr>
        <p:spPr>
          <a:xfrm>
            <a:off x="2276724" y="3264787"/>
            <a:ext cx="237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  <a:defRPr b="0" i="0" sz="11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4419600" y="4612337"/>
            <a:ext cx="21336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 type="title">
  <p:cSld name="agenda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55" name="Shape 55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826650" y="1708181"/>
            <a:ext cx="375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b="0" i="0" sz="16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8" name="Shape 5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 name="text left, graphic righ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61" name="Shape 61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826700" y="1625924"/>
            <a:ext cx="3585000" cy="26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Shape 6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18.xml"/><Relationship Id="rId42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20.xml"/><Relationship Id="rId44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19.xml"/><Relationship Id="rId43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1.xml"/><Relationship Id="rId45" Type="http://schemas.openxmlformats.org/officeDocument/2006/relationships/theme" Target="../theme/theme1.xml"/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5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29" Type="http://schemas.openxmlformats.org/officeDocument/2006/relationships/slideLayout" Target="../slideLayouts/slideLayout27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31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9.xml"/><Relationship Id="rId33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8.xml"/><Relationship Id="rId32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11.xml"/><Relationship Id="rId35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10.xml"/><Relationship Id="rId34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13.xml"/><Relationship Id="rId37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12.xml"/><Relationship Id="rId36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14.xml"/><Relationship Id="rId38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/>
        </p:nvSpPr>
        <p:spPr>
          <a:xfrm>
            <a:off x="413050" y="4781297"/>
            <a:ext cx="76593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Overpass"/>
              <a:buNone/>
            </a:pPr>
            <a:r>
              <a:rPr b="0" i="0" lang="de" sz="700" u="none" cap="none" strike="noStrike">
                <a:solidFill>
                  <a:srgbClr val="666666"/>
                </a:solidFill>
                <a:latin typeface="Overpass"/>
                <a:ea typeface="Overpass"/>
                <a:cs typeface="Overpass"/>
                <a:sym typeface="Overpass"/>
              </a:rPr>
              <a:t>Management and Automation Architect Workshop -- EMEA Partner Enablement</a:t>
            </a:r>
            <a:endParaRPr/>
          </a:p>
        </p:txBody>
      </p:sp>
      <p:pic>
        <p:nvPicPr>
          <p:cNvPr descr="Shape 9" id="7" name="Shape 7"/>
          <p:cNvPicPr preferRelativeResize="0"/>
          <p:nvPr/>
        </p:nvPicPr>
        <p:blipFill rotWithShape="1">
          <a:blip r:embed="rId2">
            <a:alphaModFix/>
          </a:blip>
          <a:srcRect b="386" l="0" r="0" t="396"/>
          <a:stretch/>
        </p:blipFill>
        <p:spPr>
          <a:xfrm>
            <a:off x="8327449" y="4819524"/>
            <a:ext cx="654070" cy="20883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8"/>
          <p:cNvSpPr txBox="1"/>
          <p:nvPr>
            <p:ph type="title"/>
          </p:nvPr>
        </p:nvSpPr>
        <p:spPr>
          <a:xfrm>
            <a:off x="826650" y="1704883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  <a:defRPr b="0" i="0" sz="2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b="0" i="0" lang="de" sz="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/>
          </a:p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●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○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■"/>
              <a:defRPr b="0" i="0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679" r:id="rId34"/>
    <p:sldLayoutId id="2147483680" r:id="rId35"/>
    <p:sldLayoutId id="2147483681" r:id="rId36"/>
    <p:sldLayoutId id="2147483682" r:id="rId37"/>
    <p:sldLayoutId id="2147483683" r:id="rId38"/>
    <p:sldLayoutId id="2147483684" r:id="rId39"/>
    <p:sldLayoutId id="2147483685" r:id="rId40"/>
    <p:sldLayoutId id="2147483686" r:id="rId41"/>
    <p:sldLayoutId id="2147483687" r:id="rId42"/>
    <p:sldLayoutId id="2147483688" r:id="rId43"/>
    <p:sldLayoutId id="2147483689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5.jpg"/><Relationship Id="rId4" Type="http://schemas.openxmlformats.org/officeDocument/2006/relationships/image" Target="../media/image3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hyperlink" Target="https://github.com/rhmk/ansible-hana-sysprep" TargetMode="External"/><Relationship Id="rId5" Type="http://schemas.openxmlformats.org/officeDocument/2006/relationships/image" Target="../media/image43.png"/><Relationship Id="rId6" Type="http://schemas.openxmlformats.org/officeDocument/2006/relationships/image" Target="../media/image40.png"/><Relationship Id="rId7" Type="http://schemas.openxmlformats.org/officeDocument/2006/relationships/image" Target="../media/image45.png"/><Relationship Id="rId8" Type="http://schemas.openxmlformats.org/officeDocument/2006/relationships/image" Target="../media/image42.png"/><Relationship Id="rId10" Type="http://schemas.openxmlformats.org/officeDocument/2006/relationships/image" Target="../media/image4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sp>
        <p:nvSpPr>
          <p:cNvPr id="296" name="Shape 29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Overpass"/>
              <a:buNone/>
            </a:pPr>
            <a:r>
              <a:rPr b="1" i="0" lang="de" sz="3600" u="none" cap="none" strike="noStrike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        nsible</a:t>
            </a:r>
            <a:endParaRPr/>
          </a:p>
        </p:txBody>
      </p:sp>
      <p:pic>
        <p:nvPicPr>
          <p:cNvPr descr="Shape 967" id="297" name="Shape 2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329" y="46825"/>
            <a:ext cx="1682206" cy="1744537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Shape 298"/>
          <p:cNvSpPr txBox="1"/>
          <p:nvPr/>
        </p:nvSpPr>
        <p:spPr>
          <a:xfrm>
            <a:off x="434550" y="3915525"/>
            <a:ext cx="4479900" cy="6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3000">
                <a:latin typeface="Overpass"/>
                <a:ea typeface="Overpass"/>
                <a:cs typeface="Overpass"/>
                <a:sym typeface="Overpass"/>
              </a:rPr>
              <a:t>Introduction &amp; Overview</a:t>
            </a:r>
            <a:endParaRPr b="1" sz="3000">
              <a:latin typeface="Overpass"/>
              <a:ea typeface="Overpass"/>
              <a:cs typeface="Overpass"/>
              <a:sym typeface="Overpas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401" name="Shape 4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Shape 402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grpSp>
        <p:nvGrpSpPr>
          <p:cNvPr id="403" name="Shape 403"/>
          <p:cNvGrpSpPr/>
          <p:nvPr/>
        </p:nvGrpSpPr>
        <p:grpSpPr>
          <a:xfrm>
            <a:off x="4167940" y="899160"/>
            <a:ext cx="4357200" cy="1592400"/>
            <a:chOff x="4167940" y="899160"/>
            <a:chExt cx="4357200" cy="1592400"/>
          </a:xfrm>
        </p:grpSpPr>
        <p:sp>
          <p:nvSpPr>
            <p:cNvPr id="404" name="Shape 404"/>
            <p:cNvSpPr/>
            <p:nvPr/>
          </p:nvSpPr>
          <p:spPr>
            <a:xfrm>
              <a:off x="4167940" y="899160"/>
              <a:ext cx="4357200" cy="1592400"/>
            </a:xfrm>
            <a:prstGeom prst="wedgeRectCallout">
              <a:avLst>
                <a:gd fmla="val -48365" name="adj1"/>
                <a:gd fmla="val 72180" name="adj2"/>
              </a:avLst>
            </a:prstGeom>
            <a:solidFill>
              <a:srgbClr val="D7D7D7"/>
            </a:solidFill>
            <a:ln cap="flat" cmpd="sng" w="9525">
              <a:solidFill>
                <a:srgbClr val="C5C7CC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>
              <a:off x="4476672" y="917318"/>
              <a:ext cx="3784200" cy="110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[web]</a:t>
              </a:r>
              <a:br>
                <a:rPr b="1"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</a:br>
              <a: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webserver1.example.com</a:t>
              </a:r>
              <a:b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</a:br>
              <a: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webserver2.example.com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500">
                <a:solidFill>
                  <a:srgbClr val="0E1012"/>
                </a:solidFill>
                <a:latin typeface="Courier New"/>
                <a:ea typeface="Courier New"/>
                <a:cs typeface="Courier New"/>
                <a:sym typeface="Courier New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[db]</a:t>
              </a:r>
              <a:b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</a:br>
              <a:r>
                <a:rPr lang="de" sz="1500">
                  <a:solidFill>
                    <a:srgbClr val="0E1012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dbserver1.example.com</a:t>
              </a:r>
              <a:endParaRPr/>
            </a:p>
          </p:txBody>
        </p:sp>
      </p:grpSp>
      <p:sp>
        <p:nvSpPr>
          <p:cNvPr id="406" name="Shape 406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/>
          <p:nvPr/>
        </p:nvSpPr>
        <p:spPr>
          <a:xfrm>
            <a:off x="736600" y="857250"/>
            <a:ext cx="7632600" cy="3774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---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and start apache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hosts: mywebserver.local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vars: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http_port: 80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max_clients: 200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remote_user: root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tasks: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install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package: name=httpd state=latest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write the apache config file     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template: src=/srv/httpd.j2 dest=/etc/httpd.conf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start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service: name=httpd state=running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13" name="Shape 413"/>
          <p:cNvSpPr txBox="1"/>
          <p:nvPr>
            <p:ph idx="4294967295" type="body"/>
          </p:nvPr>
        </p:nvSpPr>
        <p:spPr>
          <a:xfrm>
            <a:off x="736600" y="228488"/>
            <a:ext cx="5408700" cy="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lang="de" sz="2400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Playbook Example</a:t>
            </a:r>
            <a:endParaRPr b="1" i="0" sz="2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4" name="Shape 414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419" name="Shape 4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Shape 420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grpSp>
        <p:nvGrpSpPr>
          <p:cNvPr id="421" name="Shape 421"/>
          <p:cNvGrpSpPr/>
          <p:nvPr/>
        </p:nvGrpSpPr>
        <p:grpSpPr>
          <a:xfrm>
            <a:off x="4167485" y="1625883"/>
            <a:ext cx="4357200" cy="1513200"/>
            <a:chOff x="4396085" y="1930683"/>
            <a:chExt cx="4357200" cy="1513200"/>
          </a:xfrm>
        </p:grpSpPr>
        <p:sp>
          <p:nvSpPr>
            <p:cNvPr id="422" name="Shape 422"/>
            <p:cNvSpPr/>
            <p:nvPr/>
          </p:nvSpPr>
          <p:spPr>
            <a:xfrm>
              <a:off x="4396085" y="1930683"/>
              <a:ext cx="4357200" cy="1513200"/>
            </a:xfrm>
            <a:prstGeom prst="wedgeRectCallout">
              <a:avLst>
                <a:gd fmla="val -50697" name="adj1"/>
                <a:gd fmla="val -78795" name="adj2"/>
              </a:avLst>
            </a:prstGeom>
            <a:solidFill>
              <a:srgbClr val="D7D7D7"/>
            </a:solidFill>
            <a:ln cap="flat" cmpd="sng" w="9525">
              <a:solidFill>
                <a:srgbClr val="C5C7CC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Shape 423"/>
            <p:cNvSpPr/>
            <p:nvPr/>
          </p:nvSpPr>
          <p:spPr>
            <a:xfrm>
              <a:off x="4687331" y="2145632"/>
              <a:ext cx="39291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CLOUD:</a:t>
              </a:r>
              <a:endParaRPr b="1"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>
              <a:off x="4684766" y="2300337"/>
              <a:ext cx="37842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OpenStack, VMware, EC2, Rackspace, GCE,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Azure, Spacewalk, Hanlon, Cobbler</a:t>
              </a:r>
              <a:endParaRPr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25" name="Shape 425"/>
            <p:cNvSpPr/>
            <p:nvPr/>
          </p:nvSpPr>
          <p:spPr>
            <a:xfrm>
              <a:off x="4664177" y="2914465"/>
              <a:ext cx="39291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CUSTOM CMDB</a:t>
              </a:r>
              <a:endParaRPr b="1"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426" name="Shape 426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431" name="Shape 4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Shape 432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sp>
        <p:nvSpPr>
          <p:cNvPr id="433" name="Shape 433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/>
          <p:nvPr>
            <p:ph idx="4294967295" type="body"/>
          </p:nvPr>
        </p:nvSpPr>
        <p:spPr>
          <a:xfrm>
            <a:off x="736600" y="228488"/>
            <a:ext cx="5408700" cy="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lang="de" sz="2400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Playbook Example</a:t>
            </a:r>
            <a:endParaRPr b="1" i="0" sz="2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0" name="Shape 440"/>
          <p:cNvSpPr txBox="1"/>
          <p:nvPr/>
        </p:nvSpPr>
        <p:spPr>
          <a:xfrm>
            <a:off x="736600" y="857250"/>
            <a:ext cx="7632600" cy="3774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---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and start apache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hosts: mywebserver.local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vars: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http_port: 80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max_clients: 200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remote_user: root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tasks: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httpd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package: name=httpd state=latest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- name: write the apache config file     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template: src=/srv/httpd.j2 dest=/etc/httpd.conf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- name: start httpd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service: name=httpd state=running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41" name="Shape 441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/>
          <p:nvPr/>
        </p:nvSpPr>
        <p:spPr>
          <a:xfrm>
            <a:off x="736600" y="857250"/>
            <a:ext cx="7632600" cy="3774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---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and start apache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hosts: mywebserver.local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vars: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http_port: 80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max_clients: 200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remote_user: root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tasks: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install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package: name=httpd state=latest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write the apache config file     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template: src=/srv/httpd.j2 dest=/etc/httpd.conf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start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service: name=httpd state=running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48" name="Shape 448"/>
          <p:cNvSpPr txBox="1"/>
          <p:nvPr>
            <p:ph idx="4294967295" type="body"/>
          </p:nvPr>
        </p:nvSpPr>
        <p:spPr>
          <a:xfrm>
            <a:off x="736600" y="228488"/>
            <a:ext cx="5408700" cy="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lang="de" sz="2400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Playbook Example</a:t>
            </a:r>
            <a:endParaRPr b="1" i="0" sz="2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9" name="Shape 449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 txBox="1"/>
          <p:nvPr/>
        </p:nvSpPr>
        <p:spPr>
          <a:xfrm>
            <a:off x="736600" y="857250"/>
            <a:ext cx="7632600" cy="3774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---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and start apache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hosts: mywebserver.local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vars:    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http_port: 80    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  max_clients: 200</a:t>
            </a:r>
            <a:endParaRPr b="1" sz="1200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remote_user: root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tasks: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install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package: name=httpd state=latest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write the apache config file     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template: src=/srv/httpd.j2 dest=/etc/httpd.conf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start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service: name=httpd state=running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56" name="Shape 456"/>
          <p:cNvSpPr txBox="1"/>
          <p:nvPr>
            <p:ph idx="4294967295" type="body"/>
          </p:nvPr>
        </p:nvSpPr>
        <p:spPr>
          <a:xfrm>
            <a:off x="736600" y="228488"/>
            <a:ext cx="5408700" cy="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lang="de" sz="2400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Playbook Example</a:t>
            </a:r>
            <a:endParaRPr b="1" i="0" sz="2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7" name="Shape 457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 txBox="1"/>
          <p:nvPr/>
        </p:nvSpPr>
        <p:spPr>
          <a:xfrm>
            <a:off x="736600" y="857250"/>
            <a:ext cx="7632600" cy="3774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---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and start apache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hosts: mywebserver.local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vars: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http_port: 80   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max_clients: 200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b="1" lang="de" sz="12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  remote_user: root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tasks: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install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package: name=httpd state=latest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write the apache config file     </a:t>
            </a:r>
            <a:endParaRPr sz="1200"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template: src=/srv/httpd.j2 dest=/etc/httpd.conf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- name: start httpd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service: name=httpd state=running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64" name="Shape 464"/>
          <p:cNvSpPr txBox="1"/>
          <p:nvPr>
            <p:ph idx="4294967295" type="body"/>
          </p:nvPr>
        </p:nvSpPr>
        <p:spPr>
          <a:xfrm>
            <a:off x="736600" y="228488"/>
            <a:ext cx="5408700" cy="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lang="de" sz="2400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Playbook Example</a:t>
            </a:r>
            <a:endParaRPr b="1" i="0" sz="2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5" name="Shape 46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/>
          <p:nvPr/>
        </p:nvSpPr>
        <p:spPr>
          <a:xfrm>
            <a:off x="736600" y="857250"/>
            <a:ext cx="7632600" cy="8712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yum install @base xfsprogs libaio net-tools bind-utils gtk2 libicu xulrunner tcsh sudo libssh2 expect cairo graphviz iptraf-ng krb5-workstation krb5-libs libpng12 ntp ntpdate nfs-utils lm_sensors rsyslog openssl098e openssl PackageKit-gtk3-module libcanberra-gtk2 libtool-ltdl xorg-x11-xauth numactl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72" name="Shape 472"/>
          <p:cNvSpPr txBox="1"/>
          <p:nvPr/>
        </p:nvSpPr>
        <p:spPr>
          <a:xfrm>
            <a:off x="681725" y="2226600"/>
            <a:ext cx="7632600" cy="25728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install required packages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yum: state=latest name={{ item }}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with_items: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chrony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xfsprogs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libaio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net-tools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bind-utils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...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numactl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tuned-profiles-sap-hana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73" name="Shape 473"/>
          <p:cNvSpPr/>
          <p:nvPr/>
        </p:nvSpPr>
        <p:spPr>
          <a:xfrm>
            <a:off x="4255025" y="1801875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Shape 47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Shape 47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 txBox="1"/>
          <p:nvPr/>
        </p:nvSpPr>
        <p:spPr>
          <a:xfrm>
            <a:off x="736600" y="1619250"/>
            <a:ext cx="7632600" cy="8712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systemctl stop numad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systemctl disable numad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systemctl status numad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82" name="Shape 482"/>
          <p:cNvSpPr txBox="1"/>
          <p:nvPr/>
        </p:nvSpPr>
        <p:spPr>
          <a:xfrm>
            <a:off x="736600" y="2999650"/>
            <a:ext cx="7632600" cy="6639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disable numad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service: name=numad state=stopped enabled=no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83" name="Shape 483"/>
          <p:cNvSpPr/>
          <p:nvPr/>
        </p:nvSpPr>
        <p:spPr>
          <a:xfrm>
            <a:off x="4255025" y="2563875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Shape 48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Shape 48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/>
        </p:nvSpPr>
        <p:spPr>
          <a:xfrm>
            <a:off x="1589100" y="812000"/>
            <a:ext cx="355354" cy="346449"/>
          </a:xfrm>
          <a:custGeom>
            <a:pathLst>
              <a:path extrusionOk="0" h="19679" w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00000">
              <a:alpha val="2078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4" name="Shape 304"/>
          <p:cNvSpPr/>
          <p:nvPr/>
        </p:nvSpPr>
        <p:spPr>
          <a:xfrm>
            <a:off x="1076325" y="1510913"/>
            <a:ext cx="1594242" cy="419094"/>
          </a:xfrm>
          <a:custGeom>
            <a:pathLst>
              <a:path extrusionOk="0" h="21600" w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3400" u="none" cap="none" strike="noStrike">
                <a:latin typeface="Ubuntu"/>
                <a:ea typeface="Ubuntu"/>
                <a:cs typeface="Ubuntu"/>
                <a:sym typeface="Ubuntu"/>
              </a:rPr>
              <a:t>SIMPLE</a:t>
            </a:r>
            <a:endParaRPr b="0" i="0" sz="24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05" name="Shape 305"/>
          <p:cNvSpPr/>
          <p:nvPr/>
        </p:nvSpPr>
        <p:spPr>
          <a:xfrm>
            <a:off x="3505200" y="1504950"/>
            <a:ext cx="2427300" cy="419094"/>
          </a:xfrm>
          <a:custGeom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" sz="3400" u="none" cap="none" strike="noStrike">
                <a:latin typeface="Ubuntu"/>
                <a:ea typeface="Ubuntu"/>
                <a:cs typeface="Ubuntu"/>
                <a:sym typeface="Ubuntu"/>
              </a:rPr>
              <a:t>AGENTLESS</a:t>
            </a:r>
            <a:endParaRPr b="0" i="0" sz="24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06" name="Shape 306"/>
          <p:cNvSpPr/>
          <p:nvPr/>
        </p:nvSpPr>
        <p:spPr>
          <a:xfrm>
            <a:off x="6411899" y="1510900"/>
            <a:ext cx="2478654" cy="419094"/>
          </a:xfrm>
          <a:custGeom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de" sz="3400" u="none" cap="none" strike="noStrike">
                <a:latin typeface="Ubuntu"/>
                <a:ea typeface="Ubuntu"/>
                <a:cs typeface="Ubuntu"/>
                <a:sym typeface="Ubuntu"/>
              </a:rPr>
              <a:t>POWERFUL</a:t>
            </a:r>
            <a:endParaRPr i="0" sz="24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cxnSp>
        <p:nvCxnSpPr>
          <p:cNvPr id="307" name="Shape 307"/>
          <p:cNvCxnSpPr/>
          <p:nvPr/>
        </p:nvCxnSpPr>
        <p:spPr>
          <a:xfrm>
            <a:off x="3124200" y="972741"/>
            <a:ext cx="0" cy="2636100"/>
          </a:xfrm>
          <a:prstGeom prst="straightConnector1">
            <a:avLst/>
          </a:prstGeom>
          <a:noFill/>
          <a:ln cap="flat" cmpd="sng" w="12700">
            <a:solidFill>
              <a:srgbClr val="000000">
                <a:alpha val="7840"/>
              </a:srgbClr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8" name="Shape 308"/>
          <p:cNvCxnSpPr/>
          <p:nvPr/>
        </p:nvCxnSpPr>
        <p:spPr>
          <a:xfrm>
            <a:off x="6172200" y="972741"/>
            <a:ext cx="0" cy="2636100"/>
          </a:xfrm>
          <a:prstGeom prst="straightConnector1">
            <a:avLst/>
          </a:prstGeom>
          <a:noFill/>
          <a:ln cap="flat" cmpd="sng" w="12700">
            <a:solidFill>
              <a:srgbClr val="000000">
                <a:alpha val="7840"/>
              </a:srgbClr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09" name="Shape 3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7050" y="704850"/>
            <a:ext cx="469800" cy="6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0400" y="704850"/>
            <a:ext cx="609600" cy="6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Shape 311"/>
          <p:cNvSpPr/>
          <p:nvPr/>
        </p:nvSpPr>
        <p:spPr>
          <a:xfrm>
            <a:off x="3429000" y="2647950"/>
            <a:ext cx="2941650" cy="1638306"/>
          </a:xfrm>
          <a:custGeom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No extra code to manage</a:t>
            </a:r>
            <a:endParaRPr/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Uses OpenSSH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No agents to exploit or update</a:t>
            </a:r>
            <a:endParaRPr b="0" i="0" sz="12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1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More efficient &amp; more secure</a:t>
            </a:r>
            <a:endParaRPr b="1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12" name="Shape 312"/>
          <p:cNvSpPr/>
          <p:nvPr/>
        </p:nvSpPr>
        <p:spPr>
          <a:xfrm>
            <a:off x="668337" y="2637235"/>
            <a:ext cx="3200418" cy="1895508"/>
          </a:xfrm>
          <a:custGeom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Human readable automation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No special coding skills needed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Tasks executed in order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1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Get productive quickly</a:t>
            </a:r>
            <a:endParaRPr b="1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13" name="Shape 313"/>
          <p:cNvSpPr/>
          <p:nvPr/>
        </p:nvSpPr>
        <p:spPr>
          <a:xfrm>
            <a:off x="6451600" y="2638425"/>
            <a:ext cx="2539998" cy="1895508"/>
          </a:xfrm>
          <a:custGeom>
            <a:pathLst>
              <a:path extrusionOk="0" h="21600" w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38100" lIns="38100" spcFirstLastPara="1" rIns="38100" wrap="square" tIns="381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App deployment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Configuration management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0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Workflow orchestration</a:t>
            </a:r>
            <a:endParaRPr b="0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-171450" lvl="0" marL="171450" marR="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urier New"/>
              <a:buChar char="o"/>
            </a:pPr>
            <a:r>
              <a:rPr b="1" i="0" lang="de" sz="1200" u="none" cap="none" strike="noStrike">
                <a:solidFill>
                  <a:srgbClr val="595959"/>
                </a:solidFill>
                <a:latin typeface="Ubuntu"/>
                <a:ea typeface="Ubuntu"/>
                <a:cs typeface="Ubuntu"/>
                <a:sym typeface="Ubuntu"/>
              </a:rPr>
              <a:t>Orchestrate the app lifecycle</a:t>
            </a:r>
            <a:endParaRPr b="1" i="0" sz="2400" u="none" cap="none" strike="noStrike">
              <a:solidFill>
                <a:srgbClr val="59595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14" name="Shape 314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/>
          <p:nvPr/>
        </p:nvSpPr>
        <p:spPr>
          <a:xfrm>
            <a:off x="736600" y="1619250"/>
            <a:ext cx="7632600" cy="8712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setenforce 0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sed -i 's/SELINUX=enforcing/SELINUX=permissive/'  /etc/selinux/config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sestatus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92" name="Shape 492"/>
          <p:cNvSpPr txBox="1"/>
          <p:nvPr/>
        </p:nvSpPr>
        <p:spPr>
          <a:xfrm>
            <a:off x="736600" y="2999650"/>
            <a:ext cx="7632600" cy="6639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disable selinux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selinux: state=disabled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93" name="Shape 493"/>
          <p:cNvSpPr/>
          <p:nvPr/>
        </p:nvSpPr>
        <p:spPr>
          <a:xfrm>
            <a:off x="4255025" y="2563875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Shape 49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Shape 49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 txBox="1"/>
          <p:nvPr/>
        </p:nvSpPr>
        <p:spPr>
          <a:xfrm>
            <a:off x="736600" y="933450"/>
            <a:ext cx="7632600" cy="8712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echo "@sapsys  soft   nproc    unlimited" &gt; /etc/security/limits.d/99-sapsys.conf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echo "@sapsys  hard   nproc    unlimited" &gt; /etc/security/limits.d/99-sapsys.conf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02" name="Shape 502"/>
          <p:cNvSpPr txBox="1"/>
          <p:nvPr/>
        </p:nvSpPr>
        <p:spPr>
          <a:xfrm>
            <a:off x="736600" y="2607600"/>
            <a:ext cx="7632600" cy="20781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set number of process to unlimited for sapsys group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pam_limits: 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domain: 		"@sapsys"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limit_item: 	nproc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limit_type: 	“{{ item }}”</a:t>
            </a:r>
            <a:b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value: 		unlimited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with_items: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- soft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- hard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03" name="Shape 503"/>
          <p:cNvSpPr/>
          <p:nvPr/>
        </p:nvSpPr>
        <p:spPr>
          <a:xfrm>
            <a:off x="4255025" y="2030475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Shape 50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Shape 50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 txBox="1"/>
          <p:nvPr/>
        </p:nvSpPr>
        <p:spPr>
          <a:xfrm>
            <a:off x="736600" y="933450"/>
            <a:ext cx="7632600" cy="9963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echo never &gt; /sys/kernel/mm/transparent_hugepage/enabled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sed -i '/^GRUB_CMDLINE_LINUX.*/ s/\"$/ transparent_hugepage=never\"/' /etc/default/grub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grub2-mkconfig -o /boot/grub2/grub.cfg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12" name="Shape 512"/>
          <p:cNvSpPr txBox="1"/>
          <p:nvPr/>
        </p:nvSpPr>
        <p:spPr>
          <a:xfrm>
            <a:off x="736600" y="2607600"/>
            <a:ext cx="7632600" cy="2286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disable transparent hugepages in grub config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lineinfile: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dest: /etc/default/grub      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regexp: “^GRUB_CMDLINE_LINUX.*”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line: GRUB_CMDLINE_LINUX_DEFAULT="transparent_hugepage=never"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notify: regenerate grub2 conf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b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handlers: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- name: regenerate grub2 conf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shell: grub2-mkconfig -o /boot/grub2/grub.cfg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13" name="Shape 513"/>
          <p:cNvSpPr/>
          <p:nvPr/>
        </p:nvSpPr>
        <p:spPr>
          <a:xfrm>
            <a:off x="4275849" y="2078910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Shape 51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15" name="Shape 51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 txBox="1"/>
          <p:nvPr/>
        </p:nvSpPr>
        <p:spPr>
          <a:xfrm>
            <a:off x="736600" y="933450"/>
            <a:ext cx="7632600" cy="9963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echo "vm.swappiness=60" &gt;&gt; /etc/sysctl.d/90-sap_hana.conf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echo "kernel.msgmni=32768" &gt;&gt; /etc/sysctl.d/90-sap_hana.conf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sysctl -p /etc/sysctl.d/90-sap_hana.conf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22" name="Shape 522"/>
          <p:cNvSpPr txBox="1"/>
          <p:nvPr/>
        </p:nvSpPr>
        <p:spPr>
          <a:xfrm>
            <a:off x="736600" y="2607600"/>
            <a:ext cx="7632600" cy="22860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setting kernel tunables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sysctl: name={{ item.name }} value={{ item.value }} state=present sysctl_set=yes reload=yes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with_items: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{ name: kernel.msgmni, value: 32768 }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...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- { name: vm.swappiness, value: 60 }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...</a:t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23" name="Shape 523"/>
          <p:cNvSpPr/>
          <p:nvPr/>
        </p:nvSpPr>
        <p:spPr>
          <a:xfrm>
            <a:off x="4275849" y="2078910"/>
            <a:ext cx="486000" cy="3513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Shape 524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Shape 52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/>
          <p:nvPr/>
        </p:nvSpPr>
        <p:spPr>
          <a:xfrm>
            <a:off x="744250" y="2958750"/>
            <a:ext cx="3129600" cy="18777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create logical volumes 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lvol: state=present vg=vg00 \ 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lv=lv_hana size=”100%FREE”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create filesystems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filesystem: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dev:  /dev/vg01/lv_hana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fstype: xfs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force: no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32" name="Shape 532"/>
          <p:cNvSpPr/>
          <p:nvPr/>
        </p:nvSpPr>
        <p:spPr>
          <a:xfrm>
            <a:off x="2066050" y="2584810"/>
            <a:ext cx="486000" cy="295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2"/>
          </a:solidFill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Shape 533"/>
          <p:cNvSpPr txBox="1"/>
          <p:nvPr/>
        </p:nvSpPr>
        <p:spPr>
          <a:xfrm>
            <a:off x="736600" y="704850"/>
            <a:ext cx="7632600" cy="17082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lvcreate -L 1G -n lv_usr_sap /dev/vg00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lvcreate -l +100%FREE -n lv_hana /dev/vg01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mkfs.xfs /dev/vg01/lv_hana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mkfs.xfs /dev/vg00/lv_usr_sap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mkdir /usr/sap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mount /dev/vg00/lv_usr_sap /usr/sap/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mkdir /hana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mount /dev/vg01/lv_hana /hana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34" name="Shape 534"/>
          <p:cNvSpPr txBox="1"/>
          <p:nvPr/>
        </p:nvSpPr>
        <p:spPr>
          <a:xfrm>
            <a:off x="0" y="0"/>
            <a:ext cx="3000000" cy="6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35" name="Shape 535"/>
          <p:cNvSpPr txBox="1"/>
          <p:nvPr/>
        </p:nvSpPr>
        <p:spPr>
          <a:xfrm>
            <a:off x="5232400" y="2988600"/>
            <a:ext cx="3129600" cy="1662600"/>
          </a:xfrm>
          <a:prstGeom prst="rect">
            <a:avLst/>
          </a:prstGeom>
          <a:solidFill>
            <a:srgbClr val="F0F0F1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- name: mount and make fstab entries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mount: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name: "/hana"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fstype: xfs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opts: defaults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passno: 4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src: "/dev/vg01/lv_hana"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" sz="10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state: mounted</a:t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536" name="Shape 536"/>
          <p:cNvCxnSpPr>
            <a:stCxn id="531" idx="2"/>
            <a:endCxn id="535" idx="0"/>
          </p:cNvCxnSpPr>
          <p:nvPr/>
        </p:nvCxnSpPr>
        <p:spPr>
          <a:xfrm rot="-5400000">
            <a:off x="3629350" y="1668450"/>
            <a:ext cx="1847700" cy="4488300"/>
          </a:xfrm>
          <a:prstGeom prst="curvedConnector5">
            <a:avLst>
              <a:gd fmla="val -13613" name="adj1"/>
              <a:gd fmla="val 49998" name="adj2"/>
              <a:gd fmla="val 124259" name="adj3"/>
            </a:avLst>
          </a:prstGeom>
          <a:noFill/>
          <a:ln cap="flat" cmpd="sng" w="19050">
            <a:solidFill>
              <a:schemeClr val="dk2"/>
            </a:solidFill>
            <a:prstDash val="dash"/>
            <a:round/>
            <a:headEnd len="lg" w="lg" type="none"/>
            <a:tailEnd len="lg" w="lg" type="triangle"/>
          </a:ln>
        </p:spPr>
      </p:cxnSp>
      <p:sp>
        <p:nvSpPr>
          <p:cNvPr id="537" name="Shape 537"/>
          <p:cNvSpPr txBox="1"/>
          <p:nvPr>
            <p:ph type="title"/>
          </p:nvPr>
        </p:nvSpPr>
        <p:spPr>
          <a:xfrm>
            <a:off x="311699" y="448343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SAP HANA Deployment with Ansible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Shape 538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1018" id="543" name="Shape 5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1247" y="984973"/>
            <a:ext cx="6608208" cy="3742953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Shape 544"/>
          <p:cNvSpPr txBox="1"/>
          <p:nvPr>
            <p:ph type="title"/>
          </p:nvPr>
        </p:nvSpPr>
        <p:spPr>
          <a:xfrm>
            <a:off x="826649" y="-1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Ansible Galaxy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Online collection of Playbooks</a:t>
            </a:r>
            <a:endParaRPr/>
          </a:p>
        </p:txBody>
      </p:sp>
      <p:sp>
        <p:nvSpPr>
          <p:cNvPr id="545" name="Shape 54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/>
          <p:nvPr/>
        </p:nvSpPr>
        <p:spPr>
          <a:xfrm>
            <a:off x="4985639" y="1783800"/>
            <a:ext cx="37926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Enterprise framework for controlling, securing, and managing your Ansible automation – with a web UI and a restful API.</a:t>
            </a:r>
            <a:endParaRPr/>
          </a:p>
        </p:txBody>
      </p:sp>
      <p:sp>
        <p:nvSpPr>
          <p:cNvPr id="551" name="Shape 551"/>
          <p:cNvSpPr txBox="1"/>
          <p:nvPr/>
        </p:nvSpPr>
        <p:spPr>
          <a:xfrm>
            <a:off x="685800" y="340314"/>
            <a:ext cx="7772400" cy="689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Ansible Tower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Central storage for playbooks, inventories, accounts and schedules</a:t>
            </a:r>
            <a:endParaRPr/>
          </a:p>
        </p:txBody>
      </p:sp>
      <p:sp>
        <p:nvSpPr>
          <p:cNvPr id="552" name="Shape 552"/>
          <p:cNvSpPr txBox="1"/>
          <p:nvPr/>
        </p:nvSpPr>
        <p:spPr>
          <a:xfrm>
            <a:off x="4985639" y="2801879"/>
            <a:ext cx="3792600" cy="15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15999" lvl="0" marL="215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540"/>
              <a:buFont typeface="Helvetica Neue"/>
              <a:buChar char="●"/>
            </a:pPr>
            <a:r>
              <a:rPr b="0" i="0" lang="de" sz="12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Role-based access control keeps environments secure and teams efficient.</a:t>
            </a:r>
            <a:endParaRPr/>
          </a:p>
          <a:p>
            <a:pPr indent="-215999" lvl="0" marL="215999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4C4C4C"/>
              </a:buClr>
              <a:buSzPts val="540"/>
              <a:buFont typeface="Helvetica Neue"/>
              <a:buChar char="●"/>
            </a:pPr>
            <a:r>
              <a:rPr b="0" i="0" lang="de" sz="12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Non-privileged users can safely deploy entire applications with push-button deployment access.</a:t>
            </a:r>
            <a:endParaRPr/>
          </a:p>
          <a:p>
            <a:pPr indent="-215999" lvl="0" marL="215999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4C4C4C"/>
              </a:buClr>
              <a:buSzPts val="540"/>
              <a:buFont typeface="Helvetica Neue"/>
              <a:buChar char="●"/>
            </a:pPr>
            <a:r>
              <a:rPr b="0" i="0" lang="de" sz="12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All Ansible automations are centrally logged, ensuring complete auditability and compliance.</a:t>
            </a:r>
            <a:endParaRPr/>
          </a:p>
        </p:txBody>
      </p:sp>
      <p:pic>
        <p:nvPicPr>
          <p:cNvPr descr="Shape 1027" id="553" name="Shape 5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79" y="1132560"/>
            <a:ext cx="4646939" cy="3429384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Shape 554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 single automation utilization</a:t>
            </a:r>
            <a:endParaRPr/>
          </a:p>
        </p:txBody>
      </p:sp>
      <p:sp>
        <p:nvSpPr>
          <p:cNvPr id="560" name="Shape 560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/>
              <a:t>CONFIDENTIAL - NDA REQUIRED</a:t>
            </a:r>
            <a:endParaRPr/>
          </a:p>
        </p:txBody>
      </p:sp>
      <p:sp>
        <p:nvSpPr>
          <p:cNvPr id="561" name="Shape 561"/>
          <p:cNvSpPr txBox="1"/>
          <p:nvPr/>
        </p:nvSpPr>
        <p:spPr>
          <a:xfrm>
            <a:off x="10332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z="800">
                <a:solidFill>
                  <a:srgbClr val="33313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800">
              <a:solidFill>
                <a:srgbClr val="33313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62" name="Shape 562"/>
          <p:cNvSpPr/>
          <p:nvPr/>
        </p:nvSpPr>
        <p:spPr>
          <a:xfrm>
            <a:off x="3626400" y="3513626"/>
            <a:ext cx="1116300" cy="1063200"/>
          </a:xfrm>
          <a:prstGeom prst="can">
            <a:avLst>
              <a:gd fmla="val 25000" name="adj"/>
            </a:avLst>
          </a:prstGeom>
          <a:solidFill>
            <a:srgbClr val="EEECE1"/>
          </a:solidFill>
          <a:ln cap="flat" cmpd="sng" w="9525">
            <a:solidFill>
              <a:srgbClr val="1F497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1200">
                <a:latin typeface="Overpass"/>
                <a:ea typeface="Overpass"/>
                <a:cs typeface="Overpass"/>
                <a:sym typeface="Overpass"/>
              </a:rPr>
              <a:t>Git</a:t>
            </a:r>
            <a:endParaRPr b="1" sz="1200">
              <a:latin typeface="Overpass"/>
              <a:ea typeface="Overpass"/>
              <a:cs typeface="Overpass"/>
              <a:sym typeface="Overpass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1200">
                <a:latin typeface="Overpass"/>
                <a:ea typeface="Overpass"/>
                <a:cs typeface="Overpass"/>
                <a:sym typeface="Overpass"/>
              </a:rPr>
              <a:t>SAP Hana Automation</a:t>
            </a:r>
            <a:endParaRPr b="1" sz="12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563" name="Shape 5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375" y="2011373"/>
            <a:ext cx="1380588" cy="839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4" name="Shape 564"/>
          <p:cNvCxnSpPr>
            <a:stCxn id="562" idx="1"/>
            <a:endCxn id="563" idx="2"/>
          </p:cNvCxnSpPr>
          <p:nvPr/>
        </p:nvCxnSpPr>
        <p:spPr>
          <a:xfrm rot="10800000">
            <a:off x="4163550" y="2850626"/>
            <a:ext cx="21000" cy="6630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565" name="Shape 565"/>
          <p:cNvCxnSpPr>
            <a:stCxn id="563" idx="3"/>
          </p:cNvCxnSpPr>
          <p:nvPr/>
        </p:nvCxnSpPr>
        <p:spPr>
          <a:xfrm>
            <a:off x="4853963" y="2431042"/>
            <a:ext cx="1680600" cy="114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grpSp>
        <p:nvGrpSpPr>
          <p:cNvPr id="566" name="Shape 566"/>
          <p:cNvGrpSpPr/>
          <p:nvPr/>
        </p:nvGrpSpPr>
        <p:grpSpPr>
          <a:xfrm>
            <a:off x="6231912" y="1503655"/>
            <a:ext cx="2574000" cy="1932600"/>
            <a:chOff x="6231912" y="1503655"/>
            <a:chExt cx="2574000" cy="1932600"/>
          </a:xfrm>
        </p:grpSpPr>
        <p:sp>
          <p:nvSpPr>
            <p:cNvPr id="567" name="Shape 567"/>
            <p:cNvSpPr/>
            <p:nvPr/>
          </p:nvSpPr>
          <p:spPr>
            <a:xfrm>
              <a:off x="6231912" y="1503655"/>
              <a:ext cx="2574000" cy="1932600"/>
            </a:xfrm>
            <a:prstGeom prst="rect">
              <a:avLst/>
            </a:prstGeom>
            <a:solidFill>
              <a:srgbClr val="EEECE1"/>
            </a:solidFill>
            <a:ln cap="flat" cmpd="sng" w="9525">
              <a:solidFill>
                <a:srgbClr val="1F497D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Shape 568"/>
            <p:cNvSpPr txBox="1"/>
            <p:nvPr/>
          </p:nvSpPr>
          <p:spPr>
            <a:xfrm>
              <a:off x="6715188" y="3083085"/>
              <a:ext cx="1881300" cy="2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>
                  <a:latin typeface="Overpass"/>
                  <a:ea typeface="Overpass"/>
                  <a:cs typeface="Overpass"/>
                  <a:sym typeface="Overpass"/>
                </a:rPr>
                <a:t>running instance</a:t>
              </a:r>
              <a:endParaRPr>
                <a:latin typeface="Overpass"/>
                <a:ea typeface="Overpass"/>
                <a:cs typeface="Overpass"/>
                <a:sym typeface="Overpass"/>
              </a:endParaRPr>
            </a:p>
          </p:txBody>
        </p:sp>
        <p:pic>
          <p:nvPicPr>
            <p:cNvPr id="569" name="Shape 56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14512" y="2115596"/>
              <a:ext cx="2388988" cy="1033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0" name="Shape 57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314512" y="1613561"/>
              <a:ext cx="2388988" cy="55587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1" name="Shape 5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0925" y="2933375"/>
            <a:ext cx="1904500" cy="66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Shape 57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17199" y="1070337"/>
            <a:ext cx="1866920" cy="1025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Shape 57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38175" y="3718092"/>
            <a:ext cx="1173681" cy="8990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4" name="Shape 574"/>
          <p:cNvCxnSpPr>
            <a:stCxn id="571" idx="3"/>
            <a:endCxn id="563" idx="1"/>
          </p:cNvCxnSpPr>
          <p:nvPr/>
        </p:nvCxnSpPr>
        <p:spPr>
          <a:xfrm flipH="1" rot="10800000">
            <a:off x="2095425" y="2430938"/>
            <a:ext cx="1377900" cy="8364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575" name="Shape 575"/>
          <p:cNvCxnSpPr>
            <a:stCxn id="576" idx="3"/>
            <a:endCxn id="563" idx="1"/>
          </p:cNvCxnSpPr>
          <p:nvPr/>
        </p:nvCxnSpPr>
        <p:spPr>
          <a:xfrm>
            <a:off x="1754402" y="1964019"/>
            <a:ext cx="1719000" cy="4671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577" name="Shape 577"/>
          <p:cNvCxnSpPr>
            <a:stCxn id="573" idx="3"/>
            <a:endCxn id="563" idx="1"/>
          </p:cNvCxnSpPr>
          <p:nvPr/>
        </p:nvCxnSpPr>
        <p:spPr>
          <a:xfrm flipH="1" rot="10800000">
            <a:off x="2711856" y="2430927"/>
            <a:ext cx="761400" cy="17367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sp>
        <p:nvSpPr>
          <p:cNvPr id="578" name="Shape 578"/>
          <p:cNvSpPr txBox="1"/>
          <p:nvPr/>
        </p:nvSpPr>
        <p:spPr>
          <a:xfrm>
            <a:off x="4830250" y="4176325"/>
            <a:ext cx="4570800" cy="32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 u="sng">
                <a:solidFill>
                  <a:srgbClr val="0000FF"/>
                </a:solidFill>
                <a:latin typeface="Overpass"/>
                <a:ea typeface="Overpass"/>
                <a:cs typeface="Overpass"/>
                <a:sym typeface="Overpass"/>
                <a:hlinkClick r:id="rId9"/>
              </a:rPr>
              <a:t>https://github.com/rhmk/ansible-hana-sysprep</a:t>
            </a:r>
            <a:r>
              <a:rPr lang="de" sz="1200">
                <a:solidFill>
                  <a:srgbClr val="000000"/>
                </a:solidFill>
                <a:latin typeface="Overpass"/>
                <a:ea typeface="Overpass"/>
                <a:cs typeface="Overpass"/>
                <a:sym typeface="Overpass"/>
              </a:rPr>
              <a:t> </a:t>
            </a:r>
            <a:endParaRPr sz="1200">
              <a:latin typeface="Overpass"/>
              <a:ea typeface="Overpass"/>
              <a:cs typeface="Overpass"/>
              <a:sym typeface="Overpass"/>
            </a:endParaRPr>
          </a:p>
        </p:txBody>
      </p:sp>
      <p:pic>
        <p:nvPicPr>
          <p:cNvPr id="576" name="Shape 576"/>
          <p:cNvPicPr preferRelativeResize="0"/>
          <p:nvPr/>
        </p:nvPicPr>
        <p:blipFill rotWithShape="1">
          <a:blip r:embed="rId10">
            <a:alphaModFix/>
          </a:blip>
          <a:srcRect b="7961" l="24407" r="26442" t="6793"/>
          <a:stretch/>
        </p:blipFill>
        <p:spPr>
          <a:xfrm>
            <a:off x="531950" y="1367700"/>
            <a:ext cx="1222452" cy="11926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9" name="Shape 579"/>
          <p:cNvCxnSpPr>
            <a:endCxn id="563" idx="1"/>
          </p:cNvCxnSpPr>
          <p:nvPr/>
        </p:nvCxnSpPr>
        <p:spPr>
          <a:xfrm>
            <a:off x="3191675" y="1721542"/>
            <a:ext cx="281700" cy="709500"/>
          </a:xfrm>
          <a:prstGeom prst="straightConnector1">
            <a:avLst/>
          </a:prstGeom>
          <a:noFill/>
          <a:ln cap="flat" cmpd="sng" w="9525">
            <a:solidFill>
              <a:srgbClr val="1F497D"/>
            </a:solidFill>
            <a:prstDash val="solid"/>
            <a:round/>
            <a:headEnd len="lg" w="lg" type="none"/>
            <a:tailEnd len="lg" w="lg" type="triangle"/>
          </a:ln>
        </p:spPr>
      </p:cxnSp>
      <p:sp>
        <p:nvSpPr>
          <p:cNvPr id="580" name="Shape 580"/>
          <p:cNvSpPr txBox="1"/>
          <p:nvPr>
            <p:ph idx="3" type="sldNum"/>
          </p:nvPr>
        </p:nvSpPr>
        <p:spPr>
          <a:xfrm>
            <a:off x="2911000" y="4733950"/>
            <a:ext cx="3333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CONFIDENTIAL - NDA REQUIRED</a:t>
            </a:r>
            <a:endParaRPr/>
          </a:p>
        </p:txBody>
      </p:sp>
      <p:grpSp>
        <p:nvGrpSpPr>
          <p:cNvPr id="581" name="Shape 581"/>
          <p:cNvGrpSpPr/>
          <p:nvPr/>
        </p:nvGrpSpPr>
        <p:grpSpPr>
          <a:xfrm>
            <a:off x="6384312" y="1656055"/>
            <a:ext cx="2574000" cy="1932600"/>
            <a:chOff x="6231912" y="1503655"/>
            <a:chExt cx="2574000" cy="1932600"/>
          </a:xfrm>
        </p:grpSpPr>
        <p:sp>
          <p:nvSpPr>
            <p:cNvPr id="582" name="Shape 582"/>
            <p:cNvSpPr/>
            <p:nvPr/>
          </p:nvSpPr>
          <p:spPr>
            <a:xfrm>
              <a:off x="6231912" y="1503655"/>
              <a:ext cx="2574000" cy="1932600"/>
            </a:xfrm>
            <a:prstGeom prst="rect">
              <a:avLst/>
            </a:prstGeom>
            <a:solidFill>
              <a:srgbClr val="EEECE1"/>
            </a:solidFill>
            <a:ln cap="flat" cmpd="sng" w="9525">
              <a:solidFill>
                <a:srgbClr val="1F497D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Shape 583"/>
            <p:cNvSpPr txBox="1"/>
            <p:nvPr/>
          </p:nvSpPr>
          <p:spPr>
            <a:xfrm>
              <a:off x="6715188" y="3083085"/>
              <a:ext cx="1881300" cy="2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>
                  <a:latin typeface="Overpass"/>
                  <a:ea typeface="Overpass"/>
                  <a:cs typeface="Overpass"/>
                  <a:sym typeface="Overpass"/>
                </a:rPr>
                <a:t>running instance</a:t>
              </a:r>
              <a:endParaRPr>
                <a:latin typeface="Overpass"/>
                <a:ea typeface="Overpass"/>
                <a:cs typeface="Overpass"/>
                <a:sym typeface="Overpass"/>
              </a:endParaRPr>
            </a:p>
          </p:txBody>
        </p:sp>
        <p:pic>
          <p:nvPicPr>
            <p:cNvPr id="584" name="Shape 58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14512" y="2115596"/>
              <a:ext cx="2388988" cy="1033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5" name="Shape 58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314512" y="1613561"/>
              <a:ext cx="2388988" cy="55587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86" name="Shape 586"/>
          <p:cNvGrpSpPr/>
          <p:nvPr/>
        </p:nvGrpSpPr>
        <p:grpSpPr>
          <a:xfrm>
            <a:off x="6536712" y="1808455"/>
            <a:ext cx="2574000" cy="1932600"/>
            <a:chOff x="6231912" y="1503655"/>
            <a:chExt cx="2574000" cy="1932600"/>
          </a:xfrm>
        </p:grpSpPr>
        <p:sp>
          <p:nvSpPr>
            <p:cNvPr id="587" name="Shape 587"/>
            <p:cNvSpPr/>
            <p:nvPr/>
          </p:nvSpPr>
          <p:spPr>
            <a:xfrm>
              <a:off x="6231912" y="1503655"/>
              <a:ext cx="2574000" cy="1932600"/>
            </a:xfrm>
            <a:prstGeom prst="rect">
              <a:avLst/>
            </a:prstGeom>
            <a:solidFill>
              <a:srgbClr val="EEECE1"/>
            </a:solidFill>
            <a:ln cap="flat" cmpd="sng" w="9525">
              <a:solidFill>
                <a:srgbClr val="1F497D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Shape 588"/>
            <p:cNvSpPr txBox="1"/>
            <p:nvPr/>
          </p:nvSpPr>
          <p:spPr>
            <a:xfrm>
              <a:off x="6715188" y="3083085"/>
              <a:ext cx="1881300" cy="25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>
                  <a:latin typeface="Overpass"/>
                  <a:ea typeface="Overpass"/>
                  <a:cs typeface="Overpass"/>
                  <a:sym typeface="Overpass"/>
                </a:rPr>
                <a:t>running instances</a:t>
              </a:r>
              <a:endParaRPr>
                <a:latin typeface="Overpass"/>
                <a:ea typeface="Overpass"/>
                <a:cs typeface="Overpass"/>
                <a:sym typeface="Overpass"/>
              </a:endParaRPr>
            </a:p>
          </p:txBody>
        </p:sp>
        <p:pic>
          <p:nvPicPr>
            <p:cNvPr id="589" name="Shape 58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14512" y="2115596"/>
              <a:ext cx="2388988" cy="1033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0" name="Shape 59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314512" y="1613561"/>
              <a:ext cx="2388988" cy="55587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de"/>
              <a:t>What is ansible?</a:t>
            </a:r>
            <a:endParaRPr b="1"/>
          </a:p>
        </p:txBody>
      </p:sp>
      <p:sp>
        <p:nvSpPr>
          <p:cNvPr id="320" name="Shape 320"/>
          <p:cNvSpPr txBox="1"/>
          <p:nvPr/>
        </p:nvSpPr>
        <p:spPr>
          <a:xfrm>
            <a:off x="874700" y="1157500"/>
            <a:ext cx="6974700" cy="8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It’s a </a:t>
            </a:r>
            <a:r>
              <a:rPr b="1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simple automation language </a:t>
            </a:r>
            <a: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that can perfectly </a:t>
            </a:r>
            <a:b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describe an IT application infrastructure in Ansible Playbooks. </a:t>
            </a:r>
            <a:b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b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endParaRPr b="0" i="0" sz="1800" u="none" cap="none" strike="noStrike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1" name="Shape 321"/>
          <p:cNvSpPr txBox="1"/>
          <p:nvPr/>
        </p:nvSpPr>
        <p:spPr>
          <a:xfrm>
            <a:off x="874700" y="2720832"/>
            <a:ext cx="3619200" cy="18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br>
              <a:rPr b="0" i="0" lang="de" sz="16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Ansible Tower is an </a:t>
            </a:r>
            <a:r>
              <a:rPr b="1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enterprise </a:t>
            </a:r>
            <a:br>
              <a:rPr b="1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r>
              <a:rPr b="1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framework</a:t>
            </a:r>
            <a: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 for controlling, securing and managing your Ansible automation with a </a:t>
            </a:r>
            <a:br>
              <a:rPr b="0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</a:br>
            <a:r>
              <a:rPr b="1" i="0" lang="de" sz="1800" u="none" cap="none" strike="noStrike">
                <a:latin typeface="Open Sans"/>
                <a:ea typeface="Open Sans"/>
                <a:cs typeface="Open Sans"/>
                <a:sym typeface="Open Sans"/>
              </a:rPr>
              <a:t>UI and restful API.</a:t>
            </a:r>
            <a:endParaRPr b="0" i="0" sz="1800" u="none" cap="none" strike="noStrike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tower-screen.png" id="322" name="Shape 3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23050" y="2720825"/>
            <a:ext cx="3098700" cy="216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Shape 323"/>
          <p:cNvSpPr txBox="1"/>
          <p:nvPr/>
        </p:nvSpPr>
        <p:spPr>
          <a:xfrm>
            <a:off x="883025" y="1986250"/>
            <a:ext cx="7727700" cy="8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latin typeface="Open Sans"/>
                <a:ea typeface="Open Sans"/>
                <a:cs typeface="Open Sans"/>
                <a:sym typeface="Open Sans"/>
              </a:rPr>
              <a:t>It’s an </a:t>
            </a:r>
            <a:r>
              <a:rPr b="1" lang="de" sz="1800">
                <a:latin typeface="Open Sans"/>
                <a:ea typeface="Open Sans"/>
                <a:cs typeface="Open Sans"/>
                <a:sym typeface="Open Sans"/>
              </a:rPr>
              <a:t>automation engine </a:t>
            </a:r>
            <a:r>
              <a:rPr lang="de" sz="1800">
                <a:latin typeface="Open Sans"/>
                <a:ea typeface="Open Sans"/>
                <a:cs typeface="Open Sans"/>
                <a:sym typeface="Open Sans"/>
              </a:rPr>
              <a:t>that runs Ansible Playbooks across</a:t>
            </a:r>
            <a:endParaRPr sz="18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latin typeface="Open Sans"/>
                <a:ea typeface="Open Sans"/>
                <a:cs typeface="Open Sans"/>
                <a:sym typeface="Open Sans"/>
              </a:rPr>
              <a:t>Windows and Linux.</a:t>
            </a:r>
            <a:endParaRPr sz="18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4" name="Shape 324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/>
          <p:nvPr/>
        </p:nvSpPr>
        <p:spPr>
          <a:xfrm>
            <a:off x="233524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1659575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Shape 331"/>
          <p:cNvSpPr/>
          <p:nvPr/>
        </p:nvSpPr>
        <p:spPr>
          <a:xfrm>
            <a:off x="3136275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Shape 332"/>
          <p:cNvSpPr/>
          <p:nvPr/>
        </p:nvSpPr>
        <p:spPr>
          <a:xfrm>
            <a:off x="4616899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Shape 333"/>
          <p:cNvSpPr/>
          <p:nvPr/>
        </p:nvSpPr>
        <p:spPr>
          <a:xfrm>
            <a:off x="6064725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Shape 334"/>
          <p:cNvSpPr/>
          <p:nvPr/>
        </p:nvSpPr>
        <p:spPr>
          <a:xfrm>
            <a:off x="7512549" y="1188775"/>
            <a:ext cx="1388700" cy="3248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338299" y="1289749"/>
            <a:ext cx="14838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CLOUD</a:t>
            </a:r>
            <a:endParaRPr/>
          </a:p>
        </p:txBody>
      </p:sp>
      <p:sp>
        <p:nvSpPr>
          <p:cNvPr id="336" name="Shape 336"/>
          <p:cNvSpPr txBox="1"/>
          <p:nvPr/>
        </p:nvSpPr>
        <p:spPr>
          <a:xfrm>
            <a:off x="1590075" y="1289749"/>
            <a:ext cx="1590000" cy="36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100"/>
              <a:buFont typeface="Overpass"/>
              <a:buNone/>
            </a:pPr>
            <a:r>
              <a:rPr b="1" i="0" lang="de" sz="11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VIRT &amp; CONTAINER</a:t>
            </a:r>
            <a:endParaRPr/>
          </a:p>
        </p:txBody>
      </p:sp>
      <p:sp>
        <p:nvSpPr>
          <p:cNvPr id="337" name="Shape 337"/>
          <p:cNvSpPr txBox="1"/>
          <p:nvPr/>
        </p:nvSpPr>
        <p:spPr>
          <a:xfrm>
            <a:off x="3138423" y="1289749"/>
            <a:ext cx="13887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WINDOWS</a:t>
            </a:r>
            <a:endParaRPr/>
          </a:p>
        </p:txBody>
      </p:sp>
      <p:sp>
        <p:nvSpPr>
          <p:cNvPr id="338" name="Shape 338"/>
          <p:cNvSpPr txBox="1"/>
          <p:nvPr/>
        </p:nvSpPr>
        <p:spPr>
          <a:xfrm>
            <a:off x="4617284" y="1289749"/>
            <a:ext cx="12258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NETWORK</a:t>
            </a:r>
            <a:endParaRPr/>
          </a:p>
        </p:txBody>
      </p:sp>
      <p:sp>
        <p:nvSpPr>
          <p:cNvPr id="339" name="Shape 339"/>
          <p:cNvSpPr txBox="1"/>
          <p:nvPr/>
        </p:nvSpPr>
        <p:spPr>
          <a:xfrm>
            <a:off x="6064725" y="1289749"/>
            <a:ext cx="13887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CHAT</a:t>
            </a:r>
            <a:endParaRPr/>
          </a:p>
        </p:txBody>
      </p:sp>
      <p:sp>
        <p:nvSpPr>
          <p:cNvPr id="340" name="Shape 340"/>
          <p:cNvSpPr txBox="1"/>
          <p:nvPr/>
        </p:nvSpPr>
        <p:spPr>
          <a:xfrm>
            <a:off x="7512549" y="1289749"/>
            <a:ext cx="13887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MONITORING</a:t>
            </a:r>
            <a:endParaRPr/>
          </a:p>
        </p:txBody>
      </p:sp>
      <p:sp>
        <p:nvSpPr>
          <p:cNvPr id="341" name="Shape 341"/>
          <p:cNvSpPr txBox="1"/>
          <p:nvPr/>
        </p:nvSpPr>
        <p:spPr>
          <a:xfrm>
            <a:off x="5799" y="274550"/>
            <a:ext cx="9144000" cy="9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Ansible automates almost everything in IT</a:t>
            </a:r>
            <a:br>
              <a:rPr b="1" i="0" lang="de" sz="2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</a:br>
            <a:r>
              <a:rPr b="0" i="0" lang="de" sz="1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900+ Integrations</a:t>
            </a:r>
            <a:endParaRPr/>
          </a:p>
        </p:txBody>
      </p:sp>
      <p:sp>
        <p:nvSpPr>
          <p:cNvPr id="342" name="Shape 342"/>
          <p:cNvSpPr txBox="1"/>
          <p:nvPr/>
        </p:nvSpPr>
        <p:spPr>
          <a:xfrm>
            <a:off x="361849" y="1616900"/>
            <a:ext cx="1161000" cy="25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AWS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Azure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CenturyLink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Digital Ocean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Docker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Google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OpenStack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Rackspace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3" name="Shape 343"/>
          <p:cNvSpPr txBox="1"/>
          <p:nvPr/>
        </p:nvSpPr>
        <p:spPr>
          <a:xfrm>
            <a:off x="1676624" y="1616900"/>
            <a:ext cx="1371600" cy="22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Docker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VMware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RHEV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OpenStack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OpenShift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Atomic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CloudStack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4" name="Shape 344"/>
          <p:cNvSpPr txBox="1"/>
          <p:nvPr/>
        </p:nvSpPr>
        <p:spPr>
          <a:xfrm>
            <a:off x="3138424" y="1616899"/>
            <a:ext cx="1367100" cy="30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ACLs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Files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Packages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IIS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Regedits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Shares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Services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Configs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Users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Domains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5" name="Shape 345"/>
          <p:cNvSpPr txBox="1"/>
          <p:nvPr/>
        </p:nvSpPr>
        <p:spPr>
          <a:xfrm>
            <a:off x="4641024" y="1616900"/>
            <a:ext cx="1367100" cy="33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Arista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A10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Cumulus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Bigswitch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Cisco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Cumulus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Dell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F5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Juniper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Palo Alto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OpenSwitch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6" name="Shape 346"/>
          <p:cNvSpPr txBox="1"/>
          <p:nvPr/>
        </p:nvSpPr>
        <p:spPr>
          <a:xfrm>
            <a:off x="6039025" y="1707650"/>
            <a:ext cx="1388700" cy="25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HipChat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IRC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Jabber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Email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Rocketchat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Sendgrid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Slack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Twilio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7" name="Shape 347"/>
          <p:cNvSpPr txBox="1"/>
          <p:nvPr/>
        </p:nvSpPr>
        <p:spPr>
          <a:xfrm>
            <a:off x="7510025" y="1707650"/>
            <a:ext cx="1329300" cy="33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Airbrake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BigPanda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Datadog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LogicMonitor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Monit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Nagios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New Relic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PagerDuty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Sensu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StackDriver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0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Zabbix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55960"/>
              </a:buClr>
              <a:buSzPts val="1200"/>
              <a:buFont typeface="Overpass"/>
              <a:buNone/>
            </a:pPr>
            <a:r>
              <a:rPr b="1" i="0" lang="de" sz="1200" u="none" cap="none" strike="noStrike">
                <a:solidFill>
                  <a:srgbClr val="555960"/>
                </a:solidFill>
                <a:latin typeface="Overpass"/>
                <a:ea typeface="Overpass"/>
                <a:cs typeface="Overpass"/>
                <a:sym typeface="Overpass"/>
              </a:rPr>
              <a:t>+more</a:t>
            </a:r>
            <a:endParaRPr/>
          </a:p>
        </p:txBody>
      </p:sp>
      <p:sp>
        <p:nvSpPr>
          <p:cNvPr id="348" name="Shape 348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353" name="Shape 3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Shape 354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sp>
        <p:nvSpPr>
          <p:cNvPr id="355" name="Shape 355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360" name="Shape 3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Shape 361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grpSp>
        <p:nvGrpSpPr>
          <p:cNvPr id="362" name="Shape 362"/>
          <p:cNvGrpSpPr/>
          <p:nvPr/>
        </p:nvGrpSpPr>
        <p:grpSpPr>
          <a:xfrm>
            <a:off x="1932645" y="2072419"/>
            <a:ext cx="4305300" cy="1398000"/>
            <a:chOff x="1932645" y="2072419"/>
            <a:chExt cx="4305300" cy="1398000"/>
          </a:xfrm>
        </p:grpSpPr>
        <p:sp>
          <p:nvSpPr>
            <p:cNvPr id="363" name="Shape 363"/>
            <p:cNvSpPr/>
            <p:nvPr/>
          </p:nvSpPr>
          <p:spPr>
            <a:xfrm>
              <a:off x="1932645" y="2072419"/>
              <a:ext cx="4305300" cy="1398000"/>
            </a:xfrm>
            <a:prstGeom prst="wedgeRectCallout">
              <a:avLst>
                <a:gd fmla="val -48365" name="adj1"/>
                <a:gd fmla="val 72180" name="adj2"/>
              </a:avLst>
            </a:prstGeom>
            <a:solidFill>
              <a:srgbClr val="D7D7D7"/>
            </a:solidFill>
            <a:ln cap="flat" cmpd="sng" w="9525">
              <a:solidFill>
                <a:srgbClr val="C5C7CC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Shape 364"/>
            <p:cNvSpPr/>
            <p:nvPr/>
          </p:nvSpPr>
          <p:spPr>
            <a:xfrm>
              <a:off x="2223892" y="2287367"/>
              <a:ext cx="38514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" sz="1400" u="none" cap="none" strike="noStrike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PLAYBOOKS ARE WRITTEN IN YAML</a:t>
              </a:r>
              <a:endParaRPr b="1"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>
              <a:off x="2221327" y="2570831"/>
              <a:ext cx="32022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Tasks are executed sequentially Invokes Ansible modules</a:t>
              </a:r>
              <a:endParaRPr/>
            </a:p>
          </p:txBody>
        </p:sp>
      </p:grpSp>
      <p:sp>
        <p:nvSpPr>
          <p:cNvPr id="366" name="Shape 366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Shape 371"/>
          <p:cNvGrpSpPr/>
          <p:nvPr/>
        </p:nvGrpSpPr>
        <p:grpSpPr>
          <a:xfrm>
            <a:off x="826549" y="1332048"/>
            <a:ext cx="7490700" cy="2989500"/>
            <a:chOff x="0" y="-1"/>
            <a:chExt cx="7490700" cy="2989500"/>
          </a:xfrm>
        </p:grpSpPr>
        <p:sp>
          <p:nvSpPr>
            <p:cNvPr id="372" name="Shape 372"/>
            <p:cNvSpPr/>
            <p:nvPr/>
          </p:nvSpPr>
          <p:spPr>
            <a:xfrm>
              <a:off x="0" y="50275"/>
              <a:ext cx="7490700" cy="2889000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Shape 373"/>
            <p:cNvSpPr txBox="1"/>
            <p:nvPr/>
          </p:nvSpPr>
          <p:spPr>
            <a:xfrm>
              <a:off x="0" y="-1"/>
              <a:ext cx="7490700" cy="298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noAutofit/>
            </a:bodyPr>
            <a:lstStyle/>
            <a:p>
              <a:pPr indent="45720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onsolas"/>
                <a:buNone/>
              </a:pP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---</a:t>
              </a:r>
              <a:b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- hosts: database hosts                 </a:t>
              </a:r>
              <a: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&lt;- Where to run</a:t>
              </a:r>
              <a:b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become: yes                           </a:t>
              </a:r>
              <a:r>
                <a:rPr b="0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privilege escalation</a:t>
              </a:r>
              <a:br>
                <a:rPr b="0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become_user: root</a:t>
              </a:r>
              <a:b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b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tasks:                                </a:t>
              </a:r>
              <a: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&lt;- What to do</a:t>
              </a:r>
              <a:b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- name: install MySQL</a:t>
              </a:r>
              <a:b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  yum: name={{ item }} state=present  </a:t>
              </a:r>
              <a: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module to use</a:t>
              </a:r>
              <a:b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  with_items:                         </a:t>
              </a:r>
              <a: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loop</a:t>
              </a:r>
              <a:br>
                <a:rPr b="1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  - MySQL-python                      </a:t>
              </a:r>
              <a:r>
                <a:rPr b="0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  <a:t># content for {{ item }}</a:t>
              </a:r>
              <a:br>
                <a:rPr b="0" i="0" lang="de" sz="1400" u="none" cap="none" strike="noStrike">
                  <a:solidFill>
                    <a:srgbClr val="820000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  - mariadb-server</a:t>
              </a:r>
              <a:endParaRPr/>
            </a:p>
            <a:p>
              <a:pPr indent="45720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endParaRPr>
            </a:p>
            <a:p>
              <a:pPr indent="45720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onsolas"/>
                <a:buNone/>
              </a:pPr>
              <a:r>
                <a:rPr b="0" i="0" lang="de" sz="1400" u="none" cap="none" strike="noStrike">
                  <a:solidFill>
                    <a:srgbClr val="000000"/>
                  </a:solidFill>
                  <a:latin typeface="Consolas"/>
                  <a:ea typeface="Consolas"/>
                  <a:cs typeface="Consolas"/>
                  <a:sym typeface="Consolas"/>
                </a:rPr>
                <a:t>  - name: next thing to do ...</a:t>
              </a:r>
              <a:endParaRPr/>
            </a:p>
          </p:txBody>
        </p:sp>
      </p:grpSp>
      <p:sp>
        <p:nvSpPr>
          <p:cNvPr id="374" name="Shape 374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sp>
        <p:nvSpPr>
          <p:cNvPr id="375" name="Shape 37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Ansible Core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 YAML based sequence of instructions to be run on multiple hosts over SSH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hape 995" id="380" name="Shape 3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00150" y="918149"/>
            <a:ext cx="6518483" cy="3771524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Shape 381"/>
          <p:cNvSpPr txBox="1"/>
          <p:nvPr>
            <p:ph type="title"/>
          </p:nvPr>
        </p:nvSpPr>
        <p:spPr>
          <a:xfrm>
            <a:off x="826649" y="0"/>
            <a:ext cx="7490700" cy="98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How Ansible works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Simple, agentless, modular</a:t>
            </a:r>
            <a:endParaRPr/>
          </a:p>
        </p:txBody>
      </p:sp>
      <p:grpSp>
        <p:nvGrpSpPr>
          <p:cNvPr id="382" name="Shape 382"/>
          <p:cNvGrpSpPr/>
          <p:nvPr/>
        </p:nvGrpSpPr>
        <p:grpSpPr>
          <a:xfrm>
            <a:off x="4100262" y="1984459"/>
            <a:ext cx="4357200" cy="1398000"/>
            <a:chOff x="4100262" y="1984459"/>
            <a:chExt cx="4357200" cy="1398000"/>
          </a:xfrm>
        </p:grpSpPr>
        <p:sp>
          <p:nvSpPr>
            <p:cNvPr id="383" name="Shape 383"/>
            <p:cNvSpPr/>
            <p:nvPr/>
          </p:nvSpPr>
          <p:spPr>
            <a:xfrm>
              <a:off x="4100262" y="1984459"/>
              <a:ext cx="4357200" cy="1398000"/>
            </a:xfrm>
            <a:prstGeom prst="wedgeRectCallout">
              <a:avLst>
                <a:gd fmla="val -48365" name="adj1"/>
                <a:gd fmla="val 72180" name="adj2"/>
              </a:avLst>
            </a:prstGeom>
            <a:solidFill>
              <a:srgbClr val="D7D7D7"/>
            </a:solidFill>
            <a:ln cap="flat" cmpd="sng" w="9525">
              <a:solidFill>
                <a:srgbClr val="C5C7CC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4391508" y="2199407"/>
              <a:ext cx="39291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MODULES ARE “TOOLS IN THE TOOLKIT”</a:t>
              </a:r>
              <a:endParaRPr b="1"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4388943" y="2482871"/>
              <a:ext cx="37842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Python, Powershell, or any language</a:t>
              </a:r>
              <a:b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</a:br>
              <a:r>
                <a:rPr lang="de" sz="1400">
                  <a:solidFill>
                    <a:srgbClr val="0E1012"/>
                  </a:solidFill>
                  <a:latin typeface="Open Sans"/>
                  <a:ea typeface="Open Sans"/>
                  <a:cs typeface="Open Sans"/>
                  <a:sym typeface="Open Sans"/>
                </a:rPr>
                <a:t>Extend Ansible simplicity to entire stack</a:t>
              </a:r>
              <a:endParaRPr sz="1400">
                <a:solidFill>
                  <a:srgbClr val="0E101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86" name="Shape 386"/>
          <p:cNvSpPr txBox="1"/>
          <p:nvPr>
            <p:ph idx="12" type="sldNum"/>
          </p:nvPr>
        </p:nvSpPr>
        <p:spPr>
          <a:xfrm>
            <a:off x="34578" y="4733944"/>
            <a:ext cx="360600" cy="393600"/>
          </a:xfrm>
          <a:prstGeom prst="rect">
            <a:avLst/>
          </a:prstGeom>
        </p:spPr>
        <p:txBody>
          <a:bodyPr anchorCtr="0" anchor="ctr" bIns="83825" lIns="83825" spcFirstLastPara="1" rIns="83825" wrap="square" tIns="838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/>
          <p:nvPr>
            <p:ph idx="12" type="sldNum"/>
          </p:nvPr>
        </p:nvSpPr>
        <p:spPr>
          <a:xfrm>
            <a:off x="155367" y="4775818"/>
            <a:ext cx="3087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sp>
        <p:nvSpPr>
          <p:cNvPr id="392" name="Shape 39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041"/>
              </a:buClr>
              <a:buSzPts val="2400"/>
              <a:buFont typeface="Overpass"/>
              <a:buNone/>
            </a:pPr>
            <a:r>
              <a:rPr b="1" i="0" lang="de" sz="2400" u="none" cap="none" strike="noStrike">
                <a:solidFill>
                  <a:srgbClr val="424041"/>
                </a:solidFill>
                <a:latin typeface="Overpass"/>
                <a:ea typeface="Overpass"/>
                <a:cs typeface="Overpass"/>
                <a:sym typeface="Overpass"/>
              </a:rPr>
              <a:t>Ansible Modules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400"/>
              <a:buFont typeface="Overpass"/>
              <a:buNone/>
            </a:pPr>
            <a:r>
              <a:rPr b="0" i="0" lang="de" sz="1400" u="none" cap="none" strike="noStrike">
                <a:solidFill>
                  <a:srgbClr val="4C4C4C"/>
                </a:solidFill>
                <a:latin typeface="Overpass"/>
                <a:ea typeface="Overpass"/>
                <a:cs typeface="Overpass"/>
                <a:sym typeface="Overpass"/>
              </a:rPr>
              <a:t>Written in Python. Base, extended and customer specific modules availabla</a:t>
            </a:r>
            <a:endParaRPr/>
          </a:p>
        </p:txBody>
      </p:sp>
      <p:pic>
        <p:nvPicPr>
          <p:cNvPr descr="Shape 1010" id="393" name="Shape 3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25587" y="1211022"/>
            <a:ext cx="3184324" cy="35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Shape 394"/>
          <p:cNvSpPr/>
          <p:nvPr/>
        </p:nvSpPr>
        <p:spPr>
          <a:xfrm>
            <a:off x="3644463" y="1135449"/>
            <a:ext cx="950100" cy="3670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rotWithShape="0" dir="5400000" dist="23040">
              <a:srgbClr val="000000">
                <a:alpha val="34510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Shape 395"/>
          <p:cNvSpPr/>
          <p:nvPr/>
        </p:nvSpPr>
        <p:spPr>
          <a:xfrm>
            <a:off x="3218793" y="1211022"/>
            <a:ext cx="4299600" cy="3595200"/>
          </a:xfrm>
          <a:custGeom>
            <a:pathLst>
              <a:path extrusionOk="0" h="120000" w="120000">
                <a:moveTo>
                  <a:pt x="30711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30711" y="120000"/>
                </a:lnTo>
                <a:lnTo>
                  <a:pt x="30711" y="100000"/>
                </a:lnTo>
                <a:lnTo>
                  <a:pt x="0" y="95866"/>
                </a:lnTo>
                <a:lnTo>
                  <a:pt x="30711" y="70000"/>
                </a:lnTo>
                <a:close/>
              </a:path>
            </a:pathLst>
          </a:custGeom>
          <a:solidFill>
            <a:srgbClr val="D7D7D7"/>
          </a:solidFill>
          <a:ln cap="flat" cmpd="sng" w="9525">
            <a:solidFill>
              <a:srgbClr val="C6C8CD"/>
            </a:solidFill>
            <a:prstDash val="solid"/>
            <a:round/>
            <a:headEnd len="med" w="med" type="none"/>
            <a:tailEnd len="med" w="med" type="none"/>
          </a:ln>
          <a:effectLst>
            <a:outerShdw rotWithShape="0" dir="5400000" dist="23040">
              <a:srgbClr val="000000">
                <a:alpha val="34510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hape 1013" id="396" name="Shape 3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03792" y="1264745"/>
            <a:ext cx="3009921" cy="3442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ntent">
  <a:themeElements>
    <a:clrScheme name="Conte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