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7"/>
  </p:notesMasterIdLst>
  <p:handoutMasterIdLst>
    <p:handoutMasterId r:id="rId8"/>
  </p:handoutMasterIdLst>
  <p:sldIdLst>
    <p:sldId id="458" r:id="rId2"/>
    <p:sldId id="476" r:id="rId3"/>
    <p:sldId id="474" r:id="rId4"/>
    <p:sldId id="475" r:id="rId5"/>
    <p:sldId id="460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B"/>
    <a:srgbClr val="58595B"/>
    <a:srgbClr val="004BAF"/>
    <a:srgbClr val="E8EBF1"/>
    <a:srgbClr val="4D4D4D"/>
    <a:srgbClr val="AB0810"/>
    <a:srgbClr val="FDBE24"/>
    <a:srgbClr val="FA661C"/>
    <a:srgbClr val="90BDDB"/>
    <a:srgbClr val="335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15" autoAdjust="0"/>
  </p:normalViewPr>
  <p:slideViewPr>
    <p:cSldViewPr snapToGrid="0" snapToObjects="1">
      <p:cViewPr>
        <p:scale>
          <a:sx n="107" d="100"/>
          <a:sy n="107" d="100"/>
        </p:scale>
        <p:origin x="280" y="632"/>
      </p:cViewPr>
      <p:guideLst>
        <p:guide orient="horz" pos="1620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8E61C0-B6F7-4C9C-863F-D118B03799EB}" type="datetimeFigureOut">
              <a:rPr lang="en-US"/>
              <a:pPr>
                <a:defRPr/>
              </a:pPr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F3F7B5-9A0B-40F3-A257-932ED5C8B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3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6EE8EE-BAD1-491A-8874-8394E5CA366F}" type="datetimeFigureOut">
              <a:rPr lang="en-US"/>
              <a:pPr>
                <a:defRPr/>
              </a:pPr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6C1005-B323-4A04-B0D1-DB577C3C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4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6C1005-B323-4A04-B0D1-DB577C3C2E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2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-animated gradient">
    <p:bg>
      <p:bgPr>
        <a:gradFill>
          <a:gsLst>
            <a:gs pos="0">
              <a:schemeClr val="bg2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323850"/>
            <a:ext cx="9413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793198"/>
            <a:ext cx="8296421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400" b="0" i="0">
                <a:solidFill>
                  <a:srgbClr val="FFFFFE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33195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400" b="0" i="0" kern="1200" dirty="0" smtClean="0">
                <a:solidFill>
                  <a:srgbClr val="FFFFFE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73192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400" b="0" i="0" kern="1200" dirty="0" smtClean="0">
                <a:solidFill>
                  <a:srgbClr val="FFFFFE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3211463"/>
            <a:ext cx="8302625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200" baseline="0">
                <a:solidFill>
                  <a:srgbClr val="FFFFFE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639977"/>
            <a:ext cx="8340152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5200" b="0" i="0" spc="0" baseline="0">
                <a:solidFill>
                  <a:srgbClr val="FFFFFE"/>
                </a:solidFill>
                <a:latin typeface="+mj-lt"/>
                <a:cs typeface="CiscoSans Thin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2301" y="1347788"/>
            <a:ext cx="8277344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0928" indent="-223792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558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035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450" indent="-168240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363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7766" y="1347788"/>
            <a:ext cx="3901123" cy="308309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628520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799934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971347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64794" y="1347788"/>
            <a:ext cx="4218460" cy="308309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628520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799934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971347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88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65650" y="609600"/>
            <a:ext cx="0" cy="3984625"/>
          </a:xfrm>
          <a:prstGeom prst="line">
            <a:avLst/>
          </a:prstGeom>
          <a:ln w="38100" cap="flat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8" y="302505"/>
            <a:ext cx="3715995" cy="826447"/>
          </a:xfrm>
          <a:prstGeom prst="rect">
            <a:avLst/>
          </a:prstGeom>
        </p:spPr>
        <p:txBody>
          <a:bodyPr lIns="61712" tIns="34286" rIns="61712" bIns="34286" rtlCol="0">
            <a:noAutofit/>
          </a:bodyPr>
          <a:lstStyle>
            <a:lvl1pPr algn="l" defTabSz="68572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b="0" i="0" kern="1200" spc="-75" baseline="0" dirty="0" smtClean="0">
                <a:solidFill>
                  <a:schemeClr val="tx2"/>
                </a:solidFill>
                <a:latin typeface="+mj-lt"/>
                <a:ea typeface="+mj-ea"/>
                <a:cs typeface="CiscoSans Thin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905964" y="302506"/>
            <a:ext cx="3715995" cy="826446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00" b="0" i="0" kern="1200" spc="-75" baseline="0" dirty="0">
                <a:solidFill>
                  <a:schemeClr val="tx2"/>
                </a:solidFill>
                <a:latin typeface="+mj-lt"/>
                <a:ea typeface="+mj-ea"/>
                <a:cs typeface="CiscoSans Thin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928" y="1347788"/>
            <a:ext cx="3715995" cy="308309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628520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799934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971347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905964" y="1347788"/>
            <a:ext cx="3715995" cy="308309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628520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799934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971347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99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070225" y="609600"/>
            <a:ext cx="0" cy="3984625"/>
          </a:xfrm>
          <a:prstGeom prst="line">
            <a:avLst/>
          </a:prstGeom>
          <a:ln w="38100" cap="flat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37263" y="609600"/>
            <a:ext cx="0" cy="3984625"/>
          </a:xfrm>
          <a:prstGeom prst="line">
            <a:avLst/>
          </a:prstGeom>
          <a:ln w="38100" cap="flat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461963" y="228318"/>
            <a:ext cx="2337109" cy="77046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5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CiscoSans Thin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3377728" y="227838"/>
            <a:ext cx="2337109" cy="77046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5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CiscoSans Thin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6354813" y="220478"/>
            <a:ext cx="2337109" cy="77046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5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CiscoSans Thin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1963" y="1201094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16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431910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377728" y="1200321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16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431910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6354812" y="1200321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16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431910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>
              <a:buClr>
                <a:schemeClr val="tx2"/>
              </a:buClr>
              <a:buSzPct val="80000"/>
              <a:defRPr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2496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070475" y="1330325"/>
            <a:ext cx="3713163" cy="31019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148706" y="1481751"/>
            <a:ext cx="3375912" cy="165901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85718" indent="-85718" algn="l" defTabSz="68572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lang="en-US" sz="1500" kern="1200" baseline="0" dirty="0" smtClean="0">
                <a:solidFill>
                  <a:schemeClr val="tx2"/>
                </a:solidFill>
                <a:latin typeface="+mn-lt"/>
                <a:ea typeface="+mn-ea"/>
                <a:cs typeface="CiscoSans ExtraLight"/>
              </a:defRPr>
            </a:lvl1pPr>
            <a:lvl2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2pPr>
            <a:lvl3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3pPr>
            <a:lvl4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4pPr>
            <a:lvl5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5148706" y="3552444"/>
            <a:ext cx="3506245" cy="2537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>
              <a:buClr>
                <a:schemeClr val="tx2"/>
              </a:buClr>
              <a:buFontTx/>
              <a:buNone/>
              <a:defRPr sz="120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7766" y="1347788"/>
            <a:ext cx="3901123" cy="3083094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628520" indent="-171415">
              <a:buClr>
                <a:schemeClr val="tx2"/>
              </a:buClr>
              <a:buSzPct val="8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799934" indent="-171415">
              <a:buClr>
                <a:schemeClr val="tx2"/>
              </a:buClr>
              <a:buSzPct val="8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971347" indent="-171415">
              <a:buClr>
                <a:schemeClr val="tx2"/>
              </a:buClr>
              <a:buSzPct val="8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8614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56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tx2"/>
                </a:solidFill>
                <a:latin typeface="+mj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600" b="0" i="1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247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10100" y="609600"/>
            <a:ext cx="0" cy="3984625"/>
          </a:xfrm>
          <a:prstGeom prst="line">
            <a:avLst/>
          </a:prstGeom>
          <a:ln w="38100" cap="flat" cmpd="sng">
            <a:solidFill>
              <a:srgbClr val="004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3763" y="1439060"/>
            <a:ext cx="3820348" cy="2265389"/>
          </a:xfrm>
        </p:spPr>
        <p:txBody>
          <a:bodyPr lIns="61715" tIns="34288" rIns="61715" bIns="34288" rtlCol="0">
            <a:noAutofit/>
          </a:bodyPr>
          <a:lstStyle>
            <a:lvl1pPr marL="0" indent="0" algn="l" defTabSz="685748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4500" b="0" kern="1200" spc="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22520" y="654518"/>
            <a:ext cx="3865880" cy="3840480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>
              <a:buFontTx/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22874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437766" y="1347788"/>
            <a:ext cx="8345488" cy="265872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r-FR" noProof="0" smtClean="0"/>
              <a:t>Cliquez sur l'icône pour ajouter un tableau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600" b="0" i="0">
                <a:solidFill>
                  <a:schemeClr val="tx2"/>
                </a:solidFill>
                <a:latin typeface="+mj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4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37766" y="1349375"/>
            <a:ext cx="8345488" cy="266065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600" b="0" i="0">
                <a:solidFill>
                  <a:schemeClr val="tx2"/>
                </a:solidFill>
                <a:latin typeface="+mj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140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915" y="3209550"/>
            <a:ext cx="4684867" cy="288131"/>
          </a:xfrm>
          <a:prstGeom prst="rect">
            <a:avLst/>
          </a:prstGeom>
        </p:spPr>
        <p:txBody>
          <a:bodyPr vert="horz" lIns="68574" tIns="34288" rIns="68574" bIns="34288" rtlCol="0">
            <a:noAutofit/>
          </a:bodyPr>
          <a:lstStyle>
            <a:lvl1pPr marL="0" indent="0" algn="l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525" y="2462027"/>
            <a:ext cx="4712557" cy="766763"/>
          </a:xfrm>
        </p:spPr>
        <p:txBody>
          <a:bodyPr lIns="61715" tIns="34288" rIns="61715" bIns="34288" rtlCol="0" anchor="b">
            <a:noAutofit/>
          </a:bodyPr>
          <a:lstStyle>
            <a:lvl1pPr marL="0" indent="0" algn="l" defTabSz="685748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200" b="0" kern="1200" spc="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/>
          </p:nvPr>
        </p:nvSpPr>
        <p:spPr>
          <a:xfrm>
            <a:off x="5540381" y="1438276"/>
            <a:ext cx="2676525" cy="2166938"/>
          </a:xfrm>
          <a:prstGeom prst="rect">
            <a:avLst/>
          </a:prstGeom>
        </p:spPr>
        <p:txBody>
          <a:bodyPr lIns="91420" tIns="45710" rIns="91420" bIns="45710" anchor="ctr" anchorCtr="1"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04342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37766" y="1349456"/>
            <a:ext cx="4007001" cy="3040773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709908" y="1349374"/>
            <a:ext cx="4073346" cy="3039397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en-US" noProof="0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356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37766" y="1349354"/>
            <a:ext cx="4003995" cy="3040875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708110" y="1349375"/>
            <a:ext cx="4075144" cy="3041208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232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6084888" y="1622425"/>
            <a:ext cx="2319337" cy="23177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2650" y="1622425"/>
            <a:ext cx="2319338" cy="2317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cs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3588" y="1622425"/>
            <a:ext cx="2319337" cy="231775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77485" y="2800142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436444" y="2798195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098330" y="2798195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520825" y="214302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202870" y="215280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841860" y="214302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7555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774700" y="1622425"/>
            <a:ext cx="2306638" cy="2306638"/>
          </a:xfrm>
          <a:prstGeom prst="ellipse">
            <a:avLst/>
          </a:prstGeom>
          <a:solidFill>
            <a:srgbClr val="00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7" tIns="34289" rIns="68577" bIns="342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422650" y="1622425"/>
            <a:ext cx="2306638" cy="2306638"/>
          </a:xfrm>
          <a:prstGeom prst="ellipse">
            <a:avLst/>
          </a:prstGeom>
          <a:solidFill>
            <a:srgbClr val="00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7" tIns="34289" rIns="68577" bIns="342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6088063" y="1622425"/>
            <a:ext cx="2305050" cy="2306638"/>
          </a:xfrm>
          <a:prstGeom prst="ellipse">
            <a:avLst/>
          </a:prstGeom>
          <a:solidFill>
            <a:srgbClr val="00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7" tIns="34289" rIns="68577" bIns="342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  <p:sp>
        <p:nvSpPr>
          <p:cNvPr id="35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774965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37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3422986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39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6087503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788797" y="3873138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3436818" y="3871191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6101335" y="3871191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5136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575610" y="2552550"/>
            <a:ext cx="698624" cy="698624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solidFill>
                <a:srgbClr val="049FD9"/>
              </a:solidFill>
              <a:cs typeface="Arial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575610" y="1426607"/>
            <a:ext cx="698624" cy="698624"/>
          </a:xfrm>
          <a:prstGeom prst="ellipse">
            <a:avLst/>
          </a:prstGeom>
          <a:noFill/>
          <a:ln w="19050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rgbClr val="049FD9"/>
              </a:solidFill>
              <a:cs typeface="Arial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75610" y="3653093"/>
            <a:ext cx="698624" cy="698624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425201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41687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8336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2698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575611" y="1979318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575610" y="1328927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75611" y="2627446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575612" y="3274581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4</a:t>
            </a:r>
          </a:p>
        </p:txBody>
      </p:sp>
      <p:sp>
        <p:nvSpPr>
          <p:cNvPr id="17" name="Oval 16"/>
          <p:cNvSpPr/>
          <p:nvPr userDrawn="1"/>
        </p:nvSpPr>
        <p:spPr>
          <a:xfrm>
            <a:off x="575613" y="3921716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73813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4</a:t>
            </a:r>
          </a:p>
        </p:txBody>
      </p:sp>
      <p:sp>
        <p:nvSpPr>
          <p:cNvPr id="17" name="Oval 16"/>
          <p:cNvSpPr/>
          <p:nvPr userDrawn="1"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575611" y="1979318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575610" y="1328927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75611" y="2627446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accent5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accent5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accent5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575612" y="3274581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accent5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4</a:t>
            </a:r>
          </a:p>
        </p:txBody>
      </p:sp>
      <p:sp>
        <p:nvSpPr>
          <p:cNvPr id="17" name="Oval 16"/>
          <p:cNvSpPr/>
          <p:nvPr userDrawn="1"/>
        </p:nvSpPr>
        <p:spPr>
          <a:xfrm>
            <a:off x="575613" y="3921716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chemeClr val="accent5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5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4414576" y="1983084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4414575" y="1332693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4414576" y="2631212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rgbClr val="049FD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6</a:t>
            </a:r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rgbClr val="049FD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7</a:t>
            </a:r>
          </a:p>
        </p:txBody>
      </p:sp>
      <p:sp>
        <p:nvSpPr>
          <p:cNvPr id="3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rgbClr val="049FD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8</a:t>
            </a:r>
          </a:p>
        </p:txBody>
      </p:sp>
      <p:sp>
        <p:nvSpPr>
          <p:cNvPr id="36" name="Oval 35"/>
          <p:cNvSpPr/>
          <p:nvPr userDrawn="1"/>
        </p:nvSpPr>
        <p:spPr>
          <a:xfrm>
            <a:off x="4414577" y="3278347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rgbClr val="049FD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9</a:t>
            </a:r>
          </a:p>
        </p:txBody>
      </p:sp>
      <p:sp>
        <p:nvSpPr>
          <p:cNvPr id="39" name="Oval 38"/>
          <p:cNvSpPr/>
          <p:nvPr userDrawn="1"/>
        </p:nvSpPr>
        <p:spPr>
          <a:xfrm>
            <a:off x="4414578" y="3925482"/>
            <a:ext cx="464815" cy="464815"/>
          </a:xfrm>
          <a:prstGeom prst="ellipse">
            <a:avLst/>
          </a:prstGeom>
          <a:noFill/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chemeClr val="bg2"/>
                  </a:solidFill>
                </a:ln>
                <a:solidFill>
                  <a:srgbClr val="049FD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63897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2" name="Oval 41"/>
          <p:cNvSpPr/>
          <p:nvPr userDrawn="1"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 userDrawn="1"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 userDrawn="1"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4</a:t>
            </a:r>
          </a:p>
        </p:txBody>
      </p:sp>
      <p:sp>
        <p:nvSpPr>
          <p:cNvPr id="54" name="Oval 53"/>
          <p:cNvSpPr/>
          <p:nvPr userDrawn="1"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5</a:t>
            </a:r>
          </a:p>
        </p:txBody>
      </p:sp>
      <p:sp>
        <p:nvSpPr>
          <p:cNvPr id="57" name="Oval 56"/>
          <p:cNvSpPr/>
          <p:nvPr userDrawn="1"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 userDrawn="1"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 userDrawn="1"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8</a:t>
            </a:r>
          </a:p>
        </p:txBody>
      </p:sp>
      <p:sp>
        <p:nvSpPr>
          <p:cNvPr id="66" name="Oval 65"/>
          <p:cNvSpPr/>
          <p:nvPr userDrawn="1"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9</a:t>
            </a:r>
          </a:p>
        </p:txBody>
      </p:sp>
      <p:sp>
        <p:nvSpPr>
          <p:cNvPr id="69" name="Oval 68"/>
          <p:cNvSpPr/>
          <p:nvPr userDrawn="1"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rgbClr val="049FD9"/>
          </a:solidFill>
          <a:ln w="19050">
            <a:solidFill>
              <a:srgbClr val="049F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2000" dirty="0" smtClean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gue">
    <p:bg>
      <p:bgPr>
        <a:gradFill rotWithShape="0">
          <a:gsLst>
            <a:gs pos="0">
              <a:schemeClr val="bg2"/>
            </a:gs>
            <a:gs pos="100000">
              <a:schemeClr val="accent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509F5890-BE05-4D5D-AADF-DD6FDB4C472B}" type="slidenum">
              <a:rPr lang="en-US" sz="6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bg1">
                  <a:alpha val="6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dirty="0" smtClean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2016</a:t>
            </a:r>
            <a:r>
              <a:rPr lang="en-US" sz="600" baseline="0" dirty="0" smtClean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 </a:t>
            </a:r>
            <a:r>
              <a:rPr lang="en-US" sz="600" dirty="0" smtClean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 </a:t>
            </a:r>
            <a:r>
              <a:rPr lang="en-US" sz="6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alphaModFix amt="60000"/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679" y="4625975"/>
            <a:ext cx="424180" cy="26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46291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00063" y="3476647"/>
            <a:ext cx="8139112" cy="520655"/>
          </a:xfrm>
          <a:prstGeom prst="rect">
            <a:avLst/>
          </a:prstGeom>
          <a:solidFill>
            <a:schemeClr val="bg1">
              <a:alpha val="70000"/>
            </a:schemeClr>
          </a:solidFill>
          <a:extLst/>
        </p:spPr>
        <p:txBody>
          <a:bodyPr wrap="square" lIns="10800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2800" indent="0">
              <a:lnSpc>
                <a:spcPts val="3680"/>
              </a:lnSpc>
              <a:spcBef>
                <a:spcPts val="0"/>
              </a:spcBef>
              <a:buNone/>
              <a:defRPr sz="2400" i="1">
                <a:solidFill>
                  <a:srgbClr val="58585B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16821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3" y="301037"/>
            <a:ext cx="8563172" cy="2542175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8785" y="3054518"/>
            <a:ext cx="8364236" cy="56425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3200" baseline="0">
                <a:solidFill>
                  <a:srgbClr val="58585B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7376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46291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7348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47628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40379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hoto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2300" y="596900"/>
            <a:ext cx="5348288" cy="30035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2300" y="3595688"/>
            <a:ext cx="5346700" cy="747712"/>
          </a:xfrm>
          <a:prstGeom prst="rect">
            <a:avLst/>
          </a:prstGeom>
          <a:noFill/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1900238" y="596646"/>
            <a:ext cx="5329238" cy="300380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676767"/>
            </a:solidFill>
          </a:ln>
          <a:effectLst/>
        </p:spPr>
        <p:txBody>
          <a:bodyPr lIns="91424" tIns="45712" rIns="91424" bIns="45712" anchor="ctr" anchorCtr="0"/>
          <a:lstStyle>
            <a:lvl1pPr algn="ctr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3655079"/>
            <a:ext cx="5074070" cy="628650"/>
          </a:xfrm>
        </p:spPr>
        <p:txBody>
          <a:bodyPr/>
          <a:lstStyle>
            <a:lvl1pPr>
              <a:defRPr sz="2000">
                <a:solidFill>
                  <a:srgbClr val="58585B"/>
                </a:solidFill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5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photo_top lef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275" y="233363"/>
            <a:ext cx="3273425" cy="18446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549991" y="233172"/>
            <a:ext cx="3273552" cy="184480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676767"/>
            </a:solidFill>
          </a:ln>
          <a:effectLst/>
        </p:spPr>
        <p:txBody>
          <a:bodyPr vert="horz" lIns="68577" tIns="34289" rIns="68577" bIns="34289" rtlCol="0" anchor="ctr" anchorCtr="0">
            <a:normAutofit/>
          </a:bodyPr>
          <a:lstStyle>
            <a:lvl1pPr marL="0" indent="0" algn="ctr" defTabSz="685777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0935" y="2480693"/>
            <a:ext cx="6729865" cy="1614419"/>
          </a:xfrm>
        </p:spPr>
        <p:txBody>
          <a:bodyPr>
            <a:noAutofit/>
          </a:bodyPr>
          <a:lstStyle>
            <a:lvl1pPr marL="0" marR="0" indent="0" algn="l" defTabSz="68577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>
                <a:solidFill>
                  <a:srgbClr val="58585B"/>
                </a:solidFill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976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photo_right s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2688" y="546100"/>
            <a:ext cx="3630612" cy="38703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4992624" y="546734"/>
            <a:ext cx="3630168" cy="386981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2968AF"/>
            </a:solidFill>
          </a:ln>
          <a:effectLst/>
        </p:spPr>
        <p:txBody>
          <a:bodyPr lIns="91424" tIns="45712" rIns="91424" bIns="45712" anchor="ctr" anchorCtr="0"/>
          <a:lstStyle>
            <a:lvl1pPr algn="ctr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7669" y="546734"/>
            <a:ext cx="4349918" cy="813985"/>
          </a:xfrm>
        </p:spPr>
        <p:txBody>
          <a:bodyPr wrap="none" anchor="t">
            <a:noAutofit/>
          </a:bodyPr>
          <a:lstStyle>
            <a:lvl1pPr>
              <a:lnSpc>
                <a:spcPct val="90000"/>
              </a:lnSpc>
              <a:defRPr sz="2500">
                <a:solidFill>
                  <a:srgbClr val="58585B"/>
                </a:solidFill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0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8713" y="233363"/>
            <a:ext cx="3268662" cy="1995487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963" y="233363"/>
            <a:ext cx="3287712" cy="1995487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0238" y="233363"/>
            <a:ext cx="1838325" cy="9810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963" y="2271713"/>
            <a:ext cx="2522537" cy="25939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1475" y="2271713"/>
            <a:ext cx="4025900" cy="25939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0238" y="1262063"/>
            <a:ext cx="1838325" cy="258286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0238" y="3887788"/>
            <a:ext cx="1838325" cy="9779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CiscoSans"/>
              <a:cs typeface="CiscoSans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3668995" y="233363"/>
            <a:ext cx="3267861" cy="199548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baseline="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320828" y="233363"/>
            <a:ext cx="3302001" cy="199548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6979833" y="233363"/>
            <a:ext cx="1838730" cy="98107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320824" y="2271718"/>
            <a:ext cx="2537420" cy="25942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2908334" y="2271718"/>
            <a:ext cx="4028516" cy="25942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6979833" y="1257301"/>
            <a:ext cx="1838730" cy="258705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6979833" y="3887223"/>
            <a:ext cx="1838730" cy="97869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1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64960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edia Placeholder 39"/>
          <p:cNvSpPr>
            <a:spLocks noGrp="1"/>
          </p:cNvSpPr>
          <p:nvPr>
            <p:ph type="media" sz="quarter" idx="11"/>
          </p:nvPr>
        </p:nvSpPr>
        <p:spPr>
          <a:xfrm>
            <a:off x="528638" y="582930"/>
            <a:ext cx="8164931" cy="331927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74" tIns="34288" rIns="68574" bIns="34288" rtlCol="0" anchor="ctr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 baseline="0" smtClean="0">
                <a:solidFill>
                  <a:schemeClr val="lt1"/>
                </a:solidFill>
                <a:latin typeface="+mn-lt"/>
                <a:ea typeface="+mn-ea"/>
                <a:cs typeface="CiscoSans"/>
              </a:defRPr>
            </a:lvl1pPr>
          </a:lstStyle>
          <a:p>
            <a:pPr lvl="0"/>
            <a:r>
              <a:rPr lang="fr-FR" noProof="0" smtClean="0"/>
              <a:t>Cliquez sur l'icône pour ajouter l'élément multimédia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379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57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edia Placeholder 20"/>
          <p:cNvSpPr>
            <a:spLocks noGrp="1"/>
          </p:cNvSpPr>
          <p:nvPr>
            <p:ph type="media" sz="quarter" idx="10"/>
          </p:nvPr>
        </p:nvSpPr>
        <p:spPr>
          <a:xfrm>
            <a:off x="2179339" y="584002"/>
            <a:ext cx="4424562" cy="331927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74" tIns="34288" rIns="68574" bIns="34288" rtlCol="0" anchor="ctr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>
                <a:solidFill>
                  <a:schemeClr val="lt1"/>
                </a:solidFill>
                <a:latin typeface="+mn-lt"/>
                <a:ea typeface="+mn-ea"/>
                <a:cs typeface="CiscoSans"/>
              </a:defRPr>
            </a:lvl1pPr>
          </a:lstStyle>
          <a:p>
            <a:pPr lvl="0"/>
            <a:r>
              <a:rPr lang="fr-FR" noProof="0" smtClean="0"/>
              <a:t>Cliquez sur l'icône pour ajouter l'élément multimédia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5547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gradFill rotWithShape="1">
          <a:gsLst>
            <a:gs pos="0">
              <a:schemeClr val="bg2"/>
            </a:gs>
            <a:gs pos="100000">
              <a:schemeClr val="accent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1646238"/>
            <a:ext cx="19907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tx2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7766" y="1347788"/>
            <a:ext cx="8345488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0928" indent="-223792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Arial"/>
              <a:buChar char="•"/>
              <a:defRPr sz="37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747558" indent="-171415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6754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7766" y="1347788"/>
            <a:ext cx="8345488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57136" indent="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None/>
              <a:defRPr sz="37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292040" indent="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None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576143" indent="0">
              <a:buClr>
                <a:schemeClr val="tx1"/>
              </a:buClr>
              <a:buSzPct val="80000"/>
              <a:buFont typeface="Arial"/>
              <a:buNone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739620" indent="0">
              <a:buClr>
                <a:schemeClr val="tx1"/>
              </a:buClr>
              <a:buSzPct val="80000"/>
              <a:buFont typeface="Arial"/>
              <a:buNone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914210" indent="0">
              <a:buClr>
                <a:schemeClr val="tx1"/>
              </a:buClr>
              <a:buSzPct val="80000"/>
              <a:buFont typeface="Arial"/>
              <a:buNone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969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9660" y="895601"/>
            <a:ext cx="8398739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57136" indent="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None/>
              <a:defRPr sz="37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292040" indent="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None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576143" indent="0">
              <a:buClr>
                <a:schemeClr val="tx1"/>
              </a:buClr>
              <a:buSzPct val="80000"/>
              <a:buFont typeface="Arial"/>
              <a:buNone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739620" indent="0">
              <a:buClr>
                <a:schemeClr val="tx1"/>
              </a:buClr>
              <a:buSzPct val="80000"/>
              <a:buFont typeface="Arial"/>
              <a:buNone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914210" indent="0">
              <a:buClr>
                <a:schemeClr val="tx1"/>
              </a:buClr>
              <a:buSzPct val="80000"/>
              <a:buFont typeface="Arial"/>
              <a:buNone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80407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8639" y="876359"/>
            <a:ext cx="8259762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12400" indent="-392400">
              <a:lnSpc>
                <a:spcPts val="444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/>
              <a:buChar char="•"/>
              <a:defRPr sz="37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747558" indent="-171415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53562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theme" Target="../theme/theme1.xml"/><Relationship Id="rId4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000000">
                  <a:alpha val="25000"/>
                </a:srgb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dirty="0" smtClean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2016  </a:t>
            </a:r>
            <a:r>
              <a:rPr lang="en-US" sz="600" dirty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679" y="4625975"/>
            <a:ext cx="42418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  <p:sldLayoutId id="2147483977" r:id="rId15"/>
    <p:sldLayoutId id="2147483978" r:id="rId16"/>
    <p:sldLayoutId id="2147483979" r:id="rId17"/>
    <p:sldLayoutId id="2147483980" r:id="rId18"/>
    <p:sldLayoutId id="2147483981" r:id="rId19"/>
    <p:sldLayoutId id="2147483982" r:id="rId20"/>
    <p:sldLayoutId id="2147483983" r:id="rId21"/>
    <p:sldLayoutId id="2147483984" r:id="rId22"/>
    <p:sldLayoutId id="2147483985" r:id="rId23"/>
    <p:sldLayoutId id="2147484006" r:id="rId24"/>
    <p:sldLayoutId id="2147484007" r:id="rId25"/>
    <p:sldLayoutId id="2147484008" r:id="rId26"/>
    <p:sldLayoutId id="2147484010" r:id="rId27"/>
    <p:sldLayoutId id="2147484009" r:id="rId28"/>
    <p:sldLayoutId id="2147484011" r:id="rId29"/>
    <p:sldLayoutId id="2147483986" r:id="rId30"/>
    <p:sldLayoutId id="2147483987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4" r:id="rId37"/>
    <p:sldLayoutId id="2147483995" r:id="rId38"/>
    <p:sldLayoutId id="2147483996" r:id="rId39"/>
    <p:sldLayoutId id="2147483997" r:id="rId40"/>
    <p:sldLayoutId id="2147483998" r:id="rId4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tx2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virl.cisco.com/" TargetMode="External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cisco.com/site/nx-os/docs/automation/ansible/" TargetMode="External"/><Relationship Id="rId4" Type="http://schemas.openxmlformats.org/officeDocument/2006/relationships/hyperlink" Target="https://docs.ansible.com/ansible/list_of_network_module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eveloper.cisco.com/site/devnet/home/index.g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ubtitle 1"/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David Lefebvre</a:t>
            </a:r>
            <a:endParaRPr altLang="en-US" dirty="0" smtClean="0">
              <a:ea typeface="ＭＳ Ｐゴシック" pitchFamily="34" charset="-128"/>
              <a:cs typeface="CiscoSans" pitchFamily="34" charset="0"/>
            </a:endParaRPr>
          </a:p>
        </p:txBody>
      </p:sp>
      <p:sp>
        <p:nvSpPr>
          <p:cNvPr id="40964" name="Text Placeholder 3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Ingénieur</a:t>
            </a:r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 de </a:t>
            </a:r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systèmes</a:t>
            </a:r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 </a:t>
            </a:r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spécialisé</a:t>
            </a:r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 </a:t>
            </a:r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en</a:t>
            </a:r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 </a:t>
            </a:r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centre</a:t>
            </a:r>
            <a:r>
              <a:rPr lang="en-US" altLang="en-US" dirty="0" smtClean="0">
                <a:ea typeface="ＭＳ Ｐゴシック" pitchFamily="34" charset="-128"/>
                <a:cs typeface="CiscoSans" pitchFamily="34" charset="0"/>
              </a:rPr>
              <a:t> de </a:t>
            </a:r>
            <a:r>
              <a:rPr lang="en-US" altLang="en-US" dirty="0" err="1" smtClean="0">
                <a:ea typeface="ＭＳ Ｐゴシック" pitchFamily="34" charset="-128"/>
                <a:cs typeface="CiscoSans" pitchFamily="34" charset="0"/>
              </a:rPr>
              <a:t>données</a:t>
            </a:r>
            <a:endParaRPr altLang="en-US" dirty="0">
              <a:ea typeface="ＭＳ Ｐゴシック" pitchFamily="34" charset="-128"/>
              <a:cs typeface="CiscoSans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Cisco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kern="0" dirty="0" err="1"/>
              <a:t>Ansible</a:t>
            </a:r>
            <a:r>
              <a:rPr lang="en-US" kern="0" dirty="0"/>
              <a:t> pour la </a:t>
            </a:r>
            <a:r>
              <a:rPr lang="en-US" kern="0" dirty="0" err="1"/>
              <a:t>gestion</a:t>
            </a:r>
            <a:r>
              <a:rPr lang="en-US" kern="0" dirty="0"/>
              <a:t> </a:t>
            </a:r>
            <a:r>
              <a:rPr lang="en-US" kern="0" dirty="0" err="1"/>
              <a:t>centralisée</a:t>
            </a:r>
            <a:r>
              <a:rPr lang="en-US" kern="0" dirty="0"/>
              <a:t> de </a:t>
            </a:r>
            <a:r>
              <a:rPr lang="en-US" kern="0" dirty="0" err="1"/>
              <a:t>réseau</a:t>
            </a:r>
            <a:endParaRPr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Topologie utilisée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6" y="1073150"/>
            <a:ext cx="3914948" cy="356639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48" y="2169689"/>
            <a:ext cx="2608085" cy="13733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320145" y="1369470"/>
            <a:ext cx="276069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Bâtie avec VIRL</a:t>
            </a:r>
          </a:p>
          <a:p>
            <a:pPr algn="ctr"/>
            <a:r>
              <a:rPr lang="fr-FR" dirty="0">
                <a:hlinkClick r:id="rId4"/>
              </a:rPr>
              <a:t>http://</a:t>
            </a:r>
            <a:r>
              <a:rPr lang="fr-FR" dirty="0" err="1">
                <a:hlinkClick r:id="rId4"/>
              </a:rPr>
              <a:t>virl.cisco.com</a:t>
            </a:r>
            <a:r>
              <a:rPr lang="fr-FR" dirty="0">
                <a:hlinkClick r:id="rId4"/>
              </a:rPr>
              <a:t>/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01393" y="3543000"/>
            <a:ext cx="298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Virtual Internet </a:t>
            </a:r>
            <a:r>
              <a:rPr lang="fr-FR" dirty="0" err="1"/>
              <a:t>Routing</a:t>
            </a:r>
            <a:r>
              <a:rPr lang="fr-FR" dirty="0"/>
              <a:t> </a:t>
            </a:r>
            <a:r>
              <a:rPr lang="fr-FR" dirty="0" err="1"/>
              <a:t>Lab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9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7766" y="1180299"/>
            <a:ext cx="8199619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652588" indent="-1652588"/>
            <a:r>
              <a:rPr lang="fr-FR" b="1" dirty="0" err="1" smtClean="0"/>
              <a:t>eos_banner</a:t>
            </a:r>
            <a:r>
              <a:rPr lang="fr-FR" dirty="0" smtClean="0"/>
              <a:t>	Manage </a:t>
            </a:r>
            <a:r>
              <a:rPr lang="fr-FR" dirty="0" err="1"/>
              <a:t>multiline</a:t>
            </a:r>
            <a:r>
              <a:rPr lang="fr-FR" dirty="0"/>
              <a:t> </a:t>
            </a:r>
            <a:r>
              <a:rPr lang="fr-FR" dirty="0" err="1"/>
              <a:t>banners</a:t>
            </a:r>
            <a:r>
              <a:rPr lang="fr-FR" dirty="0"/>
              <a:t> on </a:t>
            </a:r>
            <a:r>
              <a:rPr lang="fr-FR" dirty="0" err="1"/>
              <a:t>Arista</a:t>
            </a:r>
            <a:r>
              <a:rPr lang="fr-FR" dirty="0"/>
              <a:t> EOS </a:t>
            </a:r>
            <a:r>
              <a:rPr lang="fr-FR" dirty="0" err="1" smtClean="0"/>
              <a:t>devices</a:t>
            </a:r>
            <a:endParaRPr lang="fr-FR" dirty="0" smtClean="0"/>
          </a:p>
          <a:p>
            <a:pPr marL="1652588" indent="-1652588"/>
            <a:r>
              <a:rPr lang="fr-FR" b="1" dirty="0" err="1" smtClean="0"/>
              <a:t>eos_command</a:t>
            </a:r>
            <a:r>
              <a:rPr lang="fr-FR" dirty="0" smtClean="0"/>
              <a:t>	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/>
              <a:t>arbitrary</a:t>
            </a:r>
            <a:r>
              <a:rPr lang="fr-FR" dirty="0"/>
              <a:t> </a:t>
            </a:r>
            <a:r>
              <a:rPr lang="fr-FR" dirty="0" err="1"/>
              <a:t>commands</a:t>
            </a:r>
            <a:r>
              <a:rPr lang="fr-FR" dirty="0"/>
              <a:t> on an </a:t>
            </a:r>
            <a:r>
              <a:rPr lang="fr-FR" dirty="0" err="1"/>
              <a:t>Arista</a:t>
            </a:r>
            <a:r>
              <a:rPr lang="fr-FR" dirty="0"/>
              <a:t> EOS </a:t>
            </a:r>
            <a:r>
              <a:rPr lang="fr-FR" dirty="0" err="1" smtClean="0"/>
              <a:t>device</a:t>
            </a:r>
            <a:endParaRPr lang="fr-FR" dirty="0" smtClean="0"/>
          </a:p>
          <a:p>
            <a:pPr marL="1652588" indent="-1652588"/>
            <a:r>
              <a:rPr lang="fr-FR" b="1" dirty="0" err="1" smtClean="0"/>
              <a:t>eos_config</a:t>
            </a:r>
            <a:r>
              <a:rPr lang="fr-FR" dirty="0" smtClean="0"/>
              <a:t>	Manage </a:t>
            </a:r>
            <a:r>
              <a:rPr lang="fr-FR" dirty="0" err="1"/>
              <a:t>Arista</a:t>
            </a:r>
            <a:r>
              <a:rPr lang="fr-FR" dirty="0"/>
              <a:t> EOS configuration </a:t>
            </a:r>
            <a:r>
              <a:rPr lang="fr-FR" dirty="0" smtClean="0"/>
              <a:t>sections</a:t>
            </a:r>
          </a:p>
          <a:p>
            <a:pPr marL="1652588" indent="-1652588"/>
            <a:r>
              <a:rPr lang="fr-FR" b="1" dirty="0" err="1" smtClean="0"/>
              <a:t>eos_eapi</a:t>
            </a:r>
            <a:r>
              <a:rPr lang="fr-FR" dirty="0" smtClean="0"/>
              <a:t>	Manage </a:t>
            </a:r>
            <a:r>
              <a:rPr lang="fr-FR" dirty="0"/>
              <a:t>and configure </a:t>
            </a:r>
            <a:r>
              <a:rPr lang="fr-FR" dirty="0" err="1"/>
              <a:t>Arista</a:t>
            </a:r>
            <a:r>
              <a:rPr lang="fr-FR" dirty="0"/>
              <a:t> EOS </a:t>
            </a:r>
            <a:r>
              <a:rPr lang="fr-FR" dirty="0" err="1"/>
              <a:t>eAPI</a:t>
            </a:r>
            <a:r>
              <a:rPr lang="fr-FR" dirty="0" smtClean="0"/>
              <a:t>.</a:t>
            </a:r>
          </a:p>
          <a:p>
            <a:pPr marL="1652588" indent="-1652588"/>
            <a:r>
              <a:rPr lang="fr-FR" b="1" dirty="0" err="1" smtClean="0"/>
              <a:t>eos_facts</a:t>
            </a:r>
            <a:r>
              <a:rPr lang="fr-FR" dirty="0" smtClean="0"/>
              <a:t>	</a:t>
            </a:r>
            <a:r>
              <a:rPr lang="fr-FR" dirty="0" err="1" smtClean="0"/>
              <a:t>Collect</a:t>
            </a:r>
            <a:r>
              <a:rPr lang="fr-FR" dirty="0" smtClean="0"/>
              <a:t> </a:t>
            </a:r>
            <a:r>
              <a:rPr lang="fr-FR" dirty="0" err="1"/>
              <a:t>facts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remote</a:t>
            </a:r>
            <a:r>
              <a:rPr lang="fr-FR" dirty="0"/>
              <a:t> </a:t>
            </a:r>
            <a:r>
              <a:rPr lang="fr-FR" dirty="0" err="1"/>
              <a:t>devices</a:t>
            </a:r>
            <a:r>
              <a:rPr lang="fr-FR" dirty="0"/>
              <a:t> running </a:t>
            </a:r>
            <a:r>
              <a:rPr lang="fr-FR" dirty="0" err="1"/>
              <a:t>Arista</a:t>
            </a:r>
            <a:r>
              <a:rPr lang="fr-FR" dirty="0"/>
              <a:t> </a:t>
            </a:r>
            <a:r>
              <a:rPr lang="fr-FR" dirty="0" smtClean="0"/>
              <a:t>EOS</a:t>
            </a:r>
          </a:p>
          <a:p>
            <a:pPr marL="1652588" indent="-1652588"/>
            <a:r>
              <a:rPr lang="fr-FR" b="1" dirty="0" err="1" smtClean="0"/>
              <a:t>eos_system</a:t>
            </a:r>
            <a:r>
              <a:rPr lang="fr-FR" dirty="0" smtClean="0"/>
              <a:t>	Manage </a:t>
            </a:r>
            <a:r>
              <a:rPr lang="fr-FR" dirty="0"/>
              <a:t>the system </a:t>
            </a:r>
            <a:r>
              <a:rPr lang="fr-FR" dirty="0" err="1"/>
              <a:t>attributes</a:t>
            </a:r>
            <a:r>
              <a:rPr lang="fr-FR" dirty="0"/>
              <a:t> on </a:t>
            </a:r>
            <a:r>
              <a:rPr lang="fr-FR" dirty="0" err="1"/>
              <a:t>Arista</a:t>
            </a:r>
            <a:r>
              <a:rPr lang="fr-FR" dirty="0"/>
              <a:t> EOS </a:t>
            </a:r>
            <a:r>
              <a:rPr lang="fr-FR" dirty="0" err="1" smtClean="0"/>
              <a:t>devices</a:t>
            </a:r>
            <a:endParaRPr lang="fr-FR" dirty="0" smtClean="0"/>
          </a:p>
          <a:p>
            <a:pPr marL="1652588" indent="-1652588"/>
            <a:r>
              <a:rPr lang="fr-FR" b="1" dirty="0" err="1" smtClean="0"/>
              <a:t>eos_template</a:t>
            </a:r>
            <a:r>
              <a:rPr lang="fr-FR" dirty="0" smtClean="0"/>
              <a:t>	Manage </a:t>
            </a:r>
            <a:r>
              <a:rPr lang="fr-FR" dirty="0" err="1"/>
              <a:t>Arista</a:t>
            </a:r>
            <a:r>
              <a:rPr lang="fr-FR" dirty="0"/>
              <a:t> EOS </a:t>
            </a:r>
            <a:r>
              <a:rPr lang="fr-FR" dirty="0" err="1"/>
              <a:t>device</a:t>
            </a:r>
            <a:r>
              <a:rPr lang="fr-FR" dirty="0"/>
              <a:t> </a:t>
            </a:r>
            <a:r>
              <a:rPr lang="fr-FR" dirty="0" smtClean="0"/>
              <a:t>configurations</a:t>
            </a:r>
          </a:p>
          <a:p>
            <a:pPr marL="1652588" indent="-1652588"/>
            <a:r>
              <a:rPr lang="fr-FR" b="1" dirty="0" err="1" smtClean="0"/>
              <a:t>eos_user</a:t>
            </a:r>
            <a:r>
              <a:rPr lang="fr-FR" dirty="0" smtClean="0"/>
              <a:t>	Manage </a:t>
            </a:r>
            <a:r>
              <a:rPr lang="fr-FR" dirty="0"/>
              <a:t>the collection of local </a:t>
            </a:r>
            <a:r>
              <a:rPr lang="fr-FR" dirty="0" err="1"/>
              <a:t>users</a:t>
            </a:r>
            <a:r>
              <a:rPr lang="fr-FR" dirty="0"/>
              <a:t> on EOS </a:t>
            </a:r>
            <a:r>
              <a:rPr lang="fr-FR" dirty="0" err="1"/>
              <a:t>devices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54673" y="1180299"/>
            <a:ext cx="8328581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912938" indent="-1912938"/>
            <a:r>
              <a:rPr lang="fr-FR" b="1" dirty="0" err="1" smtClean="0"/>
              <a:t>junos_command</a:t>
            </a:r>
            <a:r>
              <a:rPr lang="fr-FR" dirty="0" smtClean="0"/>
              <a:t>	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/>
              <a:t>arbitrary</a:t>
            </a:r>
            <a:r>
              <a:rPr lang="fr-FR" dirty="0"/>
              <a:t> </a:t>
            </a:r>
            <a:r>
              <a:rPr lang="fr-FR" dirty="0" err="1"/>
              <a:t>commands</a:t>
            </a:r>
            <a:r>
              <a:rPr lang="fr-FR" dirty="0"/>
              <a:t> on an </a:t>
            </a:r>
            <a:r>
              <a:rPr lang="fr-FR" dirty="0" err="1"/>
              <a:t>Juniper</a:t>
            </a:r>
            <a:r>
              <a:rPr lang="fr-FR" dirty="0"/>
              <a:t> JUNOS </a:t>
            </a:r>
            <a:r>
              <a:rPr lang="fr-FR" dirty="0" err="1" smtClean="0"/>
              <a:t>device</a:t>
            </a:r>
            <a:endParaRPr lang="fr-FR" dirty="0" smtClean="0"/>
          </a:p>
          <a:p>
            <a:pPr marL="1912938" indent="-1912938"/>
            <a:r>
              <a:rPr lang="fr-FR" b="1" dirty="0" err="1" smtClean="0"/>
              <a:t>junos_config</a:t>
            </a:r>
            <a:r>
              <a:rPr lang="fr-FR" dirty="0" smtClean="0"/>
              <a:t>	Manage </a:t>
            </a:r>
            <a:r>
              <a:rPr lang="fr-FR" dirty="0"/>
              <a:t>configuration on </a:t>
            </a:r>
            <a:r>
              <a:rPr lang="fr-FR" dirty="0" err="1"/>
              <a:t>devices</a:t>
            </a:r>
            <a:r>
              <a:rPr lang="fr-FR" dirty="0"/>
              <a:t> running </a:t>
            </a:r>
            <a:r>
              <a:rPr lang="fr-FR" dirty="0" err="1"/>
              <a:t>Juniper</a:t>
            </a:r>
            <a:r>
              <a:rPr lang="fr-FR" dirty="0"/>
              <a:t> </a:t>
            </a:r>
            <a:r>
              <a:rPr lang="fr-FR" dirty="0" smtClean="0"/>
              <a:t>JUNOS</a:t>
            </a:r>
          </a:p>
          <a:p>
            <a:pPr marL="1912938" indent="-1912938"/>
            <a:r>
              <a:rPr lang="fr-FR" b="1" dirty="0" err="1" smtClean="0"/>
              <a:t>junos_facts</a:t>
            </a:r>
            <a:r>
              <a:rPr lang="fr-FR" dirty="0" smtClean="0"/>
              <a:t>	</a:t>
            </a:r>
            <a:r>
              <a:rPr lang="fr-FR" dirty="0" err="1" smtClean="0"/>
              <a:t>Collect</a:t>
            </a:r>
            <a:r>
              <a:rPr lang="fr-FR" dirty="0" smtClean="0"/>
              <a:t> </a:t>
            </a:r>
            <a:r>
              <a:rPr lang="fr-FR" dirty="0" err="1"/>
              <a:t>facts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remote</a:t>
            </a:r>
            <a:r>
              <a:rPr lang="fr-FR" dirty="0"/>
              <a:t> </a:t>
            </a:r>
            <a:r>
              <a:rPr lang="fr-FR" dirty="0" err="1"/>
              <a:t>devices</a:t>
            </a:r>
            <a:r>
              <a:rPr lang="fr-FR" dirty="0"/>
              <a:t> running </a:t>
            </a:r>
            <a:r>
              <a:rPr lang="fr-FR" dirty="0" err="1" smtClean="0"/>
              <a:t>Junos</a:t>
            </a:r>
            <a:endParaRPr lang="fr-FR" dirty="0" smtClean="0"/>
          </a:p>
          <a:p>
            <a:pPr marL="1912938" indent="-1912938"/>
            <a:r>
              <a:rPr lang="fr-FR" b="1" dirty="0" err="1" smtClean="0"/>
              <a:t>junos_netconf</a:t>
            </a:r>
            <a:r>
              <a:rPr lang="fr-FR" dirty="0" smtClean="0"/>
              <a:t>	Configures </a:t>
            </a:r>
            <a:r>
              <a:rPr lang="fr-FR" dirty="0"/>
              <a:t>the </a:t>
            </a:r>
            <a:r>
              <a:rPr lang="fr-FR" dirty="0" err="1"/>
              <a:t>Junos</a:t>
            </a:r>
            <a:r>
              <a:rPr lang="fr-FR" dirty="0"/>
              <a:t> </a:t>
            </a:r>
            <a:r>
              <a:rPr lang="fr-FR" dirty="0" err="1"/>
              <a:t>Netconf</a:t>
            </a:r>
            <a:r>
              <a:rPr lang="fr-FR" dirty="0"/>
              <a:t> system </a:t>
            </a:r>
            <a:r>
              <a:rPr lang="fr-FR" dirty="0" smtClean="0"/>
              <a:t>service</a:t>
            </a:r>
          </a:p>
          <a:p>
            <a:pPr marL="1912938" indent="-1912938"/>
            <a:r>
              <a:rPr lang="fr-FR" b="1" dirty="0" err="1" smtClean="0"/>
              <a:t>junos_package</a:t>
            </a:r>
            <a:r>
              <a:rPr lang="fr-FR" dirty="0" smtClean="0"/>
              <a:t>	</a:t>
            </a:r>
            <a:r>
              <a:rPr lang="fr-FR" dirty="0" err="1" smtClean="0"/>
              <a:t>Installs</a:t>
            </a:r>
            <a:r>
              <a:rPr lang="fr-FR" dirty="0" smtClean="0"/>
              <a:t> </a:t>
            </a:r>
            <a:r>
              <a:rPr lang="fr-FR" dirty="0"/>
              <a:t>packages on </a:t>
            </a:r>
            <a:r>
              <a:rPr lang="fr-FR" dirty="0" err="1"/>
              <a:t>remote</a:t>
            </a:r>
            <a:r>
              <a:rPr lang="fr-FR" dirty="0"/>
              <a:t> </a:t>
            </a:r>
            <a:r>
              <a:rPr lang="fr-FR" dirty="0" err="1"/>
              <a:t>devices</a:t>
            </a:r>
            <a:r>
              <a:rPr lang="fr-FR" dirty="0"/>
              <a:t> running </a:t>
            </a:r>
            <a:r>
              <a:rPr lang="fr-FR" dirty="0" err="1" smtClean="0"/>
              <a:t>Junos</a:t>
            </a:r>
            <a:endParaRPr lang="fr-FR" dirty="0" smtClean="0"/>
          </a:p>
          <a:p>
            <a:pPr marL="1912938" indent="-1912938"/>
            <a:r>
              <a:rPr lang="fr-FR" b="1" dirty="0" err="1" smtClean="0"/>
              <a:t>junos_rpc</a:t>
            </a:r>
            <a:r>
              <a:rPr lang="fr-FR" dirty="0" smtClean="0"/>
              <a:t>	</a:t>
            </a:r>
            <a:r>
              <a:rPr lang="fr-FR" dirty="0" err="1" smtClean="0"/>
              <a:t>Runs</a:t>
            </a:r>
            <a:r>
              <a:rPr lang="fr-FR" dirty="0" smtClean="0"/>
              <a:t> </a:t>
            </a:r>
            <a:r>
              <a:rPr lang="fr-FR" dirty="0"/>
              <a:t>an </a:t>
            </a:r>
            <a:r>
              <a:rPr lang="fr-FR" dirty="0" err="1"/>
              <a:t>arbitrary</a:t>
            </a:r>
            <a:r>
              <a:rPr lang="fr-FR" dirty="0"/>
              <a:t> RPC on the </a:t>
            </a:r>
            <a:r>
              <a:rPr lang="fr-FR" dirty="0" err="1"/>
              <a:t>remote</a:t>
            </a:r>
            <a:r>
              <a:rPr lang="fr-FR" dirty="0"/>
              <a:t> </a:t>
            </a:r>
            <a:r>
              <a:rPr lang="fr-FR" dirty="0" err="1"/>
              <a:t>device</a:t>
            </a:r>
            <a:r>
              <a:rPr lang="fr-FR" dirty="0"/>
              <a:t> over </a:t>
            </a:r>
            <a:r>
              <a:rPr lang="fr-FR" dirty="0" err="1" smtClean="0"/>
              <a:t>NetConf</a:t>
            </a:r>
            <a:endParaRPr lang="fr-FR" dirty="0" smtClean="0"/>
          </a:p>
          <a:p>
            <a:pPr marL="1912938" indent="-1912938"/>
            <a:r>
              <a:rPr lang="fr-FR" b="1" dirty="0" err="1" smtClean="0"/>
              <a:t>junos_template</a:t>
            </a:r>
            <a:r>
              <a:rPr lang="fr-FR" dirty="0" smtClean="0"/>
              <a:t>	Manage </a:t>
            </a:r>
            <a:r>
              <a:rPr lang="fr-FR" dirty="0"/>
              <a:t>configuration on </a:t>
            </a:r>
            <a:r>
              <a:rPr lang="fr-FR" dirty="0" err="1"/>
              <a:t>remote</a:t>
            </a:r>
            <a:r>
              <a:rPr lang="fr-FR" dirty="0"/>
              <a:t> </a:t>
            </a:r>
            <a:r>
              <a:rPr lang="fr-FR" dirty="0" err="1"/>
              <a:t>devices</a:t>
            </a:r>
            <a:r>
              <a:rPr lang="fr-FR" dirty="0"/>
              <a:t> running </a:t>
            </a:r>
            <a:r>
              <a:rPr lang="fr-FR" dirty="0" err="1" smtClean="0"/>
              <a:t>Junos</a:t>
            </a:r>
            <a:endParaRPr lang="fr-FR" dirty="0" smtClean="0"/>
          </a:p>
          <a:p>
            <a:pPr marL="1912938" indent="-1912938"/>
            <a:r>
              <a:rPr lang="fr-FR" b="1" dirty="0" err="1" smtClean="0"/>
              <a:t>junos_user</a:t>
            </a:r>
            <a:r>
              <a:rPr lang="fr-FR" dirty="0" smtClean="0"/>
              <a:t>	Manage </a:t>
            </a:r>
            <a:r>
              <a:rPr lang="fr-FR" dirty="0"/>
              <a:t>local user </a:t>
            </a:r>
            <a:r>
              <a:rPr lang="fr-FR" dirty="0" err="1"/>
              <a:t>accounts</a:t>
            </a:r>
            <a:r>
              <a:rPr lang="fr-FR" dirty="0"/>
              <a:t> on </a:t>
            </a:r>
            <a:r>
              <a:rPr lang="fr-FR" dirty="0" err="1"/>
              <a:t>Juniper</a:t>
            </a:r>
            <a:r>
              <a:rPr lang="fr-FR" dirty="0"/>
              <a:t> </a:t>
            </a:r>
            <a:r>
              <a:rPr lang="fr-FR" dirty="0" err="1" smtClean="0"/>
              <a:t>devices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37766" y="-9931079"/>
            <a:ext cx="8100592" cy="141468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marL="2271713" indent="-2271713"/>
            <a:r>
              <a:rPr lang="fr-FR" sz="1400" b="1" dirty="0" err="1" smtClean="0"/>
              <a:t>nxos_aaa_server</a:t>
            </a:r>
            <a:r>
              <a:rPr lang="fr-FR" sz="1400" dirty="0" smtClean="0"/>
              <a:t>	Manages AAA server global configuration.</a:t>
            </a:r>
          </a:p>
          <a:p>
            <a:pPr marL="2271713" indent="-2271713"/>
            <a:r>
              <a:rPr lang="fr-FR" sz="1400" b="1" dirty="0" err="1" smtClean="0"/>
              <a:t>nxos_aaa_server_host</a:t>
            </a:r>
            <a:r>
              <a:rPr lang="fr-FR" sz="1400" dirty="0" smtClean="0"/>
              <a:t>	Manages </a:t>
            </a:r>
            <a:r>
              <a:rPr lang="fr-FR" sz="1400" dirty="0"/>
              <a:t>AAA server host-</a:t>
            </a:r>
            <a:r>
              <a:rPr lang="fr-FR" sz="1400" dirty="0" err="1"/>
              <a:t>specific</a:t>
            </a:r>
            <a:r>
              <a:rPr lang="fr-FR" sz="1400" dirty="0"/>
              <a:t>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nxos_acl</a:t>
            </a:r>
            <a:r>
              <a:rPr lang="fr-FR" sz="1400" dirty="0" smtClean="0"/>
              <a:t>	Manages </a:t>
            </a:r>
            <a:r>
              <a:rPr lang="fr-FR" sz="1400" dirty="0" err="1"/>
              <a:t>access</a:t>
            </a:r>
            <a:r>
              <a:rPr lang="fr-FR" sz="1400" dirty="0"/>
              <a:t> </a:t>
            </a:r>
            <a:r>
              <a:rPr lang="fr-FR" sz="1400" dirty="0" err="1"/>
              <a:t>list</a:t>
            </a:r>
            <a:r>
              <a:rPr lang="fr-FR" sz="1400" dirty="0"/>
              <a:t> entries for </a:t>
            </a:r>
            <a:r>
              <a:rPr lang="fr-FR" sz="1400" dirty="0" err="1"/>
              <a:t>ACLs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nxos_acl_interface</a:t>
            </a:r>
            <a:r>
              <a:rPr lang="fr-FR" sz="1400" dirty="0" smtClean="0"/>
              <a:t>	Manages </a:t>
            </a:r>
            <a:r>
              <a:rPr lang="fr-FR" sz="1400" dirty="0" err="1"/>
              <a:t>applying</a:t>
            </a:r>
            <a:r>
              <a:rPr lang="fr-FR" sz="1400" dirty="0"/>
              <a:t> </a:t>
            </a:r>
            <a:r>
              <a:rPr lang="fr-FR" sz="1400" dirty="0" err="1"/>
              <a:t>ACLs</a:t>
            </a:r>
            <a:r>
              <a:rPr lang="fr-FR" sz="1400" dirty="0"/>
              <a:t> to interfaces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nxos_bgp</a:t>
            </a:r>
            <a:r>
              <a:rPr lang="fr-FR" sz="1400" dirty="0" smtClean="0"/>
              <a:t>	Manages </a:t>
            </a:r>
            <a:r>
              <a:rPr lang="fr-FR" sz="1400" dirty="0"/>
              <a:t>BGP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nxos_bgp_af</a:t>
            </a:r>
            <a:r>
              <a:rPr lang="fr-FR" sz="1400" dirty="0" smtClean="0"/>
              <a:t>	Manages </a:t>
            </a:r>
            <a:r>
              <a:rPr lang="fr-FR" sz="1400" dirty="0"/>
              <a:t>BGP </a:t>
            </a:r>
            <a:r>
              <a:rPr lang="fr-FR" sz="1400" dirty="0" err="1"/>
              <a:t>Address-family</a:t>
            </a:r>
            <a:r>
              <a:rPr lang="fr-FR" sz="1400" dirty="0"/>
              <a:t>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nxos_bgp_neighbor</a:t>
            </a:r>
            <a:r>
              <a:rPr lang="fr-FR" sz="1400" dirty="0" smtClean="0"/>
              <a:t>	Manages </a:t>
            </a:r>
            <a:r>
              <a:rPr lang="fr-FR" sz="1400" dirty="0"/>
              <a:t>BGP </a:t>
            </a:r>
            <a:r>
              <a:rPr lang="fr-FR" sz="1400" dirty="0" err="1"/>
              <a:t>neighbors</a:t>
            </a:r>
            <a:r>
              <a:rPr lang="fr-FR" sz="1400" dirty="0"/>
              <a:t> configurations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nxos_bgp_neighbor_af</a:t>
            </a:r>
            <a:r>
              <a:rPr lang="fr-FR" sz="1400" dirty="0" smtClean="0"/>
              <a:t>	Manages </a:t>
            </a:r>
            <a:r>
              <a:rPr lang="fr-FR" sz="1400" dirty="0"/>
              <a:t>BGP </a:t>
            </a:r>
            <a:r>
              <a:rPr lang="fr-FR" sz="1400" dirty="0" err="1"/>
              <a:t>address-family’s</a:t>
            </a:r>
            <a:r>
              <a:rPr lang="fr-FR" sz="1400" dirty="0"/>
              <a:t> </a:t>
            </a:r>
            <a:r>
              <a:rPr lang="fr-FR" sz="1400" dirty="0" err="1"/>
              <a:t>neighbors</a:t>
            </a:r>
            <a:r>
              <a:rPr lang="fr-FR" sz="1400" dirty="0"/>
              <a:t>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nxos_command</a:t>
            </a:r>
            <a:r>
              <a:rPr lang="fr-FR" sz="1400" dirty="0" smtClean="0"/>
              <a:t>	</a:t>
            </a:r>
            <a:r>
              <a:rPr lang="fr-FR" sz="1400" dirty="0" err="1" smtClean="0"/>
              <a:t>Run</a:t>
            </a:r>
            <a:r>
              <a:rPr lang="fr-FR" sz="1400" dirty="0" smtClean="0"/>
              <a:t> </a:t>
            </a:r>
            <a:r>
              <a:rPr lang="fr-FR" sz="1400" dirty="0" err="1"/>
              <a:t>arbitrary</a:t>
            </a:r>
            <a:r>
              <a:rPr lang="fr-FR" sz="1400" dirty="0"/>
              <a:t> command on Cisco NXOS </a:t>
            </a:r>
            <a:r>
              <a:rPr lang="fr-FR" sz="1400" dirty="0" err="1" smtClean="0"/>
              <a:t>devices</a:t>
            </a:r>
            <a:endParaRPr lang="fr-FR" sz="1400" dirty="0" smtClean="0"/>
          </a:p>
          <a:p>
            <a:pPr marL="2271713" indent="-2271713"/>
            <a:r>
              <a:rPr lang="fr-FR" sz="1400" b="1" dirty="0" err="1" smtClean="0"/>
              <a:t>nxos_config</a:t>
            </a:r>
            <a:r>
              <a:rPr lang="fr-FR" sz="1400" dirty="0" smtClean="0"/>
              <a:t>	Manage </a:t>
            </a:r>
            <a:r>
              <a:rPr lang="fr-FR" sz="1400" dirty="0"/>
              <a:t>Cisco NXOS configuration </a:t>
            </a:r>
            <a:r>
              <a:rPr lang="fr-FR" sz="1400" dirty="0" smtClean="0"/>
              <a:t>sections</a:t>
            </a:r>
          </a:p>
          <a:p>
            <a:pPr marL="2271713" indent="-2271713"/>
            <a:r>
              <a:rPr lang="fr-FR" sz="1400" b="1" dirty="0" err="1" smtClean="0"/>
              <a:t>nxos_evpn_global</a:t>
            </a:r>
            <a:r>
              <a:rPr lang="fr-FR" sz="1400" dirty="0" smtClean="0"/>
              <a:t>	</a:t>
            </a:r>
            <a:r>
              <a:rPr lang="fr-FR" sz="1400" dirty="0" err="1" smtClean="0"/>
              <a:t>Handles</a:t>
            </a:r>
            <a:r>
              <a:rPr lang="fr-FR" sz="1400" dirty="0" smtClean="0"/>
              <a:t> </a:t>
            </a:r>
            <a:r>
              <a:rPr lang="fr-FR" sz="1400" dirty="0"/>
              <a:t>the EVPN control plane for VXLAN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nxos_evpn_vni</a:t>
            </a:r>
            <a:r>
              <a:rPr lang="fr-FR" sz="1400" dirty="0" smtClean="0"/>
              <a:t>	Manages </a:t>
            </a:r>
            <a:r>
              <a:rPr lang="fr-FR" sz="1400" dirty="0"/>
              <a:t>Cisco EVPN VXLAN Network Identifier (VNI</a:t>
            </a:r>
            <a:r>
              <a:rPr lang="fr-FR" sz="1400" dirty="0" smtClean="0"/>
              <a:t>).</a:t>
            </a:r>
          </a:p>
          <a:p>
            <a:pPr marL="2271713" indent="-2271713"/>
            <a:r>
              <a:rPr lang="fr-FR" sz="1400" b="1" dirty="0" err="1" smtClean="0"/>
              <a:t>nxos_facts</a:t>
            </a:r>
            <a:r>
              <a:rPr lang="fr-FR" sz="1400" dirty="0" smtClean="0"/>
              <a:t>	Gets </a:t>
            </a:r>
            <a:r>
              <a:rPr lang="fr-FR" sz="1400" dirty="0" err="1"/>
              <a:t>facts</a:t>
            </a:r>
            <a:r>
              <a:rPr lang="fr-FR" sz="1400" dirty="0"/>
              <a:t> about NX-OS </a:t>
            </a:r>
            <a:r>
              <a:rPr lang="fr-FR" sz="1400" dirty="0" smtClean="0"/>
              <a:t>switches</a:t>
            </a:r>
          </a:p>
          <a:p>
            <a:pPr marL="2271713" indent="-2271713"/>
            <a:r>
              <a:rPr lang="fr-FR" sz="1400" b="1" dirty="0" err="1" smtClean="0"/>
              <a:t>nxos_feature</a:t>
            </a:r>
            <a:r>
              <a:rPr lang="fr-FR" sz="1400" dirty="0" smtClean="0"/>
              <a:t>	Manage </a:t>
            </a:r>
            <a:r>
              <a:rPr lang="fr-FR" sz="1400" dirty="0" err="1"/>
              <a:t>features</a:t>
            </a:r>
            <a:r>
              <a:rPr lang="fr-FR" sz="1400" dirty="0"/>
              <a:t> in NX-OS switches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nxos_file_copy</a:t>
            </a:r>
            <a:r>
              <a:rPr lang="fr-FR" sz="1400" dirty="0" smtClean="0"/>
              <a:t>	Copy </a:t>
            </a:r>
            <a:r>
              <a:rPr lang="fr-FR" sz="1400" dirty="0"/>
              <a:t>a file to a </a:t>
            </a:r>
            <a:r>
              <a:rPr lang="fr-FR" sz="1400" dirty="0" err="1"/>
              <a:t>remote</a:t>
            </a:r>
            <a:r>
              <a:rPr lang="fr-FR" sz="1400" dirty="0"/>
              <a:t> NXOS </a:t>
            </a:r>
            <a:r>
              <a:rPr lang="fr-FR" sz="1400" dirty="0" err="1"/>
              <a:t>device</a:t>
            </a:r>
            <a:r>
              <a:rPr lang="fr-FR" sz="1400" dirty="0"/>
              <a:t> over SCP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nxos_gir</a:t>
            </a:r>
            <a:r>
              <a:rPr lang="fr-FR" sz="1400" dirty="0" smtClean="0"/>
              <a:t>	Trigger </a:t>
            </a:r>
            <a:r>
              <a:rPr lang="fr-FR" sz="1400" dirty="0"/>
              <a:t>a </a:t>
            </a:r>
            <a:r>
              <a:rPr lang="fr-FR" sz="1400" dirty="0" err="1"/>
              <a:t>graceful</a:t>
            </a:r>
            <a:r>
              <a:rPr lang="fr-FR" sz="1400" dirty="0"/>
              <a:t> </a:t>
            </a:r>
            <a:r>
              <a:rPr lang="fr-FR" sz="1400" dirty="0" err="1"/>
              <a:t>removal</a:t>
            </a:r>
            <a:r>
              <a:rPr lang="fr-FR" sz="1400" dirty="0"/>
              <a:t> or insertion (GIR) of the switch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nxos_gir_profile_management</a:t>
            </a:r>
            <a:r>
              <a:rPr lang="fr-FR" sz="1400" dirty="0" smtClean="0"/>
              <a:t>	</a:t>
            </a:r>
            <a:r>
              <a:rPr lang="fr-FR" sz="1400" dirty="0" err="1" smtClean="0"/>
              <a:t>Create</a:t>
            </a:r>
            <a:r>
              <a:rPr lang="fr-FR" sz="1400" dirty="0" smtClean="0"/>
              <a:t> </a:t>
            </a:r>
            <a:r>
              <a:rPr lang="fr-FR" sz="1400" dirty="0"/>
              <a:t>a maintenance-mode or normal-mode profile for GIR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nxos_hsrp</a:t>
            </a:r>
            <a:r>
              <a:rPr lang="fr-FR" sz="1400" dirty="0" smtClean="0"/>
              <a:t>	Manages </a:t>
            </a:r>
            <a:r>
              <a:rPr lang="fr-FR" sz="1400" dirty="0"/>
              <a:t>HSRP configuration on NX-OS switches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nxos_igmp</a:t>
            </a:r>
            <a:r>
              <a:rPr lang="fr-FR" sz="1400" dirty="0" smtClean="0"/>
              <a:t>	Manages </a:t>
            </a:r>
            <a:r>
              <a:rPr lang="fr-FR" sz="1400" dirty="0"/>
              <a:t>IGMP global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nxos_igmp_interface</a:t>
            </a:r>
            <a:r>
              <a:rPr lang="fr-FR" sz="1400" dirty="0" smtClean="0"/>
              <a:t>	Manages </a:t>
            </a:r>
            <a:r>
              <a:rPr lang="fr-FR" sz="1400" dirty="0"/>
              <a:t>IGMP interface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nxos_igmp_snooping</a:t>
            </a:r>
            <a:r>
              <a:rPr lang="fr-FR" sz="1400" dirty="0" smtClean="0"/>
              <a:t>	Manages </a:t>
            </a:r>
            <a:r>
              <a:rPr lang="fr-FR" sz="1400" dirty="0"/>
              <a:t>IGMP </a:t>
            </a:r>
            <a:r>
              <a:rPr lang="fr-FR" sz="1400" dirty="0" err="1"/>
              <a:t>snooping</a:t>
            </a:r>
            <a:r>
              <a:rPr lang="fr-FR" sz="1400" dirty="0"/>
              <a:t> global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nxos_install_os</a:t>
            </a:r>
            <a:r>
              <a:rPr lang="fr-FR" sz="1400" dirty="0" smtClean="0"/>
              <a:t>	Set </a:t>
            </a:r>
            <a:r>
              <a:rPr lang="fr-FR" sz="1400" dirty="0"/>
              <a:t>boot options </a:t>
            </a:r>
            <a:r>
              <a:rPr lang="fr-FR" sz="1400" dirty="0" err="1"/>
              <a:t>like</a:t>
            </a:r>
            <a:r>
              <a:rPr lang="fr-FR" sz="1400" dirty="0"/>
              <a:t> boot image and </a:t>
            </a:r>
            <a:r>
              <a:rPr lang="fr-FR" sz="1400" dirty="0" err="1"/>
              <a:t>kickstart</a:t>
            </a:r>
            <a:r>
              <a:rPr lang="fr-FR" sz="1400" dirty="0"/>
              <a:t> image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nxos_interface</a:t>
            </a:r>
            <a:r>
              <a:rPr lang="fr-FR" sz="1400" dirty="0" smtClean="0"/>
              <a:t>	Manages </a:t>
            </a:r>
            <a:r>
              <a:rPr lang="fr-FR" sz="1400" dirty="0" err="1"/>
              <a:t>physical</a:t>
            </a:r>
            <a:r>
              <a:rPr lang="fr-FR" sz="1400" dirty="0"/>
              <a:t> </a:t>
            </a:r>
            <a:r>
              <a:rPr lang="fr-FR" sz="1400" dirty="0" err="1"/>
              <a:t>attributes</a:t>
            </a:r>
            <a:r>
              <a:rPr lang="fr-FR" sz="1400" dirty="0"/>
              <a:t> of interfaces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nxos_interface_ospf</a:t>
            </a:r>
            <a:r>
              <a:rPr lang="fr-FR" sz="1400" dirty="0" smtClean="0"/>
              <a:t>	Manages </a:t>
            </a:r>
            <a:r>
              <a:rPr lang="fr-FR" sz="1400" dirty="0"/>
              <a:t>configuration of an OSPF interface </a:t>
            </a:r>
            <a:r>
              <a:rPr lang="fr-FR" sz="1400" dirty="0" smtClean="0"/>
              <a:t>instance.</a:t>
            </a:r>
          </a:p>
          <a:p>
            <a:pPr marL="2271713" indent="-2271713"/>
            <a:r>
              <a:rPr lang="fr-FR" sz="1400" b="1" dirty="0" err="1" smtClean="0"/>
              <a:t>nxos_ip_interface</a:t>
            </a:r>
            <a:r>
              <a:rPr lang="fr-FR" sz="1400" dirty="0" smtClean="0"/>
              <a:t>	Manages </a:t>
            </a:r>
            <a:r>
              <a:rPr lang="fr-FR" sz="1400" dirty="0"/>
              <a:t>L3 </a:t>
            </a:r>
            <a:r>
              <a:rPr lang="fr-FR" sz="1400" dirty="0" err="1"/>
              <a:t>attributes</a:t>
            </a:r>
            <a:r>
              <a:rPr lang="fr-FR" sz="1400" dirty="0"/>
              <a:t> for IPv4 and IPv6 interfaces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nxos_mtu</a:t>
            </a:r>
            <a:r>
              <a:rPr lang="fr-FR" sz="1400" dirty="0" smtClean="0"/>
              <a:t>	Manages </a:t>
            </a:r>
            <a:r>
              <a:rPr lang="fr-FR" sz="1400" dirty="0"/>
              <a:t>MTU settings on Nexus switch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nxos_ntp</a:t>
            </a:r>
            <a:r>
              <a:rPr lang="fr-FR" sz="1400" dirty="0" smtClean="0"/>
              <a:t>	Manages </a:t>
            </a:r>
            <a:r>
              <a:rPr lang="fr-FR" sz="1400" dirty="0" err="1"/>
              <a:t>core</a:t>
            </a:r>
            <a:r>
              <a:rPr lang="fr-FR" sz="1400" dirty="0"/>
              <a:t> NTP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nxos_ntp_auth</a:t>
            </a:r>
            <a:r>
              <a:rPr lang="fr-FR" sz="1400" dirty="0" smtClean="0"/>
              <a:t>	Manages </a:t>
            </a:r>
            <a:r>
              <a:rPr lang="fr-FR" sz="1400" dirty="0"/>
              <a:t>NTP </a:t>
            </a:r>
            <a:r>
              <a:rPr lang="fr-FR" sz="1400" dirty="0" err="1"/>
              <a:t>authentication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nxos_ntp_options</a:t>
            </a:r>
            <a:r>
              <a:rPr lang="fr-FR" sz="1400" dirty="0" smtClean="0"/>
              <a:t>	Manages </a:t>
            </a:r>
            <a:r>
              <a:rPr lang="fr-FR" sz="1400" dirty="0"/>
              <a:t>NTP options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nxos_nxapi</a:t>
            </a:r>
            <a:r>
              <a:rPr lang="fr-FR" sz="1400" dirty="0" smtClean="0"/>
              <a:t>	Manage </a:t>
            </a:r>
            <a:r>
              <a:rPr lang="fr-FR" sz="1400" dirty="0"/>
              <a:t>NXAPI configuration on an NXOS </a:t>
            </a:r>
            <a:r>
              <a:rPr lang="fr-FR" sz="1400" dirty="0" err="1"/>
              <a:t>device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nxos_ospf</a:t>
            </a:r>
            <a:r>
              <a:rPr lang="fr-FR" sz="1400" dirty="0" smtClean="0"/>
              <a:t>	Manages </a:t>
            </a:r>
            <a:r>
              <a:rPr lang="fr-FR" sz="1400" dirty="0"/>
              <a:t>configuration of an </a:t>
            </a:r>
            <a:r>
              <a:rPr lang="fr-FR" sz="1400" dirty="0" err="1"/>
              <a:t>ospf</a:t>
            </a:r>
            <a:r>
              <a:rPr lang="fr-FR" sz="1400" dirty="0"/>
              <a:t> instance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nxos_ospf_vrf</a:t>
            </a:r>
            <a:r>
              <a:rPr lang="fr-FR" sz="1400" dirty="0" smtClean="0"/>
              <a:t>	Manages </a:t>
            </a:r>
            <a:r>
              <a:rPr lang="fr-FR" sz="1400" dirty="0"/>
              <a:t>a VRF for an OSPF router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nxos_overlay_global</a:t>
            </a:r>
            <a:r>
              <a:rPr lang="fr-FR" sz="1400" dirty="0" smtClean="0"/>
              <a:t>	Configures </a:t>
            </a:r>
            <a:r>
              <a:rPr lang="fr-FR" sz="1400" dirty="0" err="1"/>
              <a:t>anycast</a:t>
            </a:r>
            <a:r>
              <a:rPr lang="fr-FR" sz="1400" dirty="0"/>
              <a:t> </a:t>
            </a:r>
            <a:r>
              <a:rPr lang="fr-FR" sz="1400" dirty="0" err="1"/>
              <a:t>gateway</a:t>
            </a:r>
            <a:r>
              <a:rPr lang="fr-FR" sz="1400" dirty="0"/>
              <a:t> MAC of the switch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nxos_pim</a:t>
            </a:r>
            <a:r>
              <a:rPr lang="fr-FR" sz="1400" dirty="0" smtClean="0"/>
              <a:t>	Manages </a:t>
            </a:r>
            <a:r>
              <a:rPr lang="fr-FR" sz="1400" dirty="0"/>
              <a:t>configuration of a PIM instance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nxos_pim_interface</a:t>
            </a:r>
            <a:r>
              <a:rPr lang="fr-FR" sz="1400" dirty="0" smtClean="0"/>
              <a:t>	Manages </a:t>
            </a:r>
            <a:r>
              <a:rPr lang="fr-FR" sz="1400" dirty="0"/>
              <a:t>PIM interface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nxos_pim_rp_address</a:t>
            </a:r>
            <a:r>
              <a:rPr lang="fr-FR" sz="1400" dirty="0" smtClean="0"/>
              <a:t>	Manages </a:t>
            </a:r>
            <a:r>
              <a:rPr lang="fr-FR" sz="1400" dirty="0"/>
              <a:t>configuration of an PIM </a:t>
            </a:r>
            <a:r>
              <a:rPr lang="fr-FR" sz="1400" dirty="0" err="1"/>
              <a:t>static</a:t>
            </a:r>
            <a:r>
              <a:rPr lang="fr-FR" sz="1400" dirty="0"/>
              <a:t> RP </a:t>
            </a:r>
            <a:r>
              <a:rPr lang="fr-FR" sz="1400" dirty="0" err="1"/>
              <a:t>address</a:t>
            </a:r>
            <a:r>
              <a:rPr lang="fr-FR" sz="1400" dirty="0"/>
              <a:t> instance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nxos_ping</a:t>
            </a:r>
            <a:r>
              <a:rPr lang="fr-FR" sz="1400" dirty="0" smtClean="0"/>
              <a:t>	Tests </a:t>
            </a:r>
            <a:r>
              <a:rPr lang="fr-FR" sz="1400" dirty="0" err="1"/>
              <a:t>reachability</a:t>
            </a:r>
            <a:r>
              <a:rPr lang="fr-FR" sz="1400" dirty="0"/>
              <a:t> </a:t>
            </a:r>
            <a:r>
              <a:rPr lang="fr-FR" sz="1400" dirty="0" err="1"/>
              <a:t>using</a:t>
            </a:r>
            <a:r>
              <a:rPr lang="fr-FR" sz="1400" dirty="0"/>
              <a:t> </a:t>
            </a:r>
            <a:r>
              <a:rPr lang="fr-FR" sz="1400" dirty="0" err="1"/>
              <a:t>ping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Nexus switch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nxos_portchannel</a:t>
            </a:r>
            <a:r>
              <a:rPr lang="fr-FR" sz="1400" dirty="0" smtClean="0"/>
              <a:t>	Manages </a:t>
            </a:r>
            <a:r>
              <a:rPr lang="fr-FR" sz="1400" dirty="0"/>
              <a:t>port-</a:t>
            </a:r>
            <a:r>
              <a:rPr lang="fr-FR" sz="1400" dirty="0" err="1"/>
              <a:t>channel</a:t>
            </a:r>
            <a:r>
              <a:rPr lang="fr-FR" sz="1400" dirty="0"/>
              <a:t> interfaces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nxos_reboot</a:t>
            </a:r>
            <a:r>
              <a:rPr lang="fr-FR" sz="1400" dirty="0" smtClean="0"/>
              <a:t>	Reboot </a:t>
            </a:r>
            <a:r>
              <a:rPr lang="fr-FR" sz="1400" dirty="0"/>
              <a:t>a network </a:t>
            </a:r>
            <a:r>
              <a:rPr lang="fr-FR" sz="1400" dirty="0" err="1"/>
              <a:t>device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nxos_rollback</a:t>
            </a:r>
            <a:r>
              <a:rPr lang="fr-FR" sz="1400" dirty="0" smtClean="0"/>
              <a:t>	Set </a:t>
            </a:r>
            <a:r>
              <a:rPr lang="fr-FR" sz="1400" dirty="0"/>
              <a:t>a checkpoint or </a:t>
            </a:r>
            <a:r>
              <a:rPr lang="fr-FR" sz="1400" dirty="0" err="1"/>
              <a:t>rollback</a:t>
            </a:r>
            <a:r>
              <a:rPr lang="fr-FR" sz="1400" dirty="0"/>
              <a:t> to a checkpoint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nxos_smu</a:t>
            </a:r>
            <a:r>
              <a:rPr lang="fr-FR" sz="1400" dirty="0" smtClean="0"/>
              <a:t>	</a:t>
            </a:r>
            <a:r>
              <a:rPr lang="fr-FR" sz="1400" dirty="0" err="1" smtClean="0"/>
              <a:t>Perform</a:t>
            </a:r>
            <a:r>
              <a:rPr lang="fr-FR" sz="1400" dirty="0" smtClean="0"/>
              <a:t> </a:t>
            </a:r>
            <a:r>
              <a:rPr lang="fr-FR" sz="1400" dirty="0" err="1"/>
              <a:t>SMUs</a:t>
            </a:r>
            <a:r>
              <a:rPr lang="fr-FR" sz="1400" dirty="0"/>
              <a:t> on Cisco NX-OS </a:t>
            </a:r>
            <a:r>
              <a:rPr lang="fr-FR" sz="1400" dirty="0" err="1"/>
              <a:t>devices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nxos_snapshot</a:t>
            </a:r>
            <a:r>
              <a:rPr lang="fr-FR" sz="1400" dirty="0" smtClean="0"/>
              <a:t>	Manage </a:t>
            </a:r>
            <a:r>
              <a:rPr lang="fr-FR" sz="1400" dirty="0" err="1"/>
              <a:t>snapshots</a:t>
            </a:r>
            <a:r>
              <a:rPr lang="fr-FR" sz="1400" dirty="0"/>
              <a:t> of the running states of </a:t>
            </a:r>
            <a:r>
              <a:rPr lang="fr-FR" sz="1400" dirty="0" err="1"/>
              <a:t>selected</a:t>
            </a:r>
            <a:r>
              <a:rPr lang="fr-FR" sz="1400" dirty="0"/>
              <a:t> </a:t>
            </a:r>
            <a:r>
              <a:rPr lang="fr-FR" sz="1400" dirty="0" err="1"/>
              <a:t>features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nxos_snmp_community</a:t>
            </a:r>
            <a:r>
              <a:rPr lang="fr-FR" sz="1400" dirty="0" smtClean="0"/>
              <a:t>	Manages </a:t>
            </a:r>
            <a:r>
              <a:rPr lang="fr-FR" sz="1400" dirty="0"/>
              <a:t>SNMP </a:t>
            </a:r>
            <a:r>
              <a:rPr lang="fr-FR" sz="1400" dirty="0" err="1"/>
              <a:t>community</a:t>
            </a:r>
            <a:r>
              <a:rPr lang="fr-FR" sz="1400" dirty="0"/>
              <a:t> </a:t>
            </a:r>
            <a:r>
              <a:rPr lang="fr-FR" sz="1400" dirty="0" err="1"/>
              <a:t>configs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nxos_snmp_contact</a:t>
            </a:r>
            <a:r>
              <a:rPr lang="fr-FR" sz="1400" dirty="0" smtClean="0"/>
              <a:t>	Manages </a:t>
            </a:r>
            <a:r>
              <a:rPr lang="fr-FR" sz="1400" dirty="0"/>
              <a:t>SNMP contact info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nxos_snmp_host</a:t>
            </a:r>
            <a:r>
              <a:rPr lang="fr-FR" sz="1400" dirty="0" smtClean="0"/>
              <a:t>	Manages </a:t>
            </a:r>
            <a:r>
              <a:rPr lang="fr-FR" sz="1400" dirty="0"/>
              <a:t>SNMP host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nxos_snmp_location</a:t>
            </a:r>
            <a:r>
              <a:rPr lang="fr-FR" sz="1400" dirty="0" smtClean="0"/>
              <a:t>	Manages </a:t>
            </a:r>
            <a:r>
              <a:rPr lang="fr-FR" sz="1400" dirty="0"/>
              <a:t>SNMP location information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nxos_snmp_traps</a:t>
            </a:r>
            <a:r>
              <a:rPr lang="fr-FR" sz="1400" dirty="0" smtClean="0"/>
              <a:t>	Manages </a:t>
            </a:r>
            <a:r>
              <a:rPr lang="fr-FR" sz="1400" dirty="0"/>
              <a:t>SNMP </a:t>
            </a:r>
            <a:r>
              <a:rPr lang="fr-FR" sz="1400" dirty="0" err="1"/>
              <a:t>traps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nxos_snmp_user</a:t>
            </a:r>
            <a:r>
              <a:rPr lang="fr-FR" sz="1400" dirty="0" smtClean="0"/>
              <a:t>	Manages </a:t>
            </a:r>
            <a:r>
              <a:rPr lang="fr-FR" sz="1400" dirty="0"/>
              <a:t>SNMP </a:t>
            </a:r>
            <a:r>
              <a:rPr lang="fr-FR" sz="1400" dirty="0" err="1"/>
              <a:t>users</a:t>
            </a:r>
            <a:r>
              <a:rPr lang="fr-FR" sz="1400" dirty="0"/>
              <a:t> for monitoring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nxos_static_route</a:t>
            </a:r>
            <a:r>
              <a:rPr lang="fr-FR" sz="1400" dirty="0" smtClean="0"/>
              <a:t>	Manages </a:t>
            </a:r>
            <a:r>
              <a:rPr lang="fr-FR" sz="1400" dirty="0" err="1"/>
              <a:t>static</a:t>
            </a:r>
            <a:r>
              <a:rPr lang="fr-FR" sz="1400" dirty="0"/>
              <a:t> route </a:t>
            </a:r>
            <a:r>
              <a:rPr lang="fr-FR" sz="1400" dirty="0" smtClean="0"/>
              <a:t>configuration</a:t>
            </a:r>
          </a:p>
          <a:p>
            <a:pPr marL="2271713" indent="-2271713"/>
            <a:r>
              <a:rPr lang="fr-FR" sz="1400" b="1" dirty="0" err="1" smtClean="0"/>
              <a:t>nxos_switchport</a:t>
            </a:r>
            <a:r>
              <a:rPr lang="fr-FR" sz="1400" dirty="0" smtClean="0"/>
              <a:t>	Manages </a:t>
            </a:r>
            <a:r>
              <a:rPr lang="fr-FR" sz="1400" dirty="0"/>
              <a:t>Layer 2 </a:t>
            </a:r>
            <a:r>
              <a:rPr lang="fr-FR" sz="1400" dirty="0" err="1"/>
              <a:t>switchport</a:t>
            </a:r>
            <a:r>
              <a:rPr lang="fr-FR" sz="1400" dirty="0"/>
              <a:t> interfaces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nxos_system</a:t>
            </a:r>
            <a:r>
              <a:rPr lang="fr-FR" sz="1400" dirty="0" smtClean="0"/>
              <a:t>	Manage </a:t>
            </a:r>
            <a:r>
              <a:rPr lang="fr-FR" sz="1400" dirty="0"/>
              <a:t>the system </a:t>
            </a:r>
            <a:r>
              <a:rPr lang="fr-FR" sz="1400" dirty="0" err="1"/>
              <a:t>attributes</a:t>
            </a:r>
            <a:r>
              <a:rPr lang="fr-FR" sz="1400" dirty="0"/>
              <a:t> on Cisco NXOS </a:t>
            </a:r>
            <a:r>
              <a:rPr lang="fr-FR" sz="1400" dirty="0" err="1" smtClean="0"/>
              <a:t>devices</a:t>
            </a:r>
            <a:endParaRPr lang="fr-FR" sz="1400" dirty="0" smtClean="0"/>
          </a:p>
          <a:p>
            <a:pPr marL="2271713" indent="-2271713"/>
            <a:r>
              <a:rPr lang="fr-FR" sz="1400" b="1" dirty="0" err="1" smtClean="0"/>
              <a:t>nxos_template</a:t>
            </a:r>
            <a:r>
              <a:rPr lang="fr-FR" sz="1400" dirty="0" smtClean="0"/>
              <a:t>	Manage </a:t>
            </a:r>
            <a:r>
              <a:rPr lang="fr-FR" sz="1400" dirty="0"/>
              <a:t>Cisco NXOS </a:t>
            </a:r>
            <a:r>
              <a:rPr lang="fr-FR" sz="1400" dirty="0" err="1"/>
              <a:t>device</a:t>
            </a:r>
            <a:r>
              <a:rPr lang="fr-FR" sz="1400" dirty="0"/>
              <a:t> </a:t>
            </a:r>
            <a:r>
              <a:rPr lang="fr-FR" sz="1400" dirty="0" smtClean="0"/>
              <a:t>configurations</a:t>
            </a:r>
          </a:p>
          <a:p>
            <a:pPr marL="2271713" indent="-2271713"/>
            <a:r>
              <a:rPr lang="fr-FR" sz="1400" b="1" dirty="0" err="1" smtClean="0"/>
              <a:t>nxos_udld</a:t>
            </a:r>
            <a:r>
              <a:rPr lang="fr-FR" sz="1400" dirty="0" smtClean="0"/>
              <a:t>	Manages </a:t>
            </a:r>
            <a:r>
              <a:rPr lang="fr-FR" sz="1400" dirty="0"/>
              <a:t>UDLD global configuration </a:t>
            </a:r>
            <a:r>
              <a:rPr lang="fr-FR" sz="1400" dirty="0" err="1"/>
              <a:t>params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nxos_udld_interface</a:t>
            </a:r>
            <a:r>
              <a:rPr lang="fr-FR" sz="1400" dirty="0" smtClean="0"/>
              <a:t>	Manages </a:t>
            </a:r>
            <a:r>
              <a:rPr lang="fr-FR" sz="1400" dirty="0"/>
              <a:t>UDLD interface configuration </a:t>
            </a:r>
            <a:r>
              <a:rPr lang="fr-FR" sz="1400" dirty="0" err="1"/>
              <a:t>params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nxos_user</a:t>
            </a:r>
            <a:r>
              <a:rPr lang="fr-FR" sz="1400" dirty="0" smtClean="0"/>
              <a:t> 	Manage </a:t>
            </a:r>
            <a:r>
              <a:rPr lang="fr-FR" sz="1400" dirty="0"/>
              <a:t>the collection of local </a:t>
            </a:r>
            <a:r>
              <a:rPr lang="fr-FR" sz="1400" dirty="0" err="1"/>
              <a:t>users</a:t>
            </a:r>
            <a:r>
              <a:rPr lang="fr-FR" sz="1400" dirty="0"/>
              <a:t> on Nexus </a:t>
            </a:r>
            <a:r>
              <a:rPr lang="fr-FR" sz="1400" dirty="0" err="1" smtClean="0"/>
              <a:t>devices</a:t>
            </a:r>
            <a:endParaRPr lang="fr-FR" sz="1400" dirty="0" smtClean="0"/>
          </a:p>
          <a:p>
            <a:pPr marL="2271713" indent="-2271713"/>
            <a:r>
              <a:rPr lang="fr-FR" sz="1400" b="1" dirty="0" err="1" smtClean="0"/>
              <a:t>nxos_vlan</a:t>
            </a:r>
            <a:r>
              <a:rPr lang="fr-FR" sz="1400" dirty="0" smtClean="0"/>
              <a:t>	Manages </a:t>
            </a:r>
            <a:r>
              <a:rPr lang="fr-FR" sz="1400" dirty="0"/>
              <a:t>VLAN </a:t>
            </a:r>
            <a:r>
              <a:rPr lang="fr-FR" sz="1400" dirty="0" err="1"/>
              <a:t>resources</a:t>
            </a:r>
            <a:r>
              <a:rPr lang="fr-FR" sz="1400" dirty="0"/>
              <a:t> and </a:t>
            </a:r>
            <a:r>
              <a:rPr lang="fr-FR" sz="1400" dirty="0" err="1"/>
              <a:t>attributes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nxos_vpc</a:t>
            </a:r>
            <a:r>
              <a:rPr lang="fr-FR" sz="1400" dirty="0" smtClean="0"/>
              <a:t>	Manages </a:t>
            </a:r>
            <a:r>
              <a:rPr lang="fr-FR" sz="1400" dirty="0"/>
              <a:t>global VPC </a:t>
            </a:r>
            <a:r>
              <a:rPr lang="fr-FR" sz="1400" dirty="0" smtClean="0"/>
              <a:t>configuration</a:t>
            </a:r>
          </a:p>
          <a:p>
            <a:pPr marL="2271713" indent="-2271713"/>
            <a:r>
              <a:rPr lang="fr-FR" sz="1400" b="1" dirty="0" err="1" smtClean="0"/>
              <a:t>nxos_vpc_interface</a:t>
            </a:r>
            <a:r>
              <a:rPr lang="fr-FR" sz="1400" dirty="0"/>
              <a:t>	</a:t>
            </a:r>
            <a:r>
              <a:rPr lang="fr-FR" sz="1400" dirty="0" smtClean="0"/>
              <a:t>Manages </a:t>
            </a:r>
            <a:r>
              <a:rPr lang="fr-FR" sz="1400" dirty="0"/>
              <a:t>interface VPC </a:t>
            </a:r>
            <a:r>
              <a:rPr lang="fr-FR" sz="1400" dirty="0" smtClean="0"/>
              <a:t>configuration</a:t>
            </a:r>
          </a:p>
          <a:p>
            <a:pPr marL="2271713" indent="-2271713"/>
            <a:r>
              <a:rPr lang="fr-FR" sz="1400" b="1" dirty="0" err="1" smtClean="0"/>
              <a:t>nxos_vrf</a:t>
            </a:r>
            <a:r>
              <a:rPr lang="fr-FR" sz="1400" dirty="0" smtClean="0"/>
              <a:t>	Manages </a:t>
            </a:r>
            <a:r>
              <a:rPr lang="fr-FR" sz="1400" dirty="0"/>
              <a:t>global VRF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nxos_vrf_af</a:t>
            </a:r>
            <a:r>
              <a:rPr lang="fr-FR" sz="1400" dirty="0" smtClean="0"/>
              <a:t>	Manages </a:t>
            </a:r>
            <a:r>
              <a:rPr lang="fr-FR" sz="1400" dirty="0"/>
              <a:t>VRF AF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nxos_vrf_interface</a:t>
            </a:r>
            <a:r>
              <a:rPr lang="fr-FR" sz="1400" dirty="0" smtClean="0"/>
              <a:t>	Manages </a:t>
            </a:r>
            <a:r>
              <a:rPr lang="fr-FR" sz="1400" dirty="0"/>
              <a:t>interface </a:t>
            </a:r>
            <a:r>
              <a:rPr lang="fr-FR" sz="1400" dirty="0" err="1"/>
              <a:t>specific</a:t>
            </a:r>
            <a:r>
              <a:rPr lang="fr-FR" sz="1400" dirty="0"/>
              <a:t> VRF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nxos_vrrp</a:t>
            </a:r>
            <a:r>
              <a:rPr lang="fr-FR" sz="1400" dirty="0" smtClean="0"/>
              <a:t>	Manages </a:t>
            </a:r>
            <a:r>
              <a:rPr lang="fr-FR" sz="1400" dirty="0"/>
              <a:t>VRRP configuration on NX-OS switches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nxos_vtp_domain</a:t>
            </a:r>
            <a:r>
              <a:rPr lang="fr-FR" sz="1400" dirty="0" smtClean="0"/>
              <a:t>	Manages </a:t>
            </a:r>
            <a:r>
              <a:rPr lang="fr-FR" sz="1400" dirty="0"/>
              <a:t>VTP </a:t>
            </a:r>
            <a:r>
              <a:rPr lang="fr-FR" sz="1400" dirty="0" err="1"/>
              <a:t>domain</a:t>
            </a:r>
            <a:r>
              <a:rPr lang="fr-FR" sz="1400" dirty="0"/>
              <a:t>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nxos_vtp_password</a:t>
            </a:r>
            <a:r>
              <a:rPr lang="fr-FR" sz="1400" dirty="0" smtClean="0"/>
              <a:t>	Manages </a:t>
            </a:r>
            <a:r>
              <a:rPr lang="fr-FR" sz="1400" dirty="0"/>
              <a:t>VTP </a:t>
            </a:r>
            <a:r>
              <a:rPr lang="fr-FR" sz="1400" dirty="0" err="1"/>
              <a:t>password</a:t>
            </a:r>
            <a:r>
              <a:rPr lang="fr-FR" sz="1400" dirty="0"/>
              <a:t>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nxos_vtp_version</a:t>
            </a:r>
            <a:r>
              <a:rPr lang="fr-FR" sz="1400" dirty="0" smtClean="0"/>
              <a:t>	Manages </a:t>
            </a:r>
            <a:r>
              <a:rPr lang="fr-FR" sz="1400" dirty="0"/>
              <a:t>VTP version configuration</a:t>
            </a:r>
            <a:r>
              <a:rPr lang="fr-FR" sz="1400" dirty="0" smtClean="0"/>
              <a:t>.</a:t>
            </a:r>
          </a:p>
          <a:p>
            <a:pPr marL="2271713" indent="-2271713"/>
            <a:r>
              <a:rPr lang="fr-FR" sz="1400" b="1" dirty="0" err="1" smtClean="0"/>
              <a:t>nxos_vxlan_vtep</a:t>
            </a:r>
            <a:r>
              <a:rPr lang="fr-FR" sz="1400" dirty="0" smtClean="0"/>
              <a:t>	Manages </a:t>
            </a:r>
            <a:r>
              <a:rPr lang="fr-FR" sz="1400" dirty="0"/>
              <a:t>VXLAN Network </a:t>
            </a:r>
            <a:r>
              <a:rPr lang="fr-FR" sz="1400" dirty="0" err="1"/>
              <a:t>Virtualization</a:t>
            </a:r>
            <a:r>
              <a:rPr lang="fr-FR" sz="1400" dirty="0"/>
              <a:t> </a:t>
            </a:r>
            <a:r>
              <a:rPr lang="fr-FR" sz="1400" dirty="0" err="1"/>
              <a:t>Endpoint</a:t>
            </a:r>
            <a:r>
              <a:rPr lang="fr-FR" sz="1400" dirty="0"/>
              <a:t> (NVE</a:t>
            </a:r>
            <a:r>
              <a:rPr lang="fr-FR" sz="1400" dirty="0" smtClean="0"/>
              <a:t>).</a:t>
            </a:r>
          </a:p>
          <a:p>
            <a:pPr marL="2271713" indent="-2271713"/>
            <a:r>
              <a:rPr lang="fr-FR" sz="1400" b="1" dirty="0" err="1" smtClean="0"/>
              <a:t>nxos_vxlan_vtep_vni</a:t>
            </a:r>
            <a:r>
              <a:rPr lang="fr-FR" sz="1400" dirty="0" smtClean="0"/>
              <a:t>	</a:t>
            </a:r>
            <a:r>
              <a:rPr lang="fr-FR" sz="1400" dirty="0" err="1" smtClean="0"/>
              <a:t>Creates</a:t>
            </a:r>
            <a:r>
              <a:rPr lang="fr-FR" sz="1400" dirty="0" smtClean="0"/>
              <a:t> </a:t>
            </a:r>
            <a:r>
              <a:rPr lang="fr-FR" sz="1400" dirty="0"/>
              <a:t>a Virtual Network Identifier </a:t>
            </a:r>
            <a:r>
              <a:rPr lang="fr-FR" sz="1400" dirty="0" err="1"/>
              <a:t>member</a:t>
            </a:r>
            <a:r>
              <a:rPr lang="fr-FR" sz="1400" dirty="0"/>
              <a:t> (VNI)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227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r-FR" dirty="0" smtClean="0"/>
              <a:t>Différentes commandes selon le manufacturier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072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37766" y="1073149"/>
            <a:ext cx="8345488" cy="3546351"/>
          </a:xfrm>
        </p:spPr>
        <p:txBody>
          <a:bodyPr/>
          <a:lstStyle/>
          <a:p>
            <a:r>
              <a:rPr lang="fr-FR" sz="2800" dirty="0" smtClean="0"/>
              <a:t>Cisco offre un site dédié aux développeurs :</a:t>
            </a:r>
          </a:p>
          <a:p>
            <a:r>
              <a:rPr lang="fr-FR" sz="2000" dirty="0">
                <a:hlinkClick r:id="rId2"/>
              </a:rPr>
              <a:t>https://</a:t>
            </a:r>
            <a:r>
              <a:rPr lang="fr-FR" sz="2000" dirty="0" err="1">
                <a:hlinkClick r:id="rId2"/>
              </a:rPr>
              <a:t>developer.cisco.com</a:t>
            </a:r>
            <a:r>
              <a:rPr lang="fr-FR" sz="2000" dirty="0">
                <a:hlinkClick r:id="rId2"/>
              </a:rPr>
              <a:t>/site/</a:t>
            </a:r>
            <a:r>
              <a:rPr lang="fr-FR" sz="2000" dirty="0" err="1">
                <a:hlinkClick r:id="rId2"/>
              </a:rPr>
              <a:t>devnet</a:t>
            </a:r>
            <a:r>
              <a:rPr lang="fr-FR" sz="2000" dirty="0">
                <a:hlinkClick r:id="rId2"/>
              </a:rPr>
              <a:t>/home/</a:t>
            </a:r>
            <a:r>
              <a:rPr lang="fr-FR" sz="2000" dirty="0" err="1">
                <a:hlinkClick r:id="rId2"/>
              </a:rPr>
              <a:t>index.gsp</a:t>
            </a:r>
            <a:endParaRPr lang="fr-FR" sz="2000" dirty="0"/>
          </a:p>
          <a:p>
            <a:r>
              <a:rPr lang="fr-FR" sz="2800" dirty="0" smtClean="0"/>
              <a:t>Page spécifique pour l’automatisation du réseau avec </a:t>
            </a:r>
            <a:r>
              <a:rPr lang="fr-FR" sz="2800" dirty="0" err="1" smtClean="0"/>
              <a:t>Ansible</a:t>
            </a:r>
            <a:r>
              <a:rPr lang="fr-FR" sz="2800" dirty="0" smtClean="0"/>
              <a:t> :</a:t>
            </a:r>
          </a:p>
          <a:p>
            <a:r>
              <a:rPr lang="fr-FR" sz="2000" dirty="0">
                <a:hlinkClick r:id="rId3"/>
              </a:rPr>
              <a:t>https://developer.cisco.com/site/nx-os/docs/automation/ansible</a:t>
            </a:r>
            <a:r>
              <a:rPr lang="fr-FR" sz="2000" dirty="0" smtClean="0">
                <a:hlinkClick r:id="rId3"/>
              </a:rPr>
              <a:t>/</a:t>
            </a:r>
            <a:endParaRPr lang="fr-FR" sz="2000" dirty="0" smtClean="0"/>
          </a:p>
          <a:p>
            <a:r>
              <a:rPr lang="fr-FR" sz="2800" dirty="0" smtClean="0"/>
              <a:t>Modules disponibles sur le site d’</a:t>
            </a:r>
            <a:r>
              <a:rPr lang="fr-FR" sz="2800" dirty="0" err="1" smtClean="0"/>
              <a:t>Ansible</a:t>
            </a:r>
            <a:r>
              <a:rPr lang="fr-FR" sz="2800" dirty="0" smtClean="0"/>
              <a:t> :</a:t>
            </a:r>
            <a:endParaRPr lang="fr-FR" sz="2800" dirty="0"/>
          </a:p>
          <a:p>
            <a:r>
              <a:rPr lang="fr-FR" sz="2000" dirty="0">
                <a:hlinkClick r:id="rId4"/>
              </a:rPr>
              <a:t>https://</a:t>
            </a:r>
            <a:r>
              <a:rPr lang="fr-FR" sz="2000" dirty="0" err="1">
                <a:hlinkClick r:id="rId4"/>
              </a:rPr>
              <a:t>docs.ansible.com</a:t>
            </a:r>
            <a:r>
              <a:rPr lang="fr-FR" sz="2000" dirty="0">
                <a:hlinkClick r:id="rId4"/>
              </a:rPr>
              <a:t>/</a:t>
            </a:r>
            <a:r>
              <a:rPr lang="fr-FR" sz="2000" dirty="0" err="1">
                <a:hlinkClick r:id="rId4"/>
              </a:rPr>
              <a:t>ansible</a:t>
            </a:r>
            <a:r>
              <a:rPr lang="fr-FR" sz="2000" dirty="0">
                <a:hlinkClick r:id="rId4"/>
              </a:rPr>
              <a:t>/</a:t>
            </a:r>
            <a:r>
              <a:rPr lang="fr-FR" sz="2000" dirty="0" err="1">
                <a:hlinkClick r:id="rId4"/>
              </a:rPr>
              <a:t>list_of_network_modules.html</a:t>
            </a:r>
            <a:endParaRPr lang="fr-FR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commencer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3193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theme 2016 16x9">
  <a:themeElements>
    <a:clrScheme name="Blue Theme 2016 Colors">
      <a:dk1>
        <a:srgbClr val="58585B"/>
      </a:dk1>
      <a:lt1>
        <a:srgbClr val="FFFFFF"/>
      </a:lt1>
      <a:dk2>
        <a:srgbClr val="58585B"/>
      </a:dk2>
      <a:lt2>
        <a:srgbClr val="049FD9"/>
      </a:lt2>
      <a:accent1>
        <a:srgbClr val="004BAF"/>
      </a:accent1>
      <a:accent2>
        <a:srgbClr val="64BBE3"/>
      </a:accent2>
      <a:accent3>
        <a:srgbClr val="E8EBF1"/>
      </a:accent3>
      <a:accent4>
        <a:srgbClr val="9E9EA2"/>
      </a:accent4>
      <a:accent5>
        <a:srgbClr val="049FD9"/>
      </a:accent5>
      <a:accent6>
        <a:srgbClr val="ABC233"/>
      </a:accent6>
      <a:hlink>
        <a:srgbClr val="049FD9"/>
      </a:hlink>
      <a:folHlink>
        <a:srgbClr val="004B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DC503DE1-91F3-4E06-9D47-79C2309E909B}" vid="{C266BCD2-BF24-49DE-B4C0-2E591CE229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theme 2016 16x9</Template>
  <TotalTime>1242</TotalTime>
  <Words>76</Words>
  <Application>Microsoft Macintosh PowerPoint</Application>
  <PresentationFormat>Présentation à l'écran (16:9)</PresentationFormat>
  <Paragraphs>100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Broadway</vt:lpstr>
      <vt:lpstr>Calibri</vt:lpstr>
      <vt:lpstr>Ciscolight</vt:lpstr>
      <vt:lpstr>CiscoSans</vt:lpstr>
      <vt:lpstr>CiscoSans ExtraLight</vt:lpstr>
      <vt:lpstr>CiscoSans Thin</vt:lpstr>
      <vt:lpstr>ＭＳ Ｐゴシック</vt:lpstr>
      <vt:lpstr>Arial</vt:lpstr>
      <vt:lpstr>Blue theme 2016 16x9</vt:lpstr>
      <vt:lpstr>Ansible pour la gestion centralisée de réseau</vt:lpstr>
      <vt:lpstr>Topologie utilisée</vt:lpstr>
      <vt:lpstr>Différentes commandes selon le manufacturier</vt:lpstr>
      <vt:lpstr>Où commencer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latest and greatest</dc:title>
  <dc:creator>Utilisateur de Microsoft Office</dc:creator>
  <cp:lastModifiedBy>Utilisateur de Microsoft Office</cp:lastModifiedBy>
  <cp:revision>10</cp:revision>
  <dcterms:created xsi:type="dcterms:W3CDTF">2017-04-07T21:04:07Z</dcterms:created>
  <dcterms:modified xsi:type="dcterms:W3CDTF">2017-04-08T17:46:40Z</dcterms:modified>
</cp:coreProperties>
</file>